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8" r:id="rId32"/>
    <p:sldId id="289" r:id="rId33"/>
    <p:sldId id="290" r:id="rId34"/>
    <p:sldId id="291" r:id="rId35"/>
    <p:sldId id="292" r:id="rId36"/>
    <p:sldId id="29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8" autoAdjust="0"/>
    <p:restoredTop sz="94660"/>
  </p:normalViewPr>
  <p:slideViewPr>
    <p:cSldViewPr snapToGrid="0" showGuides="1">
      <p:cViewPr varScale="1">
        <p:scale>
          <a:sx n="58" d="100"/>
          <a:sy n="58" d="100"/>
        </p:scale>
        <p:origin x="90" y="3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C5FE-4B01-46D3-8080-262BB6E26F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F78583-5810-47DB-B03E-DCFCBDA7C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AE3C823-AB0C-40B2-AD33-21740EF8D095}"/>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5" name="Footer Placeholder 4">
            <a:extLst>
              <a:ext uri="{FF2B5EF4-FFF2-40B4-BE49-F238E27FC236}">
                <a16:creationId xmlns:a16="http://schemas.microsoft.com/office/drawing/2014/main" id="{B55E1F95-EF54-44F7-BA3D-D3EA298A2A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54D578-DED4-4847-B3A0-D4571110B216}"/>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378301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760FE-48CC-40CB-A196-462AC84AB7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72D6D4-CC4C-4FDD-8526-DB5F8455FA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E1CFB1-727F-4145-BF9A-EB40A28A26B4}"/>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5" name="Footer Placeholder 4">
            <a:extLst>
              <a:ext uri="{FF2B5EF4-FFF2-40B4-BE49-F238E27FC236}">
                <a16:creationId xmlns:a16="http://schemas.microsoft.com/office/drawing/2014/main" id="{0A50F4BF-E163-4EE6-9142-7FBA9D6432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AF92CB-1CEE-42B3-8E97-449CE55A7ACB}"/>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92221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63B0C3-0B5C-49F5-8B4C-DDAAE8CEC0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810163-36BF-4131-9E8B-69447D4999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B38A66-CB19-4CAC-9C71-F249F932F612}"/>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5" name="Footer Placeholder 4">
            <a:extLst>
              <a:ext uri="{FF2B5EF4-FFF2-40B4-BE49-F238E27FC236}">
                <a16:creationId xmlns:a16="http://schemas.microsoft.com/office/drawing/2014/main" id="{1E97B016-8767-49C3-9C0B-B9054E465C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38C574-887F-4DBE-BB21-24CE02A25CF6}"/>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144450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6995-C967-4E14-9E89-2D18DD3D11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A8BAD4-63A9-4CEC-8FE4-484B5AB9C2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7DB549-AF40-48E9-9A7D-34ED4F48EC88}"/>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5" name="Footer Placeholder 4">
            <a:extLst>
              <a:ext uri="{FF2B5EF4-FFF2-40B4-BE49-F238E27FC236}">
                <a16:creationId xmlns:a16="http://schemas.microsoft.com/office/drawing/2014/main" id="{A1CB96AE-82DE-49AA-B69C-6820B13B87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BB3180-41F3-4FA8-91E2-669017F4F43D}"/>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382011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46AA7-C0AF-412C-945E-527C4A6232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8813E6-629B-4644-8AB3-F55E983CAE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9E0B38-E790-4CCA-9A58-D0EF15D9912E}"/>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5" name="Footer Placeholder 4">
            <a:extLst>
              <a:ext uri="{FF2B5EF4-FFF2-40B4-BE49-F238E27FC236}">
                <a16:creationId xmlns:a16="http://schemas.microsoft.com/office/drawing/2014/main" id="{E75D6AE5-709E-4760-806B-7D1B77686C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2E3DF2-C292-4100-B03F-420192458D65}"/>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199718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E77C-E3BC-4DA5-A1FA-9D52F4405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8428F5-866D-485C-94F7-DE21232CEE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10DEAA-7B07-4E5E-8E4D-E785E3ABBF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F186CD4-139D-428B-91A0-9C85ECC8FCF7}"/>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6" name="Footer Placeholder 5">
            <a:extLst>
              <a:ext uri="{FF2B5EF4-FFF2-40B4-BE49-F238E27FC236}">
                <a16:creationId xmlns:a16="http://schemas.microsoft.com/office/drawing/2014/main" id="{AF31E2B1-DEB1-4927-9867-E9F0B74088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3E1D45-9091-499A-A21E-D598B454B6A3}"/>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397994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BA117-F58F-48CE-9508-4B26DE03BA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4B57B6-03F8-4C04-A14A-0DF89998B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6B5574-4E86-467D-BB3B-162471ACC9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9D5D21-254D-4D73-9F73-E785AAE88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69222A-7C1B-4B18-84F9-E424BB764C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B93037-CE25-453A-BD34-4FEBD782E82D}"/>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8" name="Footer Placeholder 7">
            <a:extLst>
              <a:ext uri="{FF2B5EF4-FFF2-40B4-BE49-F238E27FC236}">
                <a16:creationId xmlns:a16="http://schemas.microsoft.com/office/drawing/2014/main" id="{B8E4B2B0-826C-4331-95C1-3FD4A64E0B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7D088A-5BA6-42D0-8C28-A900C7CC9E64}"/>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352349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9DB7A-01F3-4835-A8A5-CE22FC4FAC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EB7AA1-916A-44DC-AAC6-A8FE7AA47829}"/>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4" name="Footer Placeholder 3">
            <a:extLst>
              <a:ext uri="{FF2B5EF4-FFF2-40B4-BE49-F238E27FC236}">
                <a16:creationId xmlns:a16="http://schemas.microsoft.com/office/drawing/2014/main" id="{06E0D7F5-CC8F-473C-AA24-05EED1208B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1CA6F9-6928-4318-ADC2-765E17863B6D}"/>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4294734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DCC413-2B93-4A21-859A-374AE4199265}"/>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3" name="Footer Placeholder 2">
            <a:extLst>
              <a:ext uri="{FF2B5EF4-FFF2-40B4-BE49-F238E27FC236}">
                <a16:creationId xmlns:a16="http://schemas.microsoft.com/office/drawing/2014/main" id="{A7B6E67C-3E21-4077-9218-E29A9B6E67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63E759-1C68-47DF-9D22-3521D397ECF6}"/>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1238310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1F87-5695-4688-B253-D36A5927B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06B3CC-BC6D-46F1-9042-3D9DB5AEA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C98F9B-31D9-4D05-A0F5-319BA6952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76FF14-B022-4E1C-B018-4BB331B496BA}"/>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6" name="Footer Placeholder 5">
            <a:extLst>
              <a:ext uri="{FF2B5EF4-FFF2-40B4-BE49-F238E27FC236}">
                <a16:creationId xmlns:a16="http://schemas.microsoft.com/office/drawing/2014/main" id="{4D0D803E-C779-4208-BE2A-C2C8987F51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7EF55B-A3FE-42DB-A8E2-88295F9818E4}"/>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3933458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EBCD3-9FEB-4F5C-8417-9B68CC11D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800A14A-D74A-439F-9B44-AA49C2394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D96C0D-59DB-48AF-A125-F35291AC7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33F2A4-67E0-462A-A29D-28A44D584465}"/>
              </a:ext>
            </a:extLst>
          </p:cNvPr>
          <p:cNvSpPr>
            <a:spLocks noGrp="1"/>
          </p:cNvSpPr>
          <p:nvPr>
            <p:ph type="dt" sz="half" idx="10"/>
          </p:nvPr>
        </p:nvSpPr>
        <p:spPr/>
        <p:txBody>
          <a:bodyPr/>
          <a:lstStyle/>
          <a:p>
            <a:fld id="{54FAE020-C57B-4A6D-82CF-100E87B034F6}" type="datetimeFigureOut">
              <a:rPr lang="en-GB" smtClean="0"/>
              <a:t>15/04/2022</a:t>
            </a:fld>
            <a:endParaRPr lang="en-GB"/>
          </a:p>
        </p:txBody>
      </p:sp>
      <p:sp>
        <p:nvSpPr>
          <p:cNvPr id="6" name="Footer Placeholder 5">
            <a:extLst>
              <a:ext uri="{FF2B5EF4-FFF2-40B4-BE49-F238E27FC236}">
                <a16:creationId xmlns:a16="http://schemas.microsoft.com/office/drawing/2014/main" id="{670130C7-F350-4619-AC9F-F4279DE690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984A34-DBB5-4E08-BC62-2141DA8048A4}"/>
              </a:ext>
            </a:extLst>
          </p:cNvPr>
          <p:cNvSpPr>
            <a:spLocks noGrp="1"/>
          </p:cNvSpPr>
          <p:nvPr>
            <p:ph type="sldNum" sz="quarter" idx="12"/>
          </p:nvPr>
        </p:nvSpPr>
        <p:spPr/>
        <p:txBody>
          <a:bodyPr/>
          <a:lstStyle/>
          <a:p>
            <a:fld id="{62DA0B1A-4DED-401E-8C17-B9BF13EE1AE2}" type="slidenum">
              <a:rPr lang="en-GB" smtClean="0"/>
              <a:t>‹#›</a:t>
            </a:fld>
            <a:endParaRPr lang="en-GB"/>
          </a:p>
        </p:txBody>
      </p:sp>
    </p:spTree>
    <p:extLst>
      <p:ext uri="{BB962C8B-B14F-4D97-AF65-F5344CB8AC3E}">
        <p14:creationId xmlns:p14="http://schemas.microsoft.com/office/powerpoint/2010/main" val="388826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1A052-A90B-48B5-94C5-EC99D467E7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9E7D93-089A-4ABB-84E5-2B7DD7A4A4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34E1DF-3F30-4110-A011-01DD5CED36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AE020-C57B-4A6D-82CF-100E87B034F6}" type="datetimeFigureOut">
              <a:rPr lang="en-GB" smtClean="0"/>
              <a:t>15/04/2022</a:t>
            </a:fld>
            <a:endParaRPr lang="en-GB"/>
          </a:p>
        </p:txBody>
      </p:sp>
      <p:sp>
        <p:nvSpPr>
          <p:cNvPr id="5" name="Footer Placeholder 4">
            <a:extLst>
              <a:ext uri="{FF2B5EF4-FFF2-40B4-BE49-F238E27FC236}">
                <a16:creationId xmlns:a16="http://schemas.microsoft.com/office/drawing/2014/main" id="{7BEA59C7-A475-4140-8A40-519CF2C609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C823BB-0531-4043-BB9F-53F8076E37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A0B1A-4DED-401E-8C17-B9BF13EE1AE2}" type="slidenum">
              <a:rPr lang="en-GB" smtClean="0"/>
              <a:t>‹#›</a:t>
            </a:fld>
            <a:endParaRPr lang="en-GB"/>
          </a:p>
        </p:txBody>
      </p:sp>
    </p:spTree>
    <p:extLst>
      <p:ext uri="{BB962C8B-B14F-4D97-AF65-F5344CB8AC3E}">
        <p14:creationId xmlns:p14="http://schemas.microsoft.com/office/powerpoint/2010/main" val="144502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Tree>
    <p:extLst>
      <p:ext uri="{BB962C8B-B14F-4D97-AF65-F5344CB8AC3E}">
        <p14:creationId xmlns:p14="http://schemas.microsoft.com/office/powerpoint/2010/main" val="3578482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015663"/>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6870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015663"/>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3CE6D298-3367-4204-B7DF-72605CDE67A3}"/>
              </a:ext>
            </a:extLst>
          </p:cNvPr>
          <p:cNvSpPr txBox="1"/>
          <p:nvPr/>
        </p:nvSpPr>
        <p:spPr>
          <a:xfrm>
            <a:off x="1080000" y="2520000"/>
            <a:ext cx="10092266" cy="879408"/>
          </a:xfrm>
          <a:prstGeom prst="rect">
            <a:avLst/>
          </a:prstGeom>
          <a:noFill/>
        </p:spPr>
        <p:txBody>
          <a:bodyPr wrap="square" rtlCol="0">
            <a:spAutoFit/>
          </a:bodyPr>
          <a:lstStyle/>
          <a:p>
            <a:pPr marL="361950" marR="0" indent="-361950" algn="just">
              <a:lnSpc>
                <a:spcPct val="112000"/>
              </a:lnSpc>
              <a:spcBef>
                <a:spcPts val="0"/>
              </a:spcBef>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fulfilled: </a:t>
            </a:r>
            <a:r>
              <a:rPr lang="en-GB" sz="24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a:t>
            </a:r>
            <a:r>
              <a:rPr lang="en-GB" sz="2400" b="1" i="1" kern="1400" dirty="0">
                <a:ln>
                  <a:solidFill>
                    <a:schemeClr val="tx1"/>
                  </a:solidFill>
                </a:ln>
                <a:solidFill>
                  <a:srgbClr val="FF0000"/>
                </a:solidFill>
                <a:effectLst/>
                <a:latin typeface="Tahoma" panose="020B0604030504040204" pitchFamily="34" charset="0"/>
              </a:rPr>
              <a:t>They divided my clothes among them and cast lots for my garment”  </a:t>
            </a:r>
            <a:r>
              <a:rPr lang="en-GB" sz="2000" b="1" kern="1400" dirty="0">
                <a:ln>
                  <a:solidFill>
                    <a:schemeClr val="tx1"/>
                  </a:solidFill>
                </a:ln>
                <a:solidFill>
                  <a:srgbClr val="0070C0"/>
                </a:solidFill>
                <a:effectLst/>
                <a:latin typeface="Tahoma" panose="020B0604030504040204" pitchFamily="34" charset="0"/>
              </a:rPr>
              <a:t>Psalm 22:18</a:t>
            </a:r>
            <a:endPar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669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015663"/>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3CE6D298-3367-4204-B7DF-72605CDE67A3}"/>
              </a:ext>
            </a:extLst>
          </p:cNvPr>
          <p:cNvSpPr txBox="1"/>
          <p:nvPr/>
        </p:nvSpPr>
        <p:spPr>
          <a:xfrm>
            <a:off x="1080000" y="2520000"/>
            <a:ext cx="10092266" cy="1151084"/>
          </a:xfrm>
          <a:prstGeom prst="rect">
            <a:avLst/>
          </a:prstGeom>
          <a:noFill/>
        </p:spPr>
        <p:txBody>
          <a:bodyPr wrap="square" rtlCol="0">
            <a:spAutoFit/>
          </a:bodyPr>
          <a:lstStyle/>
          <a:p>
            <a:pPr marL="361950" marR="0" indent="-361950" algn="just">
              <a:lnSpc>
                <a:spcPct val="112000"/>
              </a:lnSpc>
              <a:spcBef>
                <a:spcPts val="0"/>
              </a:spcBef>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fulfilled: </a:t>
            </a: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a:t>
            </a:r>
            <a:r>
              <a:rPr lang="en-GB" sz="2000" b="1" i="1" kern="1400" dirty="0">
                <a:ln>
                  <a:solidFill>
                    <a:schemeClr val="tx1"/>
                  </a:solidFill>
                </a:ln>
                <a:solidFill>
                  <a:srgbClr val="FF0000"/>
                </a:solidFill>
                <a:effectLst/>
                <a:latin typeface="Tahoma" panose="020B0604030504040204" pitchFamily="34" charset="0"/>
              </a:rPr>
              <a:t>They divided my clothes among them and cast lots for my garment”  </a:t>
            </a:r>
            <a:r>
              <a:rPr lang="en-GB" b="1" kern="1400" dirty="0">
                <a:ln>
                  <a:solidFill>
                    <a:schemeClr val="tx1"/>
                  </a:solidFill>
                </a:ln>
                <a:solidFill>
                  <a:srgbClr val="0070C0"/>
                </a:solidFill>
                <a:effectLst/>
                <a:latin typeface="Tahoma" panose="020B0604030504040204" pitchFamily="34" charset="0"/>
              </a:rPr>
              <a:t>Psalm 22:18</a:t>
            </a:r>
          </a:p>
          <a:p>
            <a:pPr marL="361950" marR="0" indent="-361950" algn="just">
              <a:spcBef>
                <a:spcPts val="0"/>
              </a:spcBef>
              <a:buFont typeface="Wingdings" panose="05000000000000000000" pitchFamily="2" charset="2"/>
              <a:buChar char="Ø"/>
            </a:pPr>
            <a:r>
              <a:rPr lang="en-GB" sz="24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gambling soldiers</a:t>
            </a:r>
            <a:endPar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48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vertic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015663"/>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3CE6D298-3367-4204-B7DF-72605CDE67A3}"/>
              </a:ext>
            </a:extLst>
          </p:cNvPr>
          <p:cNvSpPr txBox="1"/>
          <p:nvPr/>
        </p:nvSpPr>
        <p:spPr>
          <a:xfrm>
            <a:off x="1080000" y="2520000"/>
            <a:ext cx="10092266" cy="1495794"/>
          </a:xfrm>
          <a:prstGeom prst="rect">
            <a:avLst/>
          </a:prstGeom>
          <a:noFill/>
        </p:spPr>
        <p:txBody>
          <a:bodyPr wrap="square" rtlCol="0">
            <a:spAutoFit/>
          </a:bodyPr>
          <a:lstStyle/>
          <a:p>
            <a:pPr marL="361950" marR="0" indent="-361950" algn="just">
              <a:lnSpc>
                <a:spcPct val="112000"/>
              </a:lnSpc>
              <a:spcBef>
                <a:spcPts val="0"/>
              </a:spcBef>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fulfilled: </a:t>
            </a: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a:t>
            </a:r>
            <a:r>
              <a:rPr lang="en-GB" sz="2000" b="1" i="1" kern="1400" dirty="0">
                <a:ln>
                  <a:solidFill>
                    <a:schemeClr val="tx1"/>
                  </a:solidFill>
                </a:ln>
                <a:solidFill>
                  <a:srgbClr val="FF0000"/>
                </a:solidFill>
                <a:effectLst/>
                <a:latin typeface="Tahoma" panose="020B0604030504040204" pitchFamily="34" charset="0"/>
              </a:rPr>
              <a:t>They divided my clothes among them and cast lots for my garment”  </a:t>
            </a:r>
            <a:r>
              <a:rPr lang="en-GB" b="1" kern="1400" dirty="0">
                <a:ln>
                  <a:solidFill>
                    <a:schemeClr val="tx1"/>
                  </a:solidFill>
                </a:ln>
                <a:solidFill>
                  <a:srgbClr val="0070C0"/>
                </a:solidFill>
                <a:effectLst/>
                <a:latin typeface="Tahoma" panose="020B0604030504040204" pitchFamily="34" charset="0"/>
              </a:rPr>
              <a:t>Psalm 22:18</a:t>
            </a:r>
          </a:p>
          <a:p>
            <a:pPr marL="361950" marR="0" indent="-361950" algn="just">
              <a:lnSpc>
                <a:spcPct val="112000"/>
              </a:lnSpc>
              <a:spcBef>
                <a:spcPts val="0"/>
              </a:spcBef>
              <a:buFont typeface="Wingdings" panose="05000000000000000000" pitchFamily="2" charset="2"/>
              <a:buChar char="Ø"/>
            </a:pPr>
            <a:r>
              <a:rPr lang="en-GB" sz="20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gambling soldiers</a:t>
            </a:r>
          </a:p>
          <a:p>
            <a:pPr marL="714375" lvl="1" indent="-352425" algn="just">
              <a:buFont typeface="Wingdings" panose="05000000000000000000" pitchFamily="2" charset="2"/>
              <a:buChar char="v"/>
            </a:pPr>
            <a:r>
              <a:rPr lang="en-GB" sz="2400" b="1" kern="1400" dirty="0">
                <a:ln>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rPr>
              <a:t>Don’t be quick to judge!</a:t>
            </a:r>
            <a:endParaRPr lang="en-GB" sz="2400" b="1" dirty="0">
              <a:ln w="6350">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2518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015663"/>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3CE6D298-3367-4204-B7DF-72605CDE67A3}"/>
              </a:ext>
            </a:extLst>
          </p:cNvPr>
          <p:cNvSpPr txBox="1"/>
          <p:nvPr/>
        </p:nvSpPr>
        <p:spPr>
          <a:xfrm>
            <a:off x="1080000" y="2520000"/>
            <a:ext cx="10092266" cy="1840504"/>
          </a:xfrm>
          <a:prstGeom prst="rect">
            <a:avLst/>
          </a:prstGeom>
          <a:noFill/>
        </p:spPr>
        <p:txBody>
          <a:bodyPr wrap="square" rtlCol="0">
            <a:spAutoFit/>
          </a:bodyPr>
          <a:lstStyle/>
          <a:p>
            <a:pPr marL="361950" marR="0" indent="-361950" algn="just">
              <a:lnSpc>
                <a:spcPct val="112000"/>
              </a:lnSpc>
              <a:spcBef>
                <a:spcPts val="0"/>
              </a:spcBef>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fulfilled: </a:t>
            </a: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a:t>
            </a:r>
            <a:r>
              <a:rPr lang="en-GB" sz="2000" b="1" i="1" kern="1400" dirty="0">
                <a:ln>
                  <a:solidFill>
                    <a:schemeClr val="tx1"/>
                  </a:solidFill>
                </a:ln>
                <a:solidFill>
                  <a:srgbClr val="FF0000"/>
                </a:solidFill>
                <a:effectLst/>
                <a:latin typeface="Tahoma" panose="020B0604030504040204" pitchFamily="34" charset="0"/>
              </a:rPr>
              <a:t>They divided my clothes among them and cast lots for my garment”  </a:t>
            </a:r>
            <a:r>
              <a:rPr lang="en-GB" b="1" kern="1400" dirty="0">
                <a:ln>
                  <a:solidFill>
                    <a:schemeClr val="tx1"/>
                  </a:solidFill>
                </a:ln>
                <a:solidFill>
                  <a:srgbClr val="0070C0"/>
                </a:solidFill>
                <a:effectLst/>
                <a:latin typeface="Tahoma" panose="020B0604030504040204" pitchFamily="34" charset="0"/>
              </a:rPr>
              <a:t>Psalm 22:18</a:t>
            </a:r>
          </a:p>
          <a:p>
            <a:pPr marL="361950" marR="0" indent="-361950" algn="just">
              <a:lnSpc>
                <a:spcPct val="112000"/>
              </a:lnSpc>
              <a:spcBef>
                <a:spcPts val="0"/>
              </a:spcBef>
              <a:buFont typeface="Wingdings" panose="05000000000000000000" pitchFamily="2" charset="2"/>
              <a:buChar char="Ø"/>
            </a:pPr>
            <a:r>
              <a:rPr lang="en-GB" sz="20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gambling soldiers</a:t>
            </a:r>
          </a:p>
          <a:p>
            <a:pPr marL="714375" lvl="1" indent="-352425" algn="just">
              <a:lnSpc>
                <a:spcPct val="112000"/>
              </a:lnSpc>
              <a:buFont typeface="Wingdings" panose="05000000000000000000" pitchFamily="2" charset="2"/>
              <a:buChar char="v"/>
            </a:pPr>
            <a:r>
              <a:rPr lang="en-GB" sz="2000" b="1" kern="1400" dirty="0">
                <a:ln>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rPr>
              <a:t>Don’t be quick to judge!</a:t>
            </a:r>
          </a:p>
          <a:p>
            <a:pPr marL="361950" lvl="1" indent="-361950" algn="just">
              <a:buFont typeface="Wingdings" panose="05000000000000000000" pitchFamily="2" charset="2"/>
              <a:buChar char="Ø"/>
            </a:pPr>
            <a:r>
              <a:rPr lang="en-GB" sz="24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grieving women</a:t>
            </a:r>
            <a:endPar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923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circle(out)">
                                      <p:cBhvr>
                                        <p:cTn id="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015663"/>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3CE6D298-3367-4204-B7DF-72605CDE67A3}"/>
              </a:ext>
            </a:extLst>
          </p:cNvPr>
          <p:cNvSpPr txBox="1"/>
          <p:nvPr/>
        </p:nvSpPr>
        <p:spPr>
          <a:xfrm>
            <a:off x="1080000" y="2520000"/>
            <a:ext cx="10092266" cy="3133165"/>
          </a:xfrm>
          <a:prstGeom prst="rect">
            <a:avLst/>
          </a:prstGeom>
          <a:noFill/>
        </p:spPr>
        <p:txBody>
          <a:bodyPr wrap="square" rtlCol="0">
            <a:spAutoFit/>
          </a:bodyPr>
          <a:lstStyle/>
          <a:p>
            <a:pPr marL="361950" marR="0" indent="-361950" algn="just">
              <a:lnSpc>
                <a:spcPct val="112000"/>
              </a:lnSpc>
              <a:spcBef>
                <a:spcPts val="0"/>
              </a:spcBef>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fulfilled: </a:t>
            </a: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a:t>
            </a:r>
            <a:r>
              <a:rPr lang="en-GB" sz="2000" b="1" i="1" kern="1400" dirty="0">
                <a:ln>
                  <a:solidFill>
                    <a:schemeClr val="tx1"/>
                  </a:solidFill>
                </a:ln>
                <a:solidFill>
                  <a:srgbClr val="FF0000"/>
                </a:solidFill>
                <a:effectLst/>
                <a:latin typeface="Tahoma" panose="020B0604030504040204" pitchFamily="34" charset="0"/>
              </a:rPr>
              <a:t>They divided my clothes among them and cast lots for my garment”  </a:t>
            </a:r>
            <a:r>
              <a:rPr lang="en-GB" b="1" kern="1400" dirty="0">
                <a:ln>
                  <a:solidFill>
                    <a:schemeClr val="tx1"/>
                  </a:solidFill>
                </a:ln>
                <a:solidFill>
                  <a:srgbClr val="0070C0"/>
                </a:solidFill>
                <a:effectLst/>
                <a:latin typeface="Tahoma" panose="020B0604030504040204" pitchFamily="34" charset="0"/>
              </a:rPr>
              <a:t>Psalm 22:18</a:t>
            </a:r>
          </a:p>
          <a:p>
            <a:pPr marL="361950" marR="0" indent="-361950" algn="just">
              <a:lnSpc>
                <a:spcPct val="112000"/>
              </a:lnSpc>
              <a:spcBef>
                <a:spcPts val="0"/>
              </a:spcBef>
              <a:buFont typeface="Wingdings" panose="05000000000000000000" pitchFamily="2" charset="2"/>
              <a:buChar char="Ø"/>
            </a:pPr>
            <a:r>
              <a:rPr lang="en-GB" sz="20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gambling soldiers</a:t>
            </a:r>
          </a:p>
          <a:p>
            <a:pPr marL="714375" lvl="1" indent="-352425" algn="just">
              <a:lnSpc>
                <a:spcPct val="112000"/>
              </a:lnSpc>
              <a:buFont typeface="Wingdings" panose="05000000000000000000" pitchFamily="2" charset="2"/>
              <a:buChar char="v"/>
            </a:pPr>
            <a:r>
              <a:rPr lang="en-GB" sz="2000" b="1" kern="1400" dirty="0">
                <a:ln>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rPr>
              <a:t>Don’t be quick to judge!</a:t>
            </a:r>
          </a:p>
          <a:p>
            <a:pPr marL="361950" lvl="1" indent="-361950" algn="just">
              <a:buFont typeface="Wingdings" panose="05000000000000000000" pitchFamily="2" charset="2"/>
              <a:buChar char="Ø"/>
            </a:pPr>
            <a:r>
              <a:rPr lang="en-GB" sz="20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grieving women</a:t>
            </a:r>
          </a:p>
          <a:p>
            <a:pPr marL="361950" lvl="1" indent="-361950" algn="just">
              <a:buFont typeface="Wingdings" panose="05000000000000000000" pitchFamily="2" charset="2"/>
              <a:buChar char="Ø"/>
            </a:pPr>
            <a:r>
              <a:rPr lang="en-GB" sz="24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Jesus’ words to ‘beloved disciple’: </a:t>
            </a:r>
            <a:r>
              <a:rPr lang="en-GB" sz="2000" b="1" i="1" kern="1400" dirty="0">
                <a:ln w="6350">
                  <a:solidFill>
                    <a:schemeClr val="tx1"/>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“When Jesus saw his mother there, and the disciple whom he loved standing nearby, he said to his her, ‘Woman, here is your son,’ and to the disciple, ‘Here is your mother.’ From that time on, this disciple took her into his home”  </a:t>
            </a:r>
            <a:r>
              <a:rPr lang="en-GB" sz="2000" b="1" kern="1400" dirty="0">
                <a:ln w="6350">
                  <a:solidFill>
                    <a:schemeClr val="tx1"/>
                  </a:solidFill>
                </a:ln>
                <a:solidFill>
                  <a:srgbClr val="0070C0"/>
                </a:solidFill>
                <a:effectLst/>
                <a:latin typeface="Tahoma" panose="020B0604030504040204" pitchFamily="34" charset="0"/>
                <a:ea typeface="Tahoma" panose="020B0604030504040204" pitchFamily="34" charset="0"/>
                <a:cs typeface="Tahoma" panose="020B0604030504040204" pitchFamily="34" charset="0"/>
              </a:rPr>
              <a:t>vv.26-27</a:t>
            </a:r>
            <a:endPar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2325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wipe(left)">
                                      <p:cBhvr>
                                        <p:cTn id="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015663"/>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3CE6D298-3367-4204-B7DF-72605CDE67A3}"/>
              </a:ext>
            </a:extLst>
          </p:cNvPr>
          <p:cNvSpPr txBox="1"/>
          <p:nvPr/>
        </p:nvSpPr>
        <p:spPr>
          <a:xfrm>
            <a:off x="1080000" y="2520000"/>
            <a:ext cx="10092266" cy="3348609"/>
          </a:xfrm>
          <a:prstGeom prst="rect">
            <a:avLst/>
          </a:prstGeom>
          <a:noFill/>
        </p:spPr>
        <p:txBody>
          <a:bodyPr wrap="square" rtlCol="0">
            <a:spAutoFit/>
          </a:bodyPr>
          <a:lstStyle/>
          <a:p>
            <a:pPr marL="361950" marR="0" indent="-361950" algn="just">
              <a:lnSpc>
                <a:spcPct val="112000"/>
              </a:lnSpc>
              <a:spcBef>
                <a:spcPts val="0"/>
              </a:spcBef>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fulfilled: </a:t>
            </a: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a:t>
            </a:r>
            <a:r>
              <a:rPr lang="en-GB" sz="2000" b="1" i="1" kern="1400" dirty="0">
                <a:ln>
                  <a:solidFill>
                    <a:schemeClr val="tx1"/>
                  </a:solidFill>
                </a:ln>
                <a:solidFill>
                  <a:srgbClr val="FF0000"/>
                </a:solidFill>
                <a:effectLst/>
                <a:latin typeface="Tahoma" panose="020B0604030504040204" pitchFamily="34" charset="0"/>
              </a:rPr>
              <a:t>They divided my clothes among them and cast lots for my garment”  </a:t>
            </a:r>
            <a:r>
              <a:rPr lang="en-GB" b="1" kern="1400" dirty="0">
                <a:ln>
                  <a:solidFill>
                    <a:schemeClr val="tx1"/>
                  </a:solidFill>
                </a:ln>
                <a:solidFill>
                  <a:srgbClr val="0070C0"/>
                </a:solidFill>
                <a:effectLst/>
                <a:latin typeface="Tahoma" panose="020B0604030504040204" pitchFamily="34" charset="0"/>
              </a:rPr>
              <a:t>Psalm 22:18</a:t>
            </a:r>
          </a:p>
          <a:p>
            <a:pPr marL="361950" marR="0" indent="-361950" algn="just">
              <a:lnSpc>
                <a:spcPct val="112000"/>
              </a:lnSpc>
              <a:spcBef>
                <a:spcPts val="0"/>
              </a:spcBef>
              <a:buFont typeface="Wingdings" panose="05000000000000000000" pitchFamily="2" charset="2"/>
              <a:buChar char="Ø"/>
            </a:pPr>
            <a:r>
              <a:rPr lang="en-GB" sz="20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gambling soldiers</a:t>
            </a:r>
          </a:p>
          <a:p>
            <a:pPr marL="714375" lvl="1" indent="-352425" algn="just">
              <a:lnSpc>
                <a:spcPct val="112000"/>
              </a:lnSpc>
              <a:buFont typeface="Wingdings" panose="05000000000000000000" pitchFamily="2" charset="2"/>
              <a:buChar char="v"/>
            </a:pPr>
            <a:r>
              <a:rPr lang="en-GB" sz="2000" b="1" kern="1400" dirty="0">
                <a:ln>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rPr>
              <a:t>Don’t be quick to judge!</a:t>
            </a:r>
          </a:p>
          <a:p>
            <a:pPr marL="361950" lvl="1" indent="-361950" algn="just">
              <a:buFont typeface="Wingdings" panose="05000000000000000000" pitchFamily="2" charset="2"/>
              <a:buChar char="Ø"/>
            </a:pPr>
            <a:r>
              <a:rPr lang="en-GB" sz="20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Four grieving women</a:t>
            </a:r>
          </a:p>
          <a:p>
            <a:pPr marL="361950" lvl="1" indent="-361950" algn="just">
              <a:buFont typeface="Wingdings" panose="05000000000000000000" pitchFamily="2" charset="2"/>
              <a:buChar char="Ø"/>
            </a:pPr>
            <a:r>
              <a:rPr lang="en-GB" sz="20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Jesus’ words to ‘beloved disciple’:</a:t>
            </a:r>
            <a:r>
              <a:rPr lang="en-GB" sz="2400" b="1" kern="1400"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b="1" i="1" kern="1400" dirty="0">
                <a:ln w="6350">
                  <a:solidFill>
                    <a:schemeClr val="tx1"/>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“When Jesus saw his mother there, and the disciple whom he loved standing nearby, he said to his her, ‘Woman, here is your son,’ and to the disciple, ‘Here is your mother.’ From that time on, this disciple took her into his home”  </a:t>
            </a:r>
            <a:r>
              <a:rPr lang="en-GB" sz="1600" b="1" kern="1400" dirty="0">
                <a:ln w="6350">
                  <a:solidFill>
                    <a:schemeClr val="tx1"/>
                  </a:solidFill>
                </a:ln>
                <a:solidFill>
                  <a:srgbClr val="0070C0"/>
                </a:solidFill>
                <a:effectLst/>
                <a:latin typeface="Tahoma" panose="020B0604030504040204" pitchFamily="34" charset="0"/>
                <a:ea typeface="Tahoma" panose="020B0604030504040204" pitchFamily="34" charset="0"/>
                <a:cs typeface="Tahoma" panose="020B0604030504040204" pitchFamily="34" charset="0"/>
              </a:rPr>
              <a:t>vv.26-27</a:t>
            </a:r>
          </a:p>
          <a:p>
            <a:pPr marL="361950" lvl="1" indent="-361950" algn="just">
              <a:buFont typeface="Wingdings" panose="05000000000000000000" pitchFamily="2" charset="2"/>
              <a:buChar char="Ø"/>
            </a:pPr>
            <a:r>
              <a:rPr lang="en-GB" sz="2400" b="1" kern="1400"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Immediate care for mother</a:t>
            </a:r>
            <a:endPar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209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p:cTn id="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446550"/>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0434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446550"/>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a:t>
            </a:r>
            <a:r>
              <a:rPr lang="en-GB" sz="32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is Finished” </a:t>
            </a:r>
            <a:r>
              <a:rPr lang="en-GB" sz="28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D6BDF81-DE77-44EA-8606-96C1DC84BAFB}"/>
              </a:ext>
            </a:extLst>
          </p:cNvPr>
          <p:cNvSpPr txBox="1"/>
          <p:nvPr/>
        </p:nvSpPr>
        <p:spPr>
          <a:xfrm>
            <a:off x="1080000" y="2952000"/>
            <a:ext cx="9339958" cy="465769"/>
          </a:xfrm>
          <a:prstGeom prst="rect">
            <a:avLst/>
          </a:prstGeom>
          <a:noFill/>
        </p:spPr>
        <p:txBody>
          <a:bodyPr wrap="square" rtlCol="0">
            <a:spAutoFit/>
          </a:bodyPr>
          <a:lstStyle/>
          <a:p>
            <a:pPr marL="361950" indent="-361950">
              <a:lnSpc>
                <a:spcPct val="112000"/>
              </a:lnSpc>
              <a:buFont typeface="Wingdings" panose="05000000000000000000" pitchFamily="2" charset="2"/>
              <a:buChar char="Ø"/>
            </a:pPr>
            <a:r>
              <a:rPr lang="en-GB" sz="24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“I am thirsty” </a:t>
            </a:r>
            <a:r>
              <a:rPr lang="en-GB" sz="24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v.28</a:t>
            </a:r>
            <a:endParaRPr lang="en-GB" sz="24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295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446550"/>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a:t>
            </a:r>
            <a:r>
              <a:rPr lang="en-GB" sz="32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is Finished” </a:t>
            </a:r>
            <a:r>
              <a:rPr lang="en-GB" sz="28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D6BDF81-DE77-44EA-8606-96C1DC84BAFB}"/>
              </a:ext>
            </a:extLst>
          </p:cNvPr>
          <p:cNvSpPr txBox="1"/>
          <p:nvPr/>
        </p:nvSpPr>
        <p:spPr>
          <a:xfrm>
            <a:off x="1080000" y="2952000"/>
            <a:ext cx="9339958" cy="810478"/>
          </a:xfrm>
          <a:prstGeom prst="rect">
            <a:avLst/>
          </a:prstGeom>
          <a:noFill/>
        </p:spPr>
        <p:txBody>
          <a:bodyPr wrap="square" rtlCol="0">
            <a:spAutoFit/>
          </a:bodyPr>
          <a:lstStyle/>
          <a:p>
            <a:pPr marL="361950" indent="-361950">
              <a:lnSpc>
                <a:spcPct val="112000"/>
              </a:lnSpc>
              <a:buFont typeface="Wingdings" panose="05000000000000000000" pitchFamily="2" charset="2"/>
              <a:buChar char="Ø"/>
            </a:pP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“I am thirsty” </a:t>
            </a:r>
            <a:r>
              <a:rPr lang="en-GB" sz="20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v.28</a:t>
            </a:r>
          </a:p>
          <a:p>
            <a:pPr marL="361950" indent="-361950">
              <a:lnSpc>
                <a:spcPct val="112000"/>
              </a:lnSpc>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Fulfilment of Ps.22 &amp; 69</a:t>
            </a:r>
          </a:p>
        </p:txBody>
      </p:sp>
    </p:spTree>
    <p:extLst>
      <p:ext uri="{BB962C8B-B14F-4D97-AF65-F5344CB8AC3E}">
        <p14:creationId xmlns:p14="http://schemas.microsoft.com/office/powerpoint/2010/main" val="254439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out)">
                                      <p:cBhvr>
                                        <p:cTn id="7" dur="1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523220"/>
          </a:xfrm>
          <a:prstGeom prst="rect">
            <a:avLst/>
          </a:prstGeom>
          <a:noFill/>
        </p:spPr>
        <p:txBody>
          <a:bodyPr wrap="square" rtlCol="0">
            <a:spAutoFit/>
          </a:bodyPr>
          <a:lstStyle/>
          <a:p>
            <a:pPr marL="361950" indent="-361950">
              <a:buFont typeface="Arial" panose="020B0604020202020204" pitchFamily="34" charset="0"/>
              <a:buChar char="•"/>
            </a:pPr>
            <a:r>
              <a:rPr lang="en-GB" sz="2800" b="1" dirty="0">
                <a:ln w="6350">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rPr>
              <a:t>Four Gospels – perfect harmony</a:t>
            </a:r>
          </a:p>
        </p:txBody>
      </p:sp>
    </p:spTree>
    <p:extLst>
      <p:ext uri="{BB962C8B-B14F-4D97-AF65-F5344CB8AC3E}">
        <p14:creationId xmlns:p14="http://schemas.microsoft.com/office/powerpoint/2010/main" val="328926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446550"/>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a:t>
            </a:r>
            <a:r>
              <a:rPr lang="en-GB" sz="32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is Finished” </a:t>
            </a:r>
            <a:r>
              <a:rPr lang="en-GB" sz="28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D6BDF81-DE77-44EA-8606-96C1DC84BAFB}"/>
              </a:ext>
            </a:extLst>
          </p:cNvPr>
          <p:cNvSpPr txBox="1"/>
          <p:nvPr/>
        </p:nvSpPr>
        <p:spPr>
          <a:xfrm>
            <a:off x="1080000" y="2952000"/>
            <a:ext cx="9339958" cy="1155188"/>
          </a:xfrm>
          <a:prstGeom prst="rect">
            <a:avLst/>
          </a:prstGeom>
          <a:noFill/>
        </p:spPr>
        <p:txBody>
          <a:bodyPr wrap="square" rtlCol="0">
            <a:spAutoFit/>
          </a:bodyPr>
          <a:lstStyle/>
          <a:p>
            <a:pPr marL="361950" indent="-361950">
              <a:lnSpc>
                <a:spcPct val="112000"/>
              </a:lnSpc>
              <a:buFont typeface="Wingdings" panose="05000000000000000000" pitchFamily="2" charset="2"/>
              <a:buChar char="Ø"/>
            </a:pP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“I am thirsty” </a:t>
            </a:r>
            <a:r>
              <a:rPr lang="en-GB" sz="20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v.28</a:t>
            </a:r>
          </a:p>
          <a:p>
            <a:pPr marL="361950" indent="-361950">
              <a:lnSpc>
                <a:spcPct val="112000"/>
              </a:lnSpc>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Fulfilment of Ps.22 &amp; 69</a:t>
            </a:r>
          </a:p>
          <a:p>
            <a:pPr marL="361950" indent="-361950">
              <a:lnSpc>
                <a:spcPct val="112000"/>
              </a:lnSpc>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Use of “hyssop”</a:t>
            </a:r>
          </a:p>
        </p:txBody>
      </p:sp>
    </p:spTree>
    <p:extLst>
      <p:ext uri="{BB962C8B-B14F-4D97-AF65-F5344CB8AC3E}">
        <p14:creationId xmlns:p14="http://schemas.microsoft.com/office/powerpoint/2010/main" val="28645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outVertical)">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446550"/>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a:t>
            </a:r>
            <a:r>
              <a:rPr lang="en-GB" sz="32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is Finished” </a:t>
            </a:r>
            <a:r>
              <a:rPr lang="en-GB" sz="28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D6BDF81-DE77-44EA-8606-96C1DC84BAFB}"/>
              </a:ext>
            </a:extLst>
          </p:cNvPr>
          <p:cNvSpPr txBox="1"/>
          <p:nvPr/>
        </p:nvSpPr>
        <p:spPr>
          <a:xfrm>
            <a:off x="1080000" y="2952000"/>
            <a:ext cx="9339958" cy="1499898"/>
          </a:xfrm>
          <a:prstGeom prst="rect">
            <a:avLst/>
          </a:prstGeom>
          <a:noFill/>
        </p:spPr>
        <p:txBody>
          <a:bodyPr wrap="square" rtlCol="0">
            <a:spAutoFit/>
          </a:bodyPr>
          <a:lstStyle/>
          <a:p>
            <a:pPr marL="361950" indent="-361950">
              <a:lnSpc>
                <a:spcPct val="112000"/>
              </a:lnSpc>
              <a:buFont typeface="Wingdings" panose="05000000000000000000" pitchFamily="2" charset="2"/>
              <a:buChar char="Ø"/>
            </a:pP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“I am thirsty” </a:t>
            </a:r>
            <a:r>
              <a:rPr lang="en-GB" sz="20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v.28</a:t>
            </a:r>
          </a:p>
          <a:p>
            <a:pPr marL="361950" indent="-361950">
              <a:lnSpc>
                <a:spcPct val="112000"/>
              </a:lnSpc>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Fulfilment of Ps.22 &amp; 69</a:t>
            </a:r>
          </a:p>
          <a:p>
            <a:pPr marL="361950" indent="-361950">
              <a:lnSpc>
                <a:spcPct val="112000"/>
              </a:lnSpc>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Use of “hyssop”</a:t>
            </a:r>
          </a:p>
          <a:p>
            <a:pPr marL="361950" indent="-361950">
              <a:lnSpc>
                <a:spcPct val="112000"/>
              </a:lnSpc>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Triumphant cry</a:t>
            </a:r>
          </a:p>
        </p:txBody>
      </p:sp>
    </p:spTree>
    <p:extLst>
      <p:ext uri="{BB962C8B-B14F-4D97-AF65-F5344CB8AC3E}">
        <p14:creationId xmlns:p14="http://schemas.microsoft.com/office/powerpoint/2010/main" val="4698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446550"/>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a:t>
            </a:r>
            <a:r>
              <a:rPr lang="en-GB" sz="32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is Finished” </a:t>
            </a:r>
            <a:r>
              <a:rPr lang="en-GB" sz="28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endPar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D6BDF81-DE77-44EA-8606-96C1DC84BAFB}"/>
              </a:ext>
            </a:extLst>
          </p:cNvPr>
          <p:cNvSpPr txBox="1"/>
          <p:nvPr/>
        </p:nvSpPr>
        <p:spPr>
          <a:xfrm>
            <a:off x="1080000" y="2952000"/>
            <a:ext cx="9339958" cy="1913537"/>
          </a:xfrm>
          <a:prstGeom prst="rect">
            <a:avLst/>
          </a:prstGeom>
          <a:noFill/>
        </p:spPr>
        <p:txBody>
          <a:bodyPr wrap="square" rtlCol="0">
            <a:spAutoFit/>
          </a:bodyPr>
          <a:lstStyle/>
          <a:p>
            <a:pPr marL="361950" indent="-361950">
              <a:lnSpc>
                <a:spcPct val="112000"/>
              </a:lnSpc>
              <a:buFont typeface="Wingdings" panose="05000000000000000000" pitchFamily="2" charset="2"/>
              <a:buChar char="Ø"/>
            </a:pPr>
            <a:r>
              <a:rPr lang="en-GB" sz="2000" b="1" i="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“I am thirsty” </a:t>
            </a:r>
            <a:r>
              <a:rPr lang="en-GB" sz="20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v.28</a:t>
            </a:r>
          </a:p>
          <a:p>
            <a:pPr marL="361950" indent="-361950">
              <a:lnSpc>
                <a:spcPct val="112000"/>
              </a:lnSpc>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Fulfilment of Ps.22 &amp; 69</a:t>
            </a:r>
          </a:p>
          <a:p>
            <a:pPr marL="361950" indent="-361950">
              <a:lnSpc>
                <a:spcPct val="112000"/>
              </a:lnSpc>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Use of “hyssop”</a:t>
            </a:r>
          </a:p>
          <a:p>
            <a:pPr marL="361950" indent="-361950">
              <a:lnSpc>
                <a:spcPct val="112000"/>
              </a:lnSpc>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Triumphant cry</a:t>
            </a:r>
          </a:p>
          <a:p>
            <a:pPr marL="361950" indent="-361950">
              <a:lnSpc>
                <a:spcPct val="112000"/>
              </a:lnSpc>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Mission accomplished!</a:t>
            </a:r>
          </a:p>
        </p:txBody>
      </p:sp>
    </p:spTree>
    <p:extLst>
      <p:ext uri="{BB962C8B-B14F-4D97-AF65-F5344CB8AC3E}">
        <p14:creationId xmlns:p14="http://schemas.microsoft.com/office/powerpoint/2010/main" val="301469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p:cTn id="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Tree>
    <p:extLst>
      <p:ext uri="{BB962C8B-B14F-4D97-AF65-F5344CB8AC3E}">
        <p14:creationId xmlns:p14="http://schemas.microsoft.com/office/powerpoint/2010/main" val="108372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
        <p:nvSpPr>
          <p:cNvPr id="2" name="TextBox 1">
            <a:extLst>
              <a:ext uri="{FF2B5EF4-FFF2-40B4-BE49-F238E27FC236}">
                <a16:creationId xmlns:a16="http://schemas.microsoft.com/office/drawing/2014/main" id="{320CCC50-0CC9-4910-A7DA-BFD08E1D1518}"/>
              </a:ext>
            </a:extLst>
          </p:cNvPr>
          <p:cNvSpPr txBox="1"/>
          <p:nvPr/>
        </p:nvSpPr>
        <p:spPr>
          <a:xfrm>
            <a:off x="1080000" y="3348000"/>
            <a:ext cx="10191750" cy="461665"/>
          </a:xfrm>
          <a:prstGeom prst="rect">
            <a:avLst/>
          </a:prstGeom>
          <a:noFill/>
        </p:spPr>
        <p:txBody>
          <a:bodyPr wrap="square" rtlCol="0">
            <a:spAutoFit/>
          </a:bodyPr>
          <a:lstStyle/>
          <a:p>
            <a:pPr marL="361950" indent="-361950">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Two minute “offence time”</a:t>
            </a:r>
          </a:p>
        </p:txBody>
      </p:sp>
    </p:spTree>
    <p:extLst>
      <p:ext uri="{BB962C8B-B14F-4D97-AF65-F5344CB8AC3E}">
        <p14:creationId xmlns:p14="http://schemas.microsoft.com/office/powerpoint/2010/main" val="78894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
        <p:nvSpPr>
          <p:cNvPr id="2" name="TextBox 1">
            <a:extLst>
              <a:ext uri="{FF2B5EF4-FFF2-40B4-BE49-F238E27FC236}">
                <a16:creationId xmlns:a16="http://schemas.microsoft.com/office/drawing/2014/main" id="{320CCC50-0CC9-4910-A7DA-BFD08E1D1518}"/>
              </a:ext>
            </a:extLst>
          </p:cNvPr>
          <p:cNvSpPr txBox="1"/>
          <p:nvPr/>
        </p:nvSpPr>
        <p:spPr>
          <a:xfrm>
            <a:off x="1080000" y="3348000"/>
            <a:ext cx="10191750" cy="769441"/>
          </a:xfrm>
          <a:prstGeom prst="rect">
            <a:avLst/>
          </a:prstGeom>
          <a:noFill/>
        </p:spPr>
        <p:txBody>
          <a:bodyPr wrap="square" rtlCol="0">
            <a:spAutoFit/>
          </a:bodyPr>
          <a:lstStyle/>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Two minute “offence time”</a:t>
            </a:r>
          </a:p>
          <a:p>
            <a:pPr marL="361950" indent="-361950">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“Roman” solution</a:t>
            </a:r>
          </a:p>
        </p:txBody>
      </p:sp>
    </p:spTree>
    <p:extLst>
      <p:ext uri="{BB962C8B-B14F-4D97-AF65-F5344CB8AC3E}">
        <p14:creationId xmlns:p14="http://schemas.microsoft.com/office/powerpoint/2010/main" val="155118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out)">
                                      <p:cBhvr>
                                        <p:cTn id="7" dur="1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
        <p:nvSpPr>
          <p:cNvPr id="2" name="TextBox 1">
            <a:extLst>
              <a:ext uri="{FF2B5EF4-FFF2-40B4-BE49-F238E27FC236}">
                <a16:creationId xmlns:a16="http://schemas.microsoft.com/office/drawing/2014/main" id="{320CCC50-0CC9-4910-A7DA-BFD08E1D1518}"/>
              </a:ext>
            </a:extLst>
          </p:cNvPr>
          <p:cNvSpPr txBox="1"/>
          <p:nvPr/>
        </p:nvSpPr>
        <p:spPr>
          <a:xfrm>
            <a:off x="1080000" y="3348000"/>
            <a:ext cx="10191750" cy="1077218"/>
          </a:xfrm>
          <a:prstGeom prst="rect">
            <a:avLst/>
          </a:prstGeom>
          <a:noFill/>
        </p:spPr>
        <p:txBody>
          <a:bodyPr wrap="square" rtlCol="0">
            <a:spAutoFit/>
          </a:bodyPr>
          <a:lstStyle/>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Two minute “offence time”</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“Roman” solution</a:t>
            </a:r>
          </a:p>
          <a:p>
            <a:pPr marL="361950" indent="-361950">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“Pierced”</a:t>
            </a:r>
          </a:p>
        </p:txBody>
      </p:sp>
    </p:spTree>
    <p:extLst>
      <p:ext uri="{BB962C8B-B14F-4D97-AF65-F5344CB8AC3E}">
        <p14:creationId xmlns:p14="http://schemas.microsoft.com/office/powerpoint/2010/main" val="256979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
        <p:nvSpPr>
          <p:cNvPr id="2" name="TextBox 1">
            <a:extLst>
              <a:ext uri="{FF2B5EF4-FFF2-40B4-BE49-F238E27FC236}">
                <a16:creationId xmlns:a16="http://schemas.microsoft.com/office/drawing/2014/main" id="{320CCC50-0CC9-4910-A7DA-BFD08E1D1518}"/>
              </a:ext>
            </a:extLst>
          </p:cNvPr>
          <p:cNvSpPr txBox="1"/>
          <p:nvPr/>
        </p:nvSpPr>
        <p:spPr>
          <a:xfrm>
            <a:off x="1080000" y="3348000"/>
            <a:ext cx="10752000" cy="1446550"/>
          </a:xfrm>
          <a:prstGeom prst="rect">
            <a:avLst/>
          </a:prstGeom>
          <a:noFill/>
        </p:spPr>
        <p:txBody>
          <a:bodyPr wrap="square" rtlCol="0">
            <a:spAutoFit/>
          </a:bodyPr>
          <a:lstStyle/>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Two minute “offence time”</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“Roman” solution</a:t>
            </a:r>
          </a:p>
          <a:p>
            <a:pPr marL="361950" indent="-361950">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“Pierced”</a:t>
            </a:r>
          </a:p>
          <a:p>
            <a:pPr marL="714375" lvl="1" indent="-352425">
              <a:buFont typeface="Wingdings" panose="05000000000000000000" pitchFamily="2" charset="2"/>
              <a:buChar char="v"/>
            </a:pPr>
            <a:r>
              <a:rPr lang="en-GB" sz="2400" b="1" dirty="0">
                <a:ln w="6350">
                  <a:solidFill>
                    <a:schemeClr val="tx1"/>
                  </a:solidFill>
                </a:ln>
                <a:solidFill>
                  <a:srgbClr val="7030A0"/>
                </a:solidFill>
                <a:latin typeface="Tahoma" panose="020B0604030504040204" pitchFamily="34" charset="0"/>
                <a:ea typeface="Tahoma" panose="020B0604030504040204" pitchFamily="34" charset="0"/>
                <a:cs typeface="Tahoma" panose="020B0604030504040204" pitchFamily="34" charset="0"/>
              </a:rPr>
              <a:t>Denial attempt 1. </a:t>
            </a:r>
            <a:r>
              <a:rPr lang="en-GB" sz="24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Docetism – Jesus only </a:t>
            </a:r>
            <a:r>
              <a:rPr lang="en-GB" sz="2400" b="1" dirty="0">
                <a:ln w="6350">
                  <a:solidFill>
                    <a:schemeClr val="tx1"/>
                  </a:solidFill>
                </a:ln>
                <a:solidFill>
                  <a:srgbClr val="FF0000"/>
                </a:solidFill>
                <a:effectLst>
                  <a:glow rad="63500">
                    <a:schemeClr val="accent4">
                      <a:lumMod val="60000"/>
                      <a:lumOff val="40000"/>
                    </a:schemeClr>
                  </a:glow>
                </a:effectLst>
                <a:latin typeface="Tahoma" panose="020B0604030504040204" pitchFamily="34" charset="0"/>
                <a:ea typeface="Tahoma" panose="020B0604030504040204" pitchFamily="34" charset="0"/>
                <a:cs typeface="Tahoma" panose="020B0604030504040204" pitchFamily="34" charset="0"/>
              </a:rPr>
              <a:t>‘seemed’ </a:t>
            </a:r>
            <a:r>
              <a:rPr lang="en-GB" sz="24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to be human</a:t>
            </a:r>
          </a:p>
        </p:txBody>
      </p:sp>
    </p:spTree>
    <p:extLst>
      <p:ext uri="{BB962C8B-B14F-4D97-AF65-F5344CB8AC3E}">
        <p14:creationId xmlns:p14="http://schemas.microsoft.com/office/powerpoint/2010/main" val="99937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ipe(left)">
                                      <p:cBhvr>
                                        <p:cTn id="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
        <p:nvSpPr>
          <p:cNvPr id="2" name="TextBox 1">
            <a:extLst>
              <a:ext uri="{FF2B5EF4-FFF2-40B4-BE49-F238E27FC236}">
                <a16:creationId xmlns:a16="http://schemas.microsoft.com/office/drawing/2014/main" id="{320CCC50-0CC9-4910-A7DA-BFD08E1D1518}"/>
              </a:ext>
            </a:extLst>
          </p:cNvPr>
          <p:cNvSpPr txBox="1"/>
          <p:nvPr/>
        </p:nvSpPr>
        <p:spPr>
          <a:xfrm>
            <a:off x="1080000" y="3348000"/>
            <a:ext cx="10752000" cy="2739211"/>
          </a:xfrm>
          <a:prstGeom prst="rect">
            <a:avLst/>
          </a:prstGeom>
          <a:noFill/>
        </p:spPr>
        <p:txBody>
          <a:bodyPr wrap="square" rtlCol="0">
            <a:spAutoFit/>
          </a:bodyPr>
          <a:lstStyle/>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Two minute “offence time”</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“Roman” solution</a:t>
            </a:r>
          </a:p>
          <a:p>
            <a:pPr marL="361950" indent="-361950">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“Pierced”</a:t>
            </a:r>
          </a:p>
          <a:p>
            <a:pPr marL="714375" lvl="1" indent="-352425">
              <a:buFont typeface="Wingdings" panose="05000000000000000000" pitchFamily="2" charset="2"/>
              <a:buChar char="v"/>
            </a:pPr>
            <a:r>
              <a:rPr lang="en-GB" sz="2400" b="1" dirty="0">
                <a:ln w="6350">
                  <a:solidFill>
                    <a:schemeClr val="tx1"/>
                  </a:solidFill>
                </a:ln>
                <a:solidFill>
                  <a:srgbClr val="7030A0"/>
                </a:solidFill>
                <a:latin typeface="Tahoma" panose="020B0604030504040204" pitchFamily="34" charset="0"/>
                <a:ea typeface="Tahoma" panose="020B0604030504040204" pitchFamily="34" charset="0"/>
                <a:cs typeface="Tahoma" panose="020B0604030504040204" pitchFamily="34" charset="0"/>
              </a:rPr>
              <a:t>Denial attempt 1. </a:t>
            </a:r>
            <a:r>
              <a:rPr lang="en-GB" sz="24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Docetism – Jesus only </a:t>
            </a:r>
            <a:r>
              <a:rPr lang="en-GB" sz="2400" b="1" dirty="0">
                <a:ln w="6350">
                  <a:solidFill>
                    <a:schemeClr val="tx1"/>
                  </a:solidFill>
                </a:ln>
                <a:solidFill>
                  <a:srgbClr val="FF0000"/>
                </a:solidFill>
                <a:effectLst>
                  <a:glow rad="63500">
                    <a:schemeClr val="accent4">
                      <a:lumMod val="60000"/>
                      <a:lumOff val="40000"/>
                    </a:schemeClr>
                  </a:glow>
                </a:effectLst>
                <a:latin typeface="Tahoma" panose="020B0604030504040204" pitchFamily="34" charset="0"/>
                <a:ea typeface="Tahoma" panose="020B0604030504040204" pitchFamily="34" charset="0"/>
                <a:cs typeface="Tahoma" panose="020B0604030504040204" pitchFamily="34" charset="0"/>
              </a:rPr>
              <a:t>‘seemed’ </a:t>
            </a:r>
            <a:r>
              <a:rPr lang="en-GB" sz="24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to be human</a:t>
            </a:r>
          </a:p>
          <a:p>
            <a:pPr marL="714375" lvl="1" indent="-352425">
              <a:buFont typeface="Wingdings" panose="05000000000000000000" pitchFamily="2" charset="2"/>
              <a:buChar char="v"/>
            </a:pPr>
            <a:r>
              <a:rPr lang="en-GB" sz="2400" b="1" dirty="0">
                <a:ln w="6350">
                  <a:solidFill>
                    <a:schemeClr val="tx1"/>
                  </a:solidFill>
                </a:ln>
                <a:solidFill>
                  <a:srgbClr val="7030A0"/>
                </a:solidFill>
                <a:latin typeface="Tahoma" panose="020B0604030504040204" pitchFamily="34" charset="0"/>
                <a:ea typeface="Tahoma" panose="020B0604030504040204" pitchFamily="34" charset="0"/>
                <a:cs typeface="Tahoma" panose="020B0604030504040204" pitchFamily="34" charset="0"/>
              </a:rPr>
              <a:t>Denial attempt 2. </a:t>
            </a:r>
            <a:r>
              <a:rPr lang="en-GB" sz="24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rPr>
              <a:t>Substitution – Someone took his place - </a:t>
            </a:r>
            <a:r>
              <a:rPr lang="en-GB" sz="2000" b="1" i="1" kern="1400" dirty="0">
                <a:ln>
                  <a:solidFill>
                    <a:schemeClr val="tx1"/>
                  </a:solidFill>
                </a:ln>
                <a:solidFill>
                  <a:srgbClr val="FF0000"/>
                </a:solidFill>
                <a:effectLst/>
                <a:latin typeface="Tahoma" panose="020B0604030504040204" pitchFamily="34" charset="0"/>
                <a:ea typeface="Tahoma" panose="020B0604030504040204" pitchFamily="34" charset="0"/>
                <a:cs typeface="Tahoma" panose="020B0604030504040204" pitchFamily="34" charset="0"/>
              </a:rPr>
              <a:t>“And [for] their saying, ‘Indeed, we have killed the Messiah, the son of Mary, the messenger of Allah.’ They did not kill him, nor did they crucify him; but [another] was made to resemble him to them” </a:t>
            </a:r>
            <a:r>
              <a:rPr lang="en-GB" sz="1800" b="1" kern="1400" dirty="0">
                <a:ln>
                  <a:solidFill>
                    <a:schemeClr val="tx1"/>
                  </a:solidFill>
                </a:ln>
                <a:solidFill>
                  <a:srgbClr val="FF0000"/>
                </a:solidFill>
                <a:effectLst/>
                <a:latin typeface="Tahoma" panose="020B0604030504040204" pitchFamily="34" charset="0"/>
              </a:rPr>
              <a:t>Sura 4.157. </a:t>
            </a:r>
            <a:endParaRPr lang="en-GB" sz="2400" b="1" dirty="0">
              <a:ln w="6350">
                <a:solidFill>
                  <a:schemeClr val="tx1"/>
                </a:solidFill>
              </a:ln>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1305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left)">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
        <p:nvSpPr>
          <p:cNvPr id="2" name="TextBox 1">
            <a:extLst>
              <a:ext uri="{FF2B5EF4-FFF2-40B4-BE49-F238E27FC236}">
                <a16:creationId xmlns:a16="http://schemas.microsoft.com/office/drawing/2014/main" id="{320CCC50-0CC9-4910-A7DA-BFD08E1D1518}"/>
              </a:ext>
            </a:extLst>
          </p:cNvPr>
          <p:cNvSpPr txBox="1"/>
          <p:nvPr/>
        </p:nvSpPr>
        <p:spPr>
          <a:xfrm>
            <a:off x="1080000" y="3348000"/>
            <a:ext cx="10752000" cy="1384995"/>
          </a:xfrm>
          <a:prstGeom prst="rect">
            <a:avLst/>
          </a:prstGeom>
          <a:noFill/>
        </p:spPr>
        <p:txBody>
          <a:bodyPr wrap="square" rtlCol="0">
            <a:spAutoFit/>
          </a:bodyPr>
          <a:lstStyle/>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Two minute “offence time”</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“Roman” solution</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“Pierced”</a:t>
            </a:r>
          </a:p>
          <a:p>
            <a:pPr marL="361950" indent="-361950">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accomplished – Exodus 12; Psalm 34</a:t>
            </a:r>
          </a:p>
        </p:txBody>
      </p:sp>
    </p:spTree>
    <p:extLst>
      <p:ext uri="{BB962C8B-B14F-4D97-AF65-F5344CB8AC3E}">
        <p14:creationId xmlns:p14="http://schemas.microsoft.com/office/powerpoint/2010/main" val="233285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892552"/>
          </a:xfrm>
          <a:prstGeom prst="rect">
            <a:avLst/>
          </a:prstGeom>
          <a:noFill/>
        </p:spPr>
        <p:txBody>
          <a:bodyPr wrap="square" rtlCol="0">
            <a:spAutoFit/>
          </a:bodyPr>
          <a:lstStyle/>
          <a:p>
            <a:pPr marL="361950" indent="-361950">
              <a:buFont typeface="Arial" panose="020B0604020202020204" pitchFamily="34" charset="0"/>
              <a:buChar char="•"/>
            </a:pPr>
            <a:r>
              <a:rPr lang="en-GB" sz="2400" b="1" dirty="0">
                <a:ln w="6350">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rPr>
              <a:t>Four Gospels – perfect harmony</a:t>
            </a:r>
          </a:p>
          <a:p>
            <a:pPr marL="361950" indent="-361950">
              <a:buFont typeface="Arial" panose="020B0604020202020204" pitchFamily="34" charset="0"/>
              <a:buChar char="•"/>
            </a:pPr>
            <a:r>
              <a:rPr lang="en-GB" sz="2800" b="1" dirty="0">
                <a:ln w="6350">
                  <a:solidFill>
                    <a:schemeClr val="tx1"/>
                  </a:solidFill>
                </a:ln>
                <a:solidFill>
                  <a:srgbClr val="002060"/>
                </a:solidFill>
                <a:latin typeface="Tahoma" panose="020B0604030504040204" pitchFamily="34" charset="0"/>
                <a:ea typeface="Tahoma" panose="020B0604030504040204" pitchFamily="34" charset="0"/>
                <a:cs typeface="Tahoma" panose="020B0604030504040204" pitchFamily="34" charset="0"/>
              </a:rPr>
              <a:t>Unique contributions</a:t>
            </a:r>
          </a:p>
        </p:txBody>
      </p:sp>
    </p:spTree>
    <p:extLst>
      <p:ext uri="{BB962C8B-B14F-4D97-AF65-F5344CB8AC3E}">
        <p14:creationId xmlns:p14="http://schemas.microsoft.com/office/powerpoint/2010/main" val="268420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93899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Making sure </a:t>
            </a: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p>
        </p:txBody>
      </p:sp>
      <p:sp>
        <p:nvSpPr>
          <p:cNvPr id="2" name="TextBox 1">
            <a:extLst>
              <a:ext uri="{FF2B5EF4-FFF2-40B4-BE49-F238E27FC236}">
                <a16:creationId xmlns:a16="http://schemas.microsoft.com/office/drawing/2014/main" id="{320CCC50-0CC9-4910-A7DA-BFD08E1D1518}"/>
              </a:ext>
            </a:extLst>
          </p:cNvPr>
          <p:cNvSpPr txBox="1"/>
          <p:nvPr/>
        </p:nvSpPr>
        <p:spPr>
          <a:xfrm>
            <a:off x="1080000" y="3348000"/>
            <a:ext cx="10752000" cy="1754326"/>
          </a:xfrm>
          <a:prstGeom prst="rect">
            <a:avLst/>
          </a:prstGeom>
          <a:noFill/>
        </p:spPr>
        <p:txBody>
          <a:bodyPr wrap="square" rtlCol="0">
            <a:spAutoFit/>
          </a:bodyPr>
          <a:lstStyle/>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Two minute “offence time”</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“Roman” solution</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“Pierced”</a:t>
            </a:r>
          </a:p>
          <a:p>
            <a:pPr marL="361950" indent="-361950">
              <a:buFont typeface="Wingdings" panose="05000000000000000000" pitchFamily="2" charset="2"/>
              <a:buChar char="Ø"/>
            </a:pP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accomplished – Exodus 12; Psalm 34</a:t>
            </a:r>
          </a:p>
          <a:p>
            <a:pPr marL="361950" indent="-361950">
              <a:buFont typeface="Wingdings" panose="05000000000000000000" pitchFamily="2" charset="2"/>
              <a:buChar char="Ø"/>
            </a:pP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Prophecy accomplished – Zech. 12:10</a:t>
            </a:r>
          </a:p>
        </p:txBody>
      </p:sp>
    </p:spTree>
    <p:extLst>
      <p:ext uri="{BB962C8B-B14F-4D97-AF65-F5344CB8AC3E}">
        <p14:creationId xmlns:p14="http://schemas.microsoft.com/office/powerpoint/2010/main" val="57192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p:cTn id="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81588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Making sure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endPar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2F7BFCF1-84FB-4A28-AAC3-2CB215A35A25}"/>
              </a:ext>
            </a:extLst>
          </p:cNvPr>
          <p:cNvSpPr txBox="1"/>
          <p:nvPr/>
        </p:nvSpPr>
        <p:spPr>
          <a:xfrm>
            <a:off x="426510" y="3488267"/>
            <a:ext cx="10029824" cy="584775"/>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Application </a:t>
            </a:r>
            <a:r>
              <a:rPr lang="en-GB" sz="32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t>
            </a:r>
            <a:r>
              <a:rPr lang="en-GB" sz="1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absence of sensationalism</a:t>
            </a:r>
            <a:endParaRPr lang="en-GB" dirty="0"/>
          </a:p>
        </p:txBody>
      </p:sp>
    </p:spTree>
    <p:extLst>
      <p:ext uri="{BB962C8B-B14F-4D97-AF65-F5344CB8AC3E}">
        <p14:creationId xmlns:p14="http://schemas.microsoft.com/office/powerpoint/2010/main" val="170757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81588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Making sure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endPar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2F7BFCF1-84FB-4A28-AAC3-2CB215A35A25}"/>
              </a:ext>
            </a:extLst>
          </p:cNvPr>
          <p:cNvSpPr txBox="1"/>
          <p:nvPr/>
        </p:nvSpPr>
        <p:spPr>
          <a:xfrm>
            <a:off x="426510" y="3488267"/>
            <a:ext cx="10029824" cy="954107"/>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Application </a:t>
            </a:r>
            <a:r>
              <a:rPr lang="en-GB" sz="32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t>
            </a:r>
            <a:r>
              <a:rPr lang="en-GB" sz="1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absence of sensationalism</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physical suffering = minimal</a:t>
            </a:r>
            <a:endParaRPr lang="en-GB" dirty="0"/>
          </a:p>
        </p:txBody>
      </p:sp>
    </p:spTree>
    <p:extLst>
      <p:ext uri="{BB962C8B-B14F-4D97-AF65-F5344CB8AC3E}">
        <p14:creationId xmlns:p14="http://schemas.microsoft.com/office/powerpoint/2010/main" val="370859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81588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Making sure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endPar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2F7BFCF1-84FB-4A28-AAC3-2CB215A35A25}"/>
              </a:ext>
            </a:extLst>
          </p:cNvPr>
          <p:cNvSpPr txBox="1"/>
          <p:nvPr/>
        </p:nvSpPr>
        <p:spPr>
          <a:xfrm>
            <a:off x="426510" y="3488267"/>
            <a:ext cx="10029824" cy="1323439"/>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Application </a:t>
            </a:r>
            <a:r>
              <a:rPr lang="en-GB" sz="32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t>
            </a:r>
            <a:r>
              <a:rPr lang="en-GB" sz="1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absence of sensationalism</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physical suffering = minimal</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impossible to fathom God’s anger</a:t>
            </a:r>
            <a:endParaRPr lang="en-GB" dirty="0"/>
          </a:p>
        </p:txBody>
      </p:sp>
    </p:spTree>
    <p:extLst>
      <p:ext uri="{BB962C8B-B14F-4D97-AF65-F5344CB8AC3E}">
        <p14:creationId xmlns:p14="http://schemas.microsoft.com/office/powerpoint/2010/main" val="201705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out)">
                                      <p:cBhvr>
                                        <p:cTn id="7" dur="1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81588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Making sure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endPar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2F7BFCF1-84FB-4A28-AAC3-2CB215A35A25}"/>
              </a:ext>
            </a:extLst>
          </p:cNvPr>
          <p:cNvSpPr txBox="1"/>
          <p:nvPr/>
        </p:nvSpPr>
        <p:spPr>
          <a:xfrm>
            <a:off x="426510" y="3488267"/>
            <a:ext cx="10029824" cy="2062103"/>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Application </a:t>
            </a:r>
            <a:r>
              <a:rPr lang="en-GB" sz="32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t>
            </a:r>
            <a:r>
              <a:rPr lang="en-GB" sz="1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absence of sensationalism</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physical suffering = minimal</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impossible to fathom God’s anger</a:t>
            </a:r>
          </a:p>
          <a:p>
            <a:pPr marL="3213100" indent="-342900">
              <a:buFont typeface="Wingdings" panose="05000000000000000000" pitchFamily="2" charset="2"/>
              <a:buChar char="Ø"/>
            </a:pP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Three hours darkness at noon</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endParaRPr lang="en-GB" dirty="0"/>
          </a:p>
        </p:txBody>
      </p:sp>
    </p:spTree>
    <p:extLst>
      <p:ext uri="{BB962C8B-B14F-4D97-AF65-F5344CB8AC3E}">
        <p14:creationId xmlns:p14="http://schemas.microsoft.com/office/powerpoint/2010/main" val="348793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heel(1)">
                                      <p:cBhvr>
                                        <p:cTn id="7" dur="1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81588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Making sure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endPar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2F7BFCF1-84FB-4A28-AAC3-2CB215A35A25}"/>
              </a:ext>
            </a:extLst>
          </p:cNvPr>
          <p:cNvSpPr txBox="1"/>
          <p:nvPr/>
        </p:nvSpPr>
        <p:spPr>
          <a:xfrm>
            <a:off x="426510" y="3488267"/>
            <a:ext cx="10029824" cy="2062103"/>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Application </a:t>
            </a:r>
            <a:r>
              <a:rPr lang="en-GB" sz="32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t>
            </a:r>
            <a:r>
              <a:rPr lang="en-GB" sz="1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absence of sensationalism</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physical suffering = minimal</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impossible to fathom God’s anger</a:t>
            </a:r>
          </a:p>
          <a:p>
            <a:pPr marL="3213100" indent="-342900">
              <a:buFont typeface="Wingdings" panose="05000000000000000000" pitchFamily="2" charset="2"/>
              <a:buChar char="Ø"/>
            </a:pP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Three hours darkness at noon</a:t>
            </a:r>
          </a:p>
          <a:p>
            <a:pPr marL="3213100" indent="-342900">
              <a:buFont typeface="Wingdings" panose="05000000000000000000" pitchFamily="2" charset="2"/>
              <a:buChar char="Ø"/>
            </a:pP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Magnitude of sin</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endParaRPr lang="en-GB" dirty="0"/>
          </a:p>
        </p:txBody>
      </p:sp>
    </p:spTree>
    <p:extLst>
      <p:ext uri="{BB962C8B-B14F-4D97-AF65-F5344CB8AC3E}">
        <p14:creationId xmlns:p14="http://schemas.microsoft.com/office/powerpoint/2010/main" val="333108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p:cTn id="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1815882"/>
          </a:xfrm>
          <a:prstGeom prst="rect">
            <a:avLst/>
          </a:prstGeom>
          <a:noFill/>
        </p:spPr>
        <p:txBody>
          <a:bodyPr wrap="square" rtlCol="0">
            <a:spAutoFit/>
          </a:bodyPr>
          <a:lstStyle/>
          <a:p>
            <a:pPr>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“King of the Jews” </a:t>
            </a: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Gambling and Grieving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vv.23-27</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“It is Finished”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vv.28-30</a:t>
            </a:r>
          </a:p>
          <a:p>
            <a:pPr marL="361950" indent="-361950">
              <a:buAutoNum type="arabicPeriod"/>
            </a:pPr>
            <a:r>
              <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Making sure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vv.31-37</a:t>
            </a:r>
            <a:endParaRPr lang="en-GB" sz="2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2F7BFCF1-84FB-4A28-AAC3-2CB215A35A25}"/>
              </a:ext>
            </a:extLst>
          </p:cNvPr>
          <p:cNvSpPr txBox="1"/>
          <p:nvPr/>
        </p:nvSpPr>
        <p:spPr>
          <a:xfrm>
            <a:off x="426510" y="3488267"/>
            <a:ext cx="10029824" cy="2369880"/>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Application </a:t>
            </a:r>
            <a:r>
              <a:rPr lang="en-GB" sz="32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t>
            </a:r>
            <a:r>
              <a:rPr lang="en-GB" sz="18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absence of sensationalism</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0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physical suffering = minimal</a:t>
            </a:r>
          </a:p>
          <a:p>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impossible to fathom God’s anger</a:t>
            </a:r>
          </a:p>
          <a:p>
            <a:pPr marL="3213100" indent="-342900">
              <a:buFont typeface="Wingdings" panose="05000000000000000000" pitchFamily="2" charset="2"/>
              <a:buChar char="Ø"/>
            </a:pP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Three hours darkness at noon</a:t>
            </a:r>
          </a:p>
          <a:p>
            <a:pPr marL="3213100" indent="-342900">
              <a:buFont typeface="Wingdings" panose="05000000000000000000" pitchFamily="2" charset="2"/>
              <a:buChar char="Ø"/>
            </a:pPr>
            <a:r>
              <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Magnitude </a:t>
            </a:r>
            <a:r>
              <a:rPr lang="en-GB" sz="2000" b="1">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of sin</a:t>
            </a:r>
            <a:endParaRPr lang="en-GB" sz="20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endParaRPr>
          </a:p>
          <a:p>
            <a:pPr marL="3213100" indent="-342900">
              <a:buFont typeface="Wingdings" panose="05000000000000000000" pitchFamily="2" charset="2"/>
              <a:buChar char="Ø"/>
            </a:pP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Magnitude of God’s grace</a:t>
            </a:r>
            <a:r>
              <a:rPr lang="en-GB" sz="2400" b="1" dirty="0">
                <a:ln w="6350">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endParaRPr lang="en-GB" dirty="0"/>
          </a:p>
        </p:txBody>
      </p:sp>
    </p:spTree>
    <p:extLst>
      <p:ext uri="{BB962C8B-B14F-4D97-AF65-F5344CB8AC3E}">
        <p14:creationId xmlns:p14="http://schemas.microsoft.com/office/powerpoint/2010/main" val="61742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p:cTn id="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584775"/>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1. “King of the Jews”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p:txBody>
      </p:sp>
    </p:spTree>
    <p:extLst>
      <p:ext uri="{BB962C8B-B14F-4D97-AF65-F5344CB8AC3E}">
        <p14:creationId xmlns:p14="http://schemas.microsoft.com/office/powerpoint/2010/main" val="427870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584775"/>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1. “King of the Jews”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p:txBody>
      </p:sp>
      <p:sp>
        <p:nvSpPr>
          <p:cNvPr id="2" name="TextBox 1">
            <a:extLst>
              <a:ext uri="{FF2B5EF4-FFF2-40B4-BE49-F238E27FC236}">
                <a16:creationId xmlns:a16="http://schemas.microsoft.com/office/drawing/2014/main" id="{FACEE622-244D-4498-9FA2-FCC6812832F9}"/>
              </a:ext>
            </a:extLst>
          </p:cNvPr>
          <p:cNvSpPr txBox="1">
            <a:spLocks noChangeAspect="1"/>
          </p:cNvSpPr>
          <p:nvPr/>
        </p:nvSpPr>
        <p:spPr>
          <a:xfrm>
            <a:off x="1080000" y="2088000"/>
            <a:ext cx="9265875" cy="461665"/>
          </a:xfrm>
          <a:prstGeom prst="rect">
            <a:avLst/>
          </a:prstGeom>
          <a:noFill/>
        </p:spPr>
        <p:txBody>
          <a:bodyPr wrap="square" rtlCol="0">
            <a:spAutoFit/>
          </a:bodyPr>
          <a:lstStyle/>
          <a:p>
            <a:pPr marL="342900" indent="-342900">
              <a:buFont typeface="Wingdings" panose="05000000000000000000" pitchFamily="2" charset="2"/>
              <a:buChar char="Ø"/>
            </a:pP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Simon’s stint – </a:t>
            </a: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Matt.27:32; Mark 15:21; Luke 23:26</a:t>
            </a:r>
          </a:p>
        </p:txBody>
      </p:sp>
    </p:spTree>
    <p:extLst>
      <p:ext uri="{BB962C8B-B14F-4D97-AF65-F5344CB8AC3E}">
        <p14:creationId xmlns:p14="http://schemas.microsoft.com/office/powerpoint/2010/main" val="235225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584775"/>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1. “King of the Jews”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p:txBody>
      </p:sp>
      <p:sp>
        <p:nvSpPr>
          <p:cNvPr id="2" name="TextBox 1">
            <a:extLst>
              <a:ext uri="{FF2B5EF4-FFF2-40B4-BE49-F238E27FC236}">
                <a16:creationId xmlns:a16="http://schemas.microsoft.com/office/drawing/2014/main" id="{FACEE622-244D-4498-9FA2-FCC6812832F9}"/>
              </a:ext>
            </a:extLst>
          </p:cNvPr>
          <p:cNvSpPr txBox="1"/>
          <p:nvPr/>
        </p:nvSpPr>
        <p:spPr>
          <a:xfrm>
            <a:off x="1080000" y="2088000"/>
            <a:ext cx="9265875" cy="785753"/>
          </a:xfrm>
          <a:prstGeom prst="rect">
            <a:avLst/>
          </a:prstGeom>
          <a:noFill/>
        </p:spPr>
        <p:txBody>
          <a:bodyPr wrap="square" rtlCol="0">
            <a:spAutoFit/>
          </a:bodyPr>
          <a:lstStyle/>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Simon’s stint – </a:t>
            </a:r>
            <a:r>
              <a:rPr lang="en-GB"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Matt.27:32; Mark 15:21; Luke 23:26</a:t>
            </a:r>
          </a:p>
          <a:p>
            <a:pPr marL="342900" indent="-342900">
              <a:buFont typeface="Wingdings" panose="05000000000000000000" pitchFamily="2" charset="2"/>
              <a:buChar char="Ø"/>
            </a:pP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John = concise</a:t>
            </a:r>
          </a:p>
        </p:txBody>
      </p:sp>
    </p:spTree>
    <p:extLst>
      <p:ext uri="{BB962C8B-B14F-4D97-AF65-F5344CB8AC3E}">
        <p14:creationId xmlns:p14="http://schemas.microsoft.com/office/powerpoint/2010/main" val="231688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out)">
                                      <p:cBhvr>
                                        <p:cTn id="7"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584775"/>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1. “King of the Jews”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p:txBody>
      </p:sp>
      <p:sp>
        <p:nvSpPr>
          <p:cNvPr id="2" name="TextBox 1">
            <a:extLst>
              <a:ext uri="{FF2B5EF4-FFF2-40B4-BE49-F238E27FC236}">
                <a16:creationId xmlns:a16="http://schemas.microsoft.com/office/drawing/2014/main" id="{FACEE622-244D-4498-9FA2-FCC6812832F9}"/>
              </a:ext>
            </a:extLst>
          </p:cNvPr>
          <p:cNvSpPr txBox="1">
            <a:spLocks/>
          </p:cNvSpPr>
          <p:nvPr/>
        </p:nvSpPr>
        <p:spPr>
          <a:xfrm>
            <a:off x="1080000" y="2088000"/>
            <a:ext cx="9265875" cy="1165310"/>
          </a:xfrm>
          <a:prstGeom prst="rect">
            <a:avLst/>
          </a:prstGeom>
          <a:noFill/>
        </p:spPr>
        <p:txBody>
          <a:bodyPr wrap="square" tIns="46800" rtlCol="0">
            <a:spAutoFit/>
          </a:bodyPr>
          <a:lstStyle/>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Simon’s stint </a:t>
            </a: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Matt.27:32; Mark 15:21; Luke 23:26</a:t>
            </a:r>
          </a:p>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John = concise</a:t>
            </a:r>
          </a:p>
          <a:p>
            <a:pPr marL="342900" indent="-342900">
              <a:buFont typeface="Wingdings" panose="05000000000000000000" pitchFamily="2" charset="2"/>
              <a:buChar char="Ø"/>
            </a:pP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‘titulus’ – Aramaic, Latin &amp; Greek</a:t>
            </a:r>
          </a:p>
        </p:txBody>
      </p:sp>
    </p:spTree>
    <p:extLst>
      <p:ext uri="{BB962C8B-B14F-4D97-AF65-F5344CB8AC3E}">
        <p14:creationId xmlns:p14="http://schemas.microsoft.com/office/powerpoint/2010/main" val="240491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584775"/>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1. “King of the Jews”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p:txBody>
      </p:sp>
      <p:sp>
        <p:nvSpPr>
          <p:cNvPr id="2" name="TextBox 1">
            <a:extLst>
              <a:ext uri="{FF2B5EF4-FFF2-40B4-BE49-F238E27FC236}">
                <a16:creationId xmlns:a16="http://schemas.microsoft.com/office/drawing/2014/main" id="{FACEE622-244D-4498-9FA2-FCC6812832F9}"/>
              </a:ext>
            </a:extLst>
          </p:cNvPr>
          <p:cNvSpPr txBox="1"/>
          <p:nvPr/>
        </p:nvSpPr>
        <p:spPr>
          <a:xfrm>
            <a:off x="1080000" y="2088000"/>
            <a:ext cx="9265875" cy="1446550"/>
          </a:xfrm>
          <a:prstGeom prst="rect">
            <a:avLst/>
          </a:prstGeom>
          <a:noFill/>
        </p:spPr>
        <p:txBody>
          <a:bodyPr wrap="square" rtlCol="0">
            <a:spAutoFit/>
          </a:bodyPr>
          <a:lstStyle/>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Simon’s stint </a:t>
            </a: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Matt.27:32; Mark 15:21; Luke 23:26</a:t>
            </a:r>
          </a:p>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John = concise</a:t>
            </a:r>
          </a:p>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‘titulus’ – Aramaic, Latin &amp; Greek</a:t>
            </a:r>
          </a:p>
          <a:p>
            <a:pPr marL="342900" indent="-342900">
              <a:buFont typeface="Wingdings" panose="05000000000000000000" pitchFamily="2" charset="2"/>
              <a:buChar char="Ø"/>
            </a:pP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Snub to Jewish leaders</a:t>
            </a:r>
          </a:p>
        </p:txBody>
      </p:sp>
    </p:spTree>
    <p:extLst>
      <p:ext uri="{BB962C8B-B14F-4D97-AF65-F5344CB8AC3E}">
        <p14:creationId xmlns:p14="http://schemas.microsoft.com/office/powerpoint/2010/main" val="303728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p:cTn id="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2A935F-D983-48F4-ABF4-8BA8A9B147C8}"/>
              </a:ext>
            </a:extLst>
          </p:cNvPr>
          <p:cNvPicPr>
            <a:picLocks noChangeAspect="1"/>
          </p:cNvPicPr>
          <p:nvPr/>
        </p:nvPicPr>
        <p:blipFill>
          <a:blip r:embed="rId2">
            <a:alphaModFix amt="35000"/>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51C58861-D127-4DF7-9F60-3F3C489037CC}"/>
              </a:ext>
            </a:extLst>
          </p:cNvPr>
          <p:cNvSpPr txBox="1"/>
          <p:nvPr/>
        </p:nvSpPr>
        <p:spPr>
          <a:xfrm>
            <a:off x="4371975" y="381000"/>
            <a:ext cx="7486650" cy="954107"/>
          </a:xfrm>
          <a:prstGeom prst="rect">
            <a:avLst/>
          </a:prstGeom>
          <a:noFill/>
        </p:spPr>
        <p:txBody>
          <a:bodyPr wrap="square" rtlCol="0">
            <a:spAutoFit/>
          </a:bodyPr>
          <a:lstStyle/>
          <a:p>
            <a:pPr algn="r"/>
            <a:r>
              <a:rPr lang="en-GB" sz="32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King Jesus: High and Lifted Up</a:t>
            </a:r>
          </a:p>
          <a:p>
            <a:pPr algn="r"/>
            <a:r>
              <a:rPr lang="en-GB" sz="2400" b="1" dirty="0">
                <a:ln w="6350">
                  <a:solidFill>
                    <a:schemeClr val="tx1"/>
                  </a:solidFill>
                </a:ln>
                <a:solidFill>
                  <a:srgbClr val="C00000"/>
                </a:solidFill>
                <a:effectLst>
                  <a:glow rad="63500">
                    <a:srgbClr val="FFFF00"/>
                  </a:glow>
                </a:effectLst>
                <a:latin typeface="Tahoma" panose="020B0604030504040204" pitchFamily="34" charset="0"/>
                <a:ea typeface="Tahoma" panose="020B0604030504040204" pitchFamily="34" charset="0"/>
                <a:cs typeface="Tahoma" panose="020B0604030504040204" pitchFamily="34" charset="0"/>
              </a:rPr>
              <a:t>John 19:17-27</a:t>
            </a:r>
          </a:p>
        </p:txBody>
      </p:sp>
      <p:sp>
        <p:nvSpPr>
          <p:cNvPr id="3" name="TextBox 2">
            <a:extLst>
              <a:ext uri="{FF2B5EF4-FFF2-40B4-BE49-F238E27FC236}">
                <a16:creationId xmlns:a16="http://schemas.microsoft.com/office/drawing/2014/main" id="{421AC30F-DCF7-45F4-8E79-B56670E5E037}"/>
              </a:ext>
            </a:extLst>
          </p:cNvPr>
          <p:cNvSpPr txBox="1"/>
          <p:nvPr/>
        </p:nvSpPr>
        <p:spPr>
          <a:xfrm>
            <a:off x="360000" y="1512000"/>
            <a:ext cx="10029825" cy="584775"/>
          </a:xfrm>
          <a:prstGeom prst="rect">
            <a:avLst/>
          </a:prstGeom>
          <a:noFill/>
        </p:spPr>
        <p:txBody>
          <a:bodyPr wrap="square" rtlCol="0">
            <a:spAutoFit/>
          </a:bodyPr>
          <a:lstStyle/>
          <a:p>
            <a:r>
              <a:rPr lang="en-GB" sz="32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1. “King of the Jews” </a:t>
            </a:r>
            <a:r>
              <a:rPr lang="en-GB" sz="2400" b="1" dirty="0">
                <a:ln w="6350">
                  <a:solidFill>
                    <a:schemeClr val="tx1"/>
                  </a:solidFill>
                </a:ln>
                <a:solidFill>
                  <a:srgbClr val="C00000"/>
                </a:solidFill>
                <a:latin typeface="Tahoma" panose="020B0604030504040204" pitchFamily="34" charset="0"/>
                <a:ea typeface="Tahoma" panose="020B0604030504040204" pitchFamily="34" charset="0"/>
                <a:cs typeface="Tahoma" panose="020B0604030504040204" pitchFamily="34" charset="0"/>
              </a:rPr>
              <a:t>vv.17-22</a:t>
            </a:r>
          </a:p>
        </p:txBody>
      </p:sp>
      <p:sp>
        <p:nvSpPr>
          <p:cNvPr id="2" name="TextBox 1">
            <a:extLst>
              <a:ext uri="{FF2B5EF4-FFF2-40B4-BE49-F238E27FC236}">
                <a16:creationId xmlns:a16="http://schemas.microsoft.com/office/drawing/2014/main" id="{FACEE622-244D-4498-9FA2-FCC6812832F9}"/>
              </a:ext>
            </a:extLst>
          </p:cNvPr>
          <p:cNvSpPr txBox="1"/>
          <p:nvPr/>
        </p:nvSpPr>
        <p:spPr>
          <a:xfrm>
            <a:off x="1080000" y="2088000"/>
            <a:ext cx="9265875" cy="1815882"/>
          </a:xfrm>
          <a:prstGeom prst="rect">
            <a:avLst/>
          </a:prstGeom>
          <a:noFill/>
        </p:spPr>
        <p:txBody>
          <a:bodyPr wrap="square" rtlCol="0">
            <a:spAutoFit/>
          </a:bodyPr>
          <a:lstStyle/>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Simon’s stint </a:t>
            </a: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Matt.27:32; Mark 15:21; Luke 23:26</a:t>
            </a:r>
          </a:p>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John = concise</a:t>
            </a:r>
          </a:p>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The ‘titulus’ – Aramaic, Latin &amp; Greek</a:t>
            </a:r>
          </a:p>
          <a:p>
            <a:pPr marL="342900" indent="-342900">
              <a:buFont typeface="Wingdings" panose="05000000000000000000" pitchFamily="2" charset="2"/>
              <a:buChar char="Ø"/>
            </a:pPr>
            <a:r>
              <a:rPr lang="en-GB" sz="20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Snub to Jewish leaders</a:t>
            </a:r>
          </a:p>
          <a:p>
            <a:pPr marL="342900" indent="-342900">
              <a:buFont typeface="Wingdings" panose="05000000000000000000" pitchFamily="2" charset="2"/>
              <a:buChar char="Ø"/>
            </a:pPr>
            <a:r>
              <a:rPr lang="en-GB" sz="2400" b="1" dirty="0">
                <a:ln>
                  <a:solidFill>
                    <a:schemeClr val="tx1"/>
                  </a:solidFill>
                </a:ln>
                <a:solidFill>
                  <a:srgbClr val="0070C0"/>
                </a:solidFill>
                <a:latin typeface="Tahoma" panose="020B0604030504040204" pitchFamily="34" charset="0"/>
                <a:ea typeface="Tahoma" panose="020B0604030504040204" pitchFamily="34" charset="0"/>
                <a:cs typeface="Tahoma" panose="020B0604030504040204" pitchFamily="34" charset="0"/>
              </a:rPr>
              <a:t>Caiaphas &amp; Pilate – witnesses to Jesus</a:t>
            </a:r>
          </a:p>
        </p:txBody>
      </p:sp>
    </p:spTree>
    <p:extLst>
      <p:ext uri="{BB962C8B-B14F-4D97-AF65-F5344CB8AC3E}">
        <p14:creationId xmlns:p14="http://schemas.microsoft.com/office/powerpoint/2010/main" val="260730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heel(1)">
                                      <p:cBhvr>
                                        <p:cTn id="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1944</Words>
  <Application>Microsoft Office PowerPoint</Application>
  <PresentationFormat>Widescreen</PresentationFormat>
  <Paragraphs>265</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Josh Tanton</cp:lastModifiedBy>
  <cp:revision>19</cp:revision>
  <dcterms:created xsi:type="dcterms:W3CDTF">2022-03-15T07:47:28Z</dcterms:created>
  <dcterms:modified xsi:type="dcterms:W3CDTF">2022-04-15T10:52:42Z</dcterms:modified>
</cp:coreProperties>
</file>