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7" r:id="rId1"/>
  </p:sldMasterIdLst>
  <p:notesMasterIdLst>
    <p:notesMasterId r:id="rId8"/>
  </p:notesMasterIdLst>
  <p:sldIdLst>
    <p:sldId id="318" r:id="rId2"/>
    <p:sldId id="401" r:id="rId3"/>
    <p:sldId id="405" r:id="rId4"/>
    <p:sldId id="406" r:id="rId5"/>
    <p:sldId id="403" r:id="rId6"/>
    <p:sldId id="40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3" autoAdjust="0"/>
    <p:restoredTop sz="94620" autoAdjust="0"/>
  </p:normalViewPr>
  <p:slideViewPr>
    <p:cSldViewPr snapToGrid="0">
      <p:cViewPr varScale="1">
        <p:scale>
          <a:sx n="59" d="100"/>
          <a:sy n="59" d="100"/>
        </p:scale>
        <p:origin x="84" y="10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BEA9C-80C2-41ED-A970-FDD2A24ED514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08EB0-C77B-44E5-85F5-009987CB6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0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5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5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433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18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430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9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250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1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0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3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24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99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1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6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7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lumMod val="50000"/>
              </a:schemeClr>
            </a:gs>
            <a:gs pos="0">
              <a:schemeClr val="bg2">
                <a:shade val="100000"/>
                <a:hueMod val="100000"/>
                <a:satMod val="110000"/>
                <a:lumMod val="130000"/>
              </a:schemeClr>
            </a:gs>
            <a:gs pos="48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0D11-C244-4D6C-8605-27893801071A}" type="datetimeFigureOut">
              <a:rPr lang="en-GB" smtClean="0"/>
              <a:t>01/05/2022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56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078" r:id="rId1"/>
    <p:sldLayoutId id="2147485079" r:id="rId2"/>
    <p:sldLayoutId id="2147485080" r:id="rId3"/>
    <p:sldLayoutId id="2147485081" r:id="rId4"/>
    <p:sldLayoutId id="2147485082" r:id="rId5"/>
    <p:sldLayoutId id="2147485083" r:id="rId6"/>
    <p:sldLayoutId id="2147485084" r:id="rId7"/>
    <p:sldLayoutId id="2147485085" r:id="rId8"/>
    <p:sldLayoutId id="2147485086" r:id="rId9"/>
    <p:sldLayoutId id="2147485087" r:id="rId10"/>
    <p:sldLayoutId id="2147485088" r:id="rId11"/>
    <p:sldLayoutId id="2147485089" r:id="rId12"/>
    <p:sldLayoutId id="2147485090" r:id="rId13"/>
    <p:sldLayoutId id="2147485091" r:id="rId14"/>
    <p:sldLayoutId id="2147485092" r:id="rId15"/>
    <p:sldLayoutId id="2147485093" r:id="rId16"/>
    <p:sldLayoutId id="21474850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32C7C-3A1D-444F-8851-E27F9477E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02" y="2575089"/>
            <a:ext cx="8693827" cy="1373070"/>
          </a:xfrm>
        </p:spPr>
        <p:txBody>
          <a:bodyPr/>
          <a:lstStyle/>
          <a:p>
            <a:pPr algn="ctr"/>
            <a:r>
              <a:rPr lang="en-GB" sz="7200" dirty="0">
                <a:solidFill>
                  <a:schemeClr val="tx1"/>
                </a:solidFill>
              </a:rPr>
              <a:t>The Gospel of Mark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66144-8475-4187-988D-781671AFC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39987"/>
            <a:ext cx="12272682" cy="1069848"/>
          </a:xfrm>
        </p:spPr>
        <p:txBody>
          <a:bodyPr>
            <a:noAutofit/>
          </a:bodyPr>
          <a:lstStyle/>
          <a:p>
            <a:pPr algn="ctr"/>
            <a:r>
              <a:rPr lang="en-GB" sz="3800" dirty="0"/>
              <a:t>“Is it not written: ‘My house will be called a house of prayer for all nations’? But you have made it a ‘den of robbers.’”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ACED0B-1EDA-41D4-901E-BA1AE16092FF}"/>
              </a:ext>
            </a:extLst>
          </p:cNvPr>
          <p:cNvSpPr txBox="1"/>
          <p:nvPr/>
        </p:nvSpPr>
        <p:spPr>
          <a:xfrm>
            <a:off x="9097347" y="2767280"/>
            <a:ext cx="3094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4000" dirty="0">
                <a:solidFill>
                  <a:schemeClr val="bg1"/>
                </a:solidFill>
              </a:rPr>
              <a:t>11:1-25 </a:t>
            </a:r>
          </a:p>
        </p:txBody>
      </p:sp>
    </p:spTree>
    <p:extLst>
      <p:ext uri="{BB962C8B-B14F-4D97-AF65-F5344CB8AC3E}">
        <p14:creationId xmlns:p14="http://schemas.microsoft.com/office/powerpoint/2010/main" val="302915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0" y="2072080"/>
            <a:ext cx="12192000" cy="478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300" dirty="0"/>
          </a:p>
          <a:p>
            <a:pPr marL="914400" lvl="2" indent="0">
              <a:buNone/>
            </a:pPr>
            <a:r>
              <a:rPr lang="en-GB" sz="3300" dirty="0"/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A53BD5-A073-4B8D-985A-AE0B3D282BC0}"/>
              </a:ext>
            </a:extLst>
          </p:cNvPr>
          <p:cNvSpPr txBox="1">
            <a:spLocks/>
          </p:cNvSpPr>
          <p:nvPr/>
        </p:nvSpPr>
        <p:spPr>
          <a:xfrm>
            <a:off x="408373" y="742022"/>
            <a:ext cx="10440140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9CABF-718E-4718-B3D2-672E00F53B07}"/>
              </a:ext>
            </a:extLst>
          </p:cNvPr>
          <p:cNvSpPr txBox="1"/>
          <p:nvPr/>
        </p:nvSpPr>
        <p:spPr>
          <a:xfrm>
            <a:off x="10318205" y="742022"/>
            <a:ext cx="20211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11:1-25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B3A24C1-574D-4576-9EF7-204299C7645C}"/>
              </a:ext>
            </a:extLst>
          </p:cNvPr>
          <p:cNvSpPr txBox="1">
            <a:spLocks/>
          </p:cNvSpPr>
          <p:nvPr/>
        </p:nvSpPr>
        <p:spPr>
          <a:xfrm>
            <a:off x="0" y="2001381"/>
            <a:ext cx="12360049" cy="4856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/>
              <a:t>Jesus is </a:t>
            </a:r>
            <a:r>
              <a:rPr lang="en-GB" sz="3600" b="1" u="sng" dirty="0"/>
              <a:t>God’s</a:t>
            </a:r>
            <a:r>
              <a:rPr lang="en-GB" sz="3600" b="1" dirty="0"/>
              <a:t> King vs.7, 9-10 </a:t>
            </a:r>
          </a:p>
          <a:p>
            <a:pPr lvl="1"/>
            <a:r>
              <a:rPr lang="en-GB" sz="3400" b="1" dirty="0"/>
              <a:t>No longer concealed… </a:t>
            </a:r>
          </a:p>
          <a:p>
            <a:pPr lvl="1"/>
            <a:r>
              <a:rPr lang="en-GB" sz="3400" b="1" dirty="0"/>
              <a:t>Anticipated… Yet, seemingly anticlimactic vs.11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FB7D36-BF89-4BD7-B96C-1FF9C7DFEB4F}"/>
              </a:ext>
            </a:extLst>
          </p:cNvPr>
          <p:cNvSpPr txBox="1"/>
          <p:nvPr/>
        </p:nvSpPr>
        <p:spPr>
          <a:xfrm>
            <a:off x="0" y="707524"/>
            <a:ext cx="10583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6000" b="1" dirty="0"/>
              <a:t>Jesus seeks fruit not leaves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196935-F8DA-4E82-9BCD-99415336E1FE}"/>
              </a:ext>
            </a:extLst>
          </p:cNvPr>
          <p:cNvSpPr txBox="1"/>
          <p:nvPr/>
        </p:nvSpPr>
        <p:spPr>
          <a:xfrm>
            <a:off x="6738434" y="1936106"/>
            <a:ext cx="6333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/>
              <a:t>(</a:t>
            </a:r>
            <a:r>
              <a:rPr lang="en-GB" sz="3600" b="1" dirty="0">
                <a:solidFill>
                  <a:srgbClr val="FFFF00"/>
                </a:solidFill>
              </a:rPr>
              <a:t>Zechariah 9:9</a:t>
            </a:r>
            <a:r>
              <a:rPr lang="en-GB" sz="3600" b="1" dirty="0"/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634576-9CEF-4160-AD42-8BD65DA44B92}"/>
              </a:ext>
            </a:extLst>
          </p:cNvPr>
          <p:cNvSpPr/>
          <p:nvPr/>
        </p:nvSpPr>
        <p:spPr>
          <a:xfrm>
            <a:off x="68872" y="3132745"/>
            <a:ext cx="12054256" cy="2927760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700" b="1" dirty="0">
                <a:solidFill>
                  <a:schemeClr val="bg1"/>
                </a:solidFill>
              </a:rPr>
              <a:t>‘Rejoice greatly, Daughter Jerusalem! Shout, Daughter Jerusalem! See, your King comes to you righteous and victorious, lowly and riding on a donkey, on a colt, the foal of a donkey.’</a:t>
            </a:r>
          </a:p>
          <a:p>
            <a:pPr algn="ctr"/>
            <a:r>
              <a:rPr lang="en-GB" sz="3400" b="1" dirty="0">
                <a:solidFill>
                  <a:schemeClr val="bg1"/>
                </a:solidFill>
              </a:rPr>
              <a:t>Zechariah 9:9</a:t>
            </a:r>
          </a:p>
        </p:txBody>
      </p:sp>
    </p:spTree>
    <p:extLst>
      <p:ext uri="{BB962C8B-B14F-4D97-AF65-F5344CB8AC3E}">
        <p14:creationId xmlns:p14="http://schemas.microsoft.com/office/powerpoint/2010/main" val="18618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0" y="2072080"/>
            <a:ext cx="12192000" cy="478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300" dirty="0"/>
          </a:p>
          <a:p>
            <a:pPr marL="914400" lvl="2" indent="0">
              <a:buNone/>
            </a:pPr>
            <a:r>
              <a:rPr lang="en-GB" sz="3300" dirty="0"/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A53BD5-A073-4B8D-985A-AE0B3D282BC0}"/>
              </a:ext>
            </a:extLst>
          </p:cNvPr>
          <p:cNvSpPr txBox="1">
            <a:spLocks/>
          </p:cNvSpPr>
          <p:nvPr/>
        </p:nvSpPr>
        <p:spPr>
          <a:xfrm>
            <a:off x="408373" y="742022"/>
            <a:ext cx="10440140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9CABF-718E-4718-B3D2-672E00F53B07}"/>
              </a:ext>
            </a:extLst>
          </p:cNvPr>
          <p:cNvSpPr txBox="1"/>
          <p:nvPr/>
        </p:nvSpPr>
        <p:spPr>
          <a:xfrm>
            <a:off x="10318205" y="742022"/>
            <a:ext cx="20211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11:1-25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B3A24C1-574D-4576-9EF7-204299C7645C}"/>
              </a:ext>
            </a:extLst>
          </p:cNvPr>
          <p:cNvSpPr txBox="1">
            <a:spLocks/>
          </p:cNvSpPr>
          <p:nvPr/>
        </p:nvSpPr>
        <p:spPr>
          <a:xfrm>
            <a:off x="0" y="1995973"/>
            <a:ext cx="12360049" cy="4938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/>
              <a:t>Jesus is </a:t>
            </a:r>
            <a:r>
              <a:rPr lang="en-GB" sz="3600" b="1" u="sng" dirty="0"/>
              <a:t>God’s</a:t>
            </a:r>
            <a:r>
              <a:rPr lang="en-GB" sz="3600" b="1" dirty="0"/>
              <a:t> King vs.7, 9-10 </a:t>
            </a:r>
          </a:p>
          <a:p>
            <a:pPr marL="457200" lvl="1" indent="0">
              <a:buNone/>
            </a:pPr>
            <a:endParaRPr lang="en-GB" sz="9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b="1" dirty="0"/>
              <a:t> Who sees ‘everything’… vs.11 &amp; 13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3400" b="1" dirty="0"/>
              <a:t>Jeremiah 7:11 - ‘But I have been watching! declares 				  the LORD.’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3400" b="1" dirty="0"/>
              <a:t>Fig tree - Has leaves but no fruit, like the temple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FB7D36-BF89-4BD7-B96C-1FF9C7DFEB4F}"/>
              </a:ext>
            </a:extLst>
          </p:cNvPr>
          <p:cNvSpPr txBox="1"/>
          <p:nvPr/>
        </p:nvSpPr>
        <p:spPr>
          <a:xfrm>
            <a:off x="0" y="707524"/>
            <a:ext cx="10583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6000" b="1" dirty="0"/>
              <a:t>Jesus seeks fruit not leaves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196935-F8DA-4E82-9BCD-99415336E1FE}"/>
              </a:ext>
            </a:extLst>
          </p:cNvPr>
          <p:cNvSpPr txBox="1"/>
          <p:nvPr/>
        </p:nvSpPr>
        <p:spPr>
          <a:xfrm>
            <a:off x="6732326" y="1936106"/>
            <a:ext cx="6333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/>
              <a:t>(</a:t>
            </a:r>
            <a:r>
              <a:rPr lang="en-GB" sz="3600" b="1" dirty="0">
                <a:solidFill>
                  <a:srgbClr val="FFFF00"/>
                </a:solidFill>
              </a:rPr>
              <a:t>Zechariah 9:9</a:t>
            </a:r>
            <a:r>
              <a:rPr lang="en-GB" sz="3600" b="1" dirty="0"/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98AE24-3878-4CEA-87E9-B6AD11D5DC48}"/>
              </a:ext>
            </a:extLst>
          </p:cNvPr>
          <p:cNvSpPr/>
          <p:nvPr/>
        </p:nvSpPr>
        <p:spPr>
          <a:xfrm>
            <a:off x="361772" y="4048402"/>
            <a:ext cx="11468456" cy="1873066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</a:rPr>
              <a:t>‘The eyes of the Lord are everywhere, keeping watch on the wicked and the good.’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Proverbs 15:3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824D05-E5C9-4635-8175-5117E8EFF071}"/>
              </a:ext>
            </a:extLst>
          </p:cNvPr>
          <p:cNvSpPr/>
          <p:nvPr/>
        </p:nvSpPr>
        <p:spPr>
          <a:xfrm>
            <a:off x="361772" y="3454050"/>
            <a:ext cx="11468456" cy="3061769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</a:rPr>
              <a:t>‘Has this house, which bears my Name, become a den of robbers to you? </a:t>
            </a:r>
            <a:r>
              <a:rPr lang="en-GB" sz="40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But I have been watching!</a:t>
            </a:r>
            <a:r>
              <a:rPr lang="en-GB" sz="4000" b="1" dirty="0">
                <a:solidFill>
                  <a:schemeClr val="bg1"/>
                </a:solidFill>
              </a:rPr>
              <a:t> declares the Lord.’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Jeremiah 7:11</a:t>
            </a:r>
          </a:p>
        </p:txBody>
      </p:sp>
    </p:spTree>
    <p:extLst>
      <p:ext uri="{BB962C8B-B14F-4D97-AF65-F5344CB8AC3E}">
        <p14:creationId xmlns:p14="http://schemas.microsoft.com/office/powerpoint/2010/main" val="197277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0" y="2072080"/>
            <a:ext cx="12192000" cy="478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300" dirty="0"/>
          </a:p>
          <a:p>
            <a:pPr marL="914400" lvl="2" indent="0">
              <a:buNone/>
            </a:pPr>
            <a:r>
              <a:rPr lang="en-GB" sz="3300" dirty="0"/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A53BD5-A073-4B8D-985A-AE0B3D282BC0}"/>
              </a:ext>
            </a:extLst>
          </p:cNvPr>
          <p:cNvSpPr txBox="1">
            <a:spLocks/>
          </p:cNvSpPr>
          <p:nvPr/>
        </p:nvSpPr>
        <p:spPr>
          <a:xfrm>
            <a:off x="408373" y="742022"/>
            <a:ext cx="10440140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9CABF-718E-4718-B3D2-672E00F53B07}"/>
              </a:ext>
            </a:extLst>
          </p:cNvPr>
          <p:cNvSpPr txBox="1"/>
          <p:nvPr/>
        </p:nvSpPr>
        <p:spPr>
          <a:xfrm>
            <a:off x="10318205" y="742022"/>
            <a:ext cx="20211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11:1-25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B3A24C1-574D-4576-9EF7-204299C7645C}"/>
              </a:ext>
            </a:extLst>
          </p:cNvPr>
          <p:cNvSpPr txBox="1">
            <a:spLocks/>
          </p:cNvSpPr>
          <p:nvPr/>
        </p:nvSpPr>
        <p:spPr>
          <a:xfrm>
            <a:off x="0" y="2001381"/>
            <a:ext cx="12360049" cy="4856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/>
              <a:t>Jesus is </a:t>
            </a:r>
            <a:r>
              <a:rPr lang="en-GB" sz="3600" b="1" u="sng" dirty="0"/>
              <a:t>God’s</a:t>
            </a:r>
            <a:r>
              <a:rPr lang="en-GB" sz="3600" b="1" dirty="0"/>
              <a:t> King vs.7, 9-10 </a:t>
            </a:r>
          </a:p>
          <a:p>
            <a:pPr marL="457200" lvl="1" indent="0">
              <a:buNone/>
            </a:pPr>
            <a:endParaRPr lang="en-GB" sz="9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b="1" dirty="0"/>
              <a:t> Who sees ‘everything’… vs.11 &amp; 13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3400" b="1" dirty="0"/>
              <a:t>Jeremiah 7:11 - ‘But I have been watching! declares 				  the LORD.’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3400" b="1" dirty="0"/>
              <a:t>Fig tree - Has leaves but no fruit, like the temple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FB7D36-BF89-4BD7-B96C-1FF9C7DFEB4F}"/>
              </a:ext>
            </a:extLst>
          </p:cNvPr>
          <p:cNvSpPr txBox="1"/>
          <p:nvPr/>
        </p:nvSpPr>
        <p:spPr>
          <a:xfrm>
            <a:off x="0" y="707524"/>
            <a:ext cx="10583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6000" b="1" dirty="0"/>
              <a:t>Jesus seeks fruit not leaves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196935-F8DA-4E82-9BCD-99415336E1FE}"/>
              </a:ext>
            </a:extLst>
          </p:cNvPr>
          <p:cNvSpPr txBox="1"/>
          <p:nvPr/>
        </p:nvSpPr>
        <p:spPr>
          <a:xfrm>
            <a:off x="6732326" y="1936106"/>
            <a:ext cx="6333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/>
              <a:t>(</a:t>
            </a:r>
            <a:r>
              <a:rPr lang="en-GB" sz="3600" b="1" dirty="0">
                <a:solidFill>
                  <a:srgbClr val="FFFF00"/>
                </a:solidFill>
              </a:rPr>
              <a:t>Zechariah 9:9</a:t>
            </a:r>
            <a:r>
              <a:rPr lang="en-GB" sz="3600" b="1" dirty="0"/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43DE16-C06E-4D65-BCE8-EC35AAF1E938}"/>
              </a:ext>
            </a:extLst>
          </p:cNvPr>
          <p:cNvSpPr/>
          <p:nvPr/>
        </p:nvSpPr>
        <p:spPr>
          <a:xfrm>
            <a:off x="361772" y="4889633"/>
            <a:ext cx="11468456" cy="1855588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800" b="1" dirty="0">
                <a:solidFill>
                  <a:schemeClr val="bg1"/>
                </a:solidFill>
              </a:rPr>
              <a:t>‘For I desire steadfast love and not sacrifice, the knowledge of God rather than burnt offerings.’ Hosea 6:6</a:t>
            </a:r>
          </a:p>
        </p:txBody>
      </p:sp>
    </p:spTree>
    <p:extLst>
      <p:ext uri="{BB962C8B-B14F-4D97-AF65-F5344CB8AC3E}">
        <p14:creationId xmlns:p14="http://schemas.microsoft.com/office/powerpoint/2010/main" val="370368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0" y="2072080"/>
            <a:ext cx="12192000" cy="478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300" dirty="0"/>
          </a:p>
          <a:p>
            <a:pPr marL="914400" lvl="2" indent="0">
              <a:buNone/>
            </a:pPr>
            <a:r>
              <a:rPr lang="en-GB" sz="3300" dirty="0"/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A53BD5-A073-4B8D-985A-AE0B3D282BC0}"/>
              </a:ext>
            </a:extLst>
          </p:cNvPr>
          <p:cNvSpPr txBox="1">
            <a:spLocks/>
          </p:cNvSpPr>
          <p:nvPr/>
        </p:nvSpPr>
        <p:spPr>
          <a:xfrm>
            <a:off x="408373" y="742022"/>
            <a:ext cx="10440140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9CABF-718E-4718-B3D2-672E00F53B07}"/>
              </a:ext>
            </a:extLst>
          </p:cNvPr>
          <p:cNvSpPr txBox="1"/>
          <p:nvPr/>
        </p:nvSpPr>
        <p:spPr>
          <a:xfrm>
            <a:off x="10318205" y="742022"/>
            <a:ext cx="20211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11:1-25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B3A24C1-574D-4576-9EF7-204299C7645C}"/>
              </a:ext>
            </a:extLst>
          </p:cNvPr>
          <p:cNvSpPr txBox="1">
            <a:spLocks/>
          </p:cNvSpPr>
          <p:nvPr/>
        </p:nvSpPr>
        <p:spPr>
          <a:xfrm>
            <a:off x="0" y="2001381"/>
            <a:ext cx="12360049" cy="4856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/>
              <a:t>Jesus is </a:t>
            </a:r>
            <a:r>
              <a:rPr lang="en-GB" sz="3600" b="1" u="sng" dirty="0"/>
              <a:t>God’s</a:t>
            </a:r>
            <a:r>
              <a:rPr lang="en-GB" sz="3600" b="1" dirty="0"/>
              <a:t> King vs.7, 9-10 </a:t>
            </a:r>
          </a:p>
          <a:p>
            <a:pPr marL="457200" lvl="1" indent="0">
              <a:buNone/>
            </a:pPr>
            <a:endParaRPr lang="en-GB" sz="9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b="1" dirty="0"/>
              <a:t> Who sees ‘everything’… vs.11 &amp; 13</a:t>
            </a:r>
            <a:endParaRPr lang="en-GB" sz="32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b="1" dirty="0"/>
              <a:t> Who will judge… vs.14, 15-17, 21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3400" b="1" dirty="0"/>
              <a:t> Warning – In action and word…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3400" b="1" dirty="0"/>
              <a:t> Evidence – In the fig tree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FB7D36-BF89-4BD7-B96C-1FF9C7DFEB4F}"/>
              </a:ext>
            </a:extLst>
          </p:cNvPr>
          <p:cNvSpPr txBox="1"/>
          <p:nvPr/>
        </p:nvSpPr>
        <p:spPr>
          <a:xfrm>
            <a:off x="0" y="707524"/>
            <a:ext cx="10583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6000" b="1" dirty="0"/>
              <a:t>Jesus seeks fruit not leaves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196935-F8DA-4E82-9BCD-99415336E1FE}"/>
              </a:ext>
            </a:extLst>
          </p:cNvPr>
          <p:cNvSpPr txBox="1"/>
          <p:nvPr/>
        </p:nvSpPr>
        <p:spPr>
          <a:xfrm>
            <a:off x="6732326" y="1936106"/>
            <a:ext cx="6333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/>
              <a:t>(</a:t>
            </a:r>
            <a:r>
              <a:rPr lang="en-GB" sz="3600" b="1" dirty="0">
                <a:solidFill>
                  <a:srgbClr val="FFFF00"/>
                </a:solidFill>
              </a:rPr>
              <a:t>Zechariah 9:9</a:t>
            </a:r>
            <a:r>
              <a:rPr lang="en-GB" sz="3600" b="1" dirty="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50D37E-5785-49A9-A6B9-2F44DBDC70C1}"/>
              </a:ext>
            </a:extLst>
          </p:cNvPr>
          <p:cNvSpPr txBox="1"/>
          <p:nvPr/>
        </p:nvSpPr>
        <p:spPr>
          <a:xfrm>
            <a:off x="6626131" y="4342634"/>
            <a:ext cx="671699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400" b="1" dirty="0"/>
              <a:t>(and the temple) </a:t>
            </a:r>
            <a:endParaRPr lang="en-GB" sz="3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16BC8C-DF33-41C0-8222-6F4711DA3FFD}"/>
              </a:ext>
            </a:extLst>
          </p:cNvPr>
          <p:cNvSpPr/>
          <p:nvPr/>
        </p:nvSpPr>
        <p:spPr>
          <a:xfrm>
            <a:off x="361772" y="4136664"/>
            <a:ext cx="11468456" cy="1795111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</a:rPr>
              <a:t>‘..the Father judges no one, but has entrusted all judgment to the Son,…’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John 5:22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BE26B6-C6F8-42EA-BC75-A868F870DE15}"/>
              </a:ext>
            </a:extLst>
          </p:cNvPr>
          <p:cNvSpPr/>
          <p:nvPr/>
        </p:nvSpPr>
        <p:spPr>
          <a:xfrm>
            <a:off x="180127" y="4035654"/>
            <a:ext cx="11831745" cy="2589615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</a:rPr>
              <a:t>‘He commanded us to preach to the people and to testify that He is the one whom God appointed as judge of the living and the dead.’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Acts 10:42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176690-F858-4929-B9A7-CEC6279FF294}"/>
              </a:ext>
            </a:extLst>
          </p:cNvPr>
          <p:cNvSpPr/>
          <p:nvPr/>
        </p:nvSpPr>
        <p:spPr>
          <a:xfrm>
            <a:off x="88604" y="4944489"/>
            <a:ext cx="12014790" cy="1820827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900" b="1" dirty="0">
                <a:solidFill>
                  <a:schemeClr val="bg1"/>
                </a:solidFill>
              </a:rPr>
              <a:t>‘Don’t you know that you yourselves are God’s temple and that God’s Spirit dwells in your midst?’ </a:t>
            </a:r>
            <a:r>
              <a:rPr lang="en-GB" sz="4000" b="1" dirty="0">
                <a:solidFill>
                  <a:schemeClr val="bg1"/>
                </a:solidFill>
              </a:rPr>
              <a:t>	</a:t>
            </a:r>
            <a:r>
              <a:rPr lang="en-GB" sz="3600" b="1" dirty="0">
                <a:solidFill>
                  <a:schemeClr val="bg1"/>
                </a:solidFill>
              </a:rPr>
              <a:t>1 Corinthians 3:16</a:t>
            </a:r>
          </a:p>
        </p:txBody>
      </p:sp>
    </p:spTree>
    <p:extLst>
      <p:ext uri="{BB962C8B-B14F-4D97-AF65-F5344CB8AC3E}">
        <p14:creationId xmlns:p14="http://schemas.microsoft.com/office/powerpoint/2010/main" val="196830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0" y="2072080"/>
            <a:ext cx="12192000" cy="478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300" dirty="0"/>
          </a:p>
          <a:p>
            <a:pPr marL="914400" lvl="2" indent="0">
              <a:buNone/>
            </a:pPr>
            <a:r>
              <a:rPr lang="en-GB" sz="3300" dirty="0"/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A53BD5-A073-4B8D-985A-AE0B3D282BC0}"/>
              </a:ext>
            </a:extLst>
          </p:cNvPr>
          <p:cNvSpPr txBox="1">
            <a:spLocks/>
          </p:cNvSpPr>
          <p:nvPr/>
        </p:nvSpPr>
        <p:spPr>
          <a:xfrm>
            <a:off x="408373" y="742022"/>
            <a:ext cx="10440140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8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9CABF-718E-4718-B3D2-672E00F53B07}"/>
              </a:ext>
            </a:extLst>
          </p:cNvPr>
          <p:cNvSpPr txBox="1"/>
          <p:nvPr/>
        </p:nvSpPr>
        <p:spPr>
          <a:xfrm>
            <a:off x="10318205" y="742022"/>
            <a:ext cx="20211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11:1-25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B3A24C1-574D-4576-9EF7-204299C7645C}"/>
              </a:ext>
            </a:extLst>
          </p:cNvPr>
          <p:cNvSpPr txBox="1">
            <a:spLocks/>
          </p:cNvSpPr>
          <p:nvPr/>
        </p:nvSpPr>
        <p:spPr>
          <a:xfrm>
            <a:off x="0" y="2001381"/>
            <a:ext cx="12360049" cy="4856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/>
              <a:t>Jesus is </a:t>
            </a:r>
            <a:r>
              <a:rPr lang="en-GB" sz="3600" b="1" u="sng" dirty="0"/>
              <a:t>God’s</a:t>
            </a:r>
            <a:r>
              <a:rPr lang="en-GB" sz="3600" b="1" dirty="0"/>
              <a:t> King vs.7, 9-10 </a:t>
            </a:r>
          </a:p>
          <a:p>
            <a:pPr marL="457200" lvl="1" indent="0">
              <a:buNone/>
            </a:pPr>
            <a:endParaRPr lang="en-GB" sz="9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b="1" dirty="0"/>
              <a:t> Who sees ‘everything’… vs.11</a:t>
            </a:r>
            <a:endParaRPr lang="en-GB" sz="32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b="1" dirty="0"/>
              <a:t> Who will judge… vs.14, 15-17, 21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b="1" dirty="0"/>
              <a:t> Who offers faith and forgiveness vs.22-25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FB7D36-BF89-4BD7-B96C-1FF9C7DFEB4F}"/>
              </a:ext>
            </a:extLst>
          </p:cNvPr>
          <p:cNvSpPr txBox="1"/>
          <p:nvPr/>
        </p:nvSpPr>
        <p:spPr>
          <a:xfrm>
            <a:off x="0" y="707524"/>
            <a:ext cx="10583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6000" b="1" dirty="0"/>
              <a:t>Jesus seeks fruit not leaves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196935-F8DA-4E82-9BCD-99415336E1FE}"/>
              </a:ext>
            </a:extLst>
          </p:cNvPr>
          <p:cNvSpPr txBox="1"/>
          <p:nvPr/>
        </p:nvSpPr>
        <p:spPr>
          <a:xfrm>
            <a:off x="6732326" y="1936106"/>
            <a:ext cx="6333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/>
              <a:t>(</a:t>
            </a:r>
            <a:r>
              <a:rPr lang="en-GB" sz="3600" b="1" dirty="0">
                <a:solidFill>
                  <a:srgbClr val="FFFF00"/>
                </a:solidFill>
              </a:rPr>
              <a:t>Zechariah 9:9</a:t>
            </a:r>
            <a:r>
              <a:rPr lang="en-GB" sz="3600" b="1" dirty="0"/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4C4F39-66F7-47CF-8B10-B493FEFD32A2}"/>
              </a:ext>
            </a:extLst>
          </p:cNvPr>
          <p:cNvSpPr/>
          <p:nvPr/>
        </p:nvSpPr>
        <p:spPr>
          <a:xfrm>
            <a:off x="322521" y="4426417"/>
            <a:ext cx="11546958" cy="2321983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800" b="1" dirty="0">
                <a:solidFill>
                  <a:schemeClr val="bg1"/>
                </a:solidFill>
              </a:rPr>
              <a:t>‘For in the gospel a righteousness from God is revealed - a righteousness that is </a:t>
            </a:r>
            <a:r>
              <a:rPr lang="en-GB" sz="38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by faith </a:t>
            </a:r>
            <a:r>
              <a:rPr lang="en-GB" sz="3800" b="1" dirty="0">
                <a:solidFill>
                  <a:schemeClr val="bg1"/>
                </a:solidFill>
              </a:rPr>
              <a:t>from first to last, just as it is written: “The righteous will live </a:t>
            </a:r>
            <a:r>
              <a:rPr lang="en-GB" sz="38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by faith</a:t>
            </a:r>
            <a:r>
              <a:rPr lang="en-GB" sz="3800" b="1" dirty="0">
                <a:solidFill>
                  <a:schemeClr val="bg1"/>
                </a:solidFill>
              </a:rPr>
              <a:t>.”’ 							     </a:t>
            </a:r>
            <a:r>
              <a:rPr lang="en-GB" sz="3400" b="1" dirty="0">
                <a:solidFill>
                  <a:schemeClr val="bg1"/>
                </a:solidFill>
              </a:rPr>
              <a:t>Romans 1:17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847CCC-8091-45BB-94A8-A5201B8FE96A}"/>
              </a:ext>
            </a:extLst>
          </p:cNvPr>
          <p:cNvSpPr/>
          <p:nvPr/>
        </p:nvSpPr>
        <p:spPr>
          <a:xfrm>
            <a:off x="322521" y="4625161"/>
            <a:ext cx="11546958" cy="1924493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800" b="1" dirty="0">
                <a:solidFill>
                  <a:schemeClr val="bg1"/>
                </a:solidFill>
              </a:rPr>
              <a:t>‘…these I will bring to my </a:t>
            </a:r>
            <a:r>
              <a:rPr lang="en-GB" sz="38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Holy mountain </a:t>
            </a:r>
            <a:r>
              <a:rPr lang="en-GB" sz="3800" b="1" dirty="0">
                <a:solidFill>
                  <a:schemeClr val="bg1"/>
                </a:solidFill>
              </a:rPr>
              <a:t>and give them joy in my house of prayer.’							     </a:t>
            </a:r>
            <a:r>
              <a:rPr lang="en-GB" sz="3400" b="1" dirty="0">
                <a:solidFill>
                  <a:schemeClr val="bg1"/>
                </a:solidFill>
              </a:rPr>
              <a:t>Isaiah 56:7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F39A55-EFA6-4871-A88C-605A2A7A2A3A}"/>
              </a:ext>
            </a:extLst>
          </p:cNvPr>
          <p:cNvSpPr/>
          <p:nvPr/>
        </p:nvSpPr>
        <p:spPr>
          <a:xfrm>
            <a:off x="93921" y="4465040"/>
            <a:ext cx="12004158" cy="2321983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800" b="1" dirty="0">
                <a:solidFill>
                  <a:schemeClr val="bg1"/>
                </a:solidFill>
              </a:rPr>
              <a:t>‘For He has set a day when </a:t>
            </a:r>
            <a:r>
              <a:rPr lang="en-GB" sz="38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He will judge the world </a:t>
            </a:r>
            <a:r>
              <a:rPr lang="en-GB" sz="3800" b="1" dirty="0">
                <a:solidFill>
                  <a:schemeClr val="bg1"/>
                </a:solidFill>
              </a:rPr>
              <a:t>with justice by the man He has appointed. He has given proof of this to everyone by raising Him from the dead.’													        </a:t>
            </a:r>
            <a:r>
              <a:rPr lang="en-GB" sz="3400" b="1" dirty="0">
                <a:solidFill>
                  <a:schemeClr val="bg1"/>
                </a:solidFill>
              </a:rPr>
              <a:t>Acts 17:31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60623F-C214-489B-B746-C6DE2E657A50}"/>
              </a:ext>
            </a:extLst>
          </p:cNvPr>
          <p:cNvSpPr/>
          <p:nvPr/>
        </p:nvSpPr>
        <p:spPr>
          <a:xfrm>
            <a:off x="74428" y="4445728"/>
            <a:ext cx="12043144" cy="2321983"/>
          </a:xfrm>
          <a:prstGeom prst="rect">
            <a:avLst/>
          </a:prstGeom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800" b="1" dirty="0">
                <a:solidFill>
                  <a:schemeClr val="bg1"/>
                </a:solidFill>
              </a:rPr>
              <a:t>‘So we make it our goal to please Him, whether we are at home in the body or away from it. For we must all appear before the judgment seat of Christ.’ </a:t>
            </a:r>
            <a:r>
              <a:rPr lang="en-GB" sz="3400" b="1" dirty="0">
                <a:solidFill>
                  <a:schemeClr val="bg1"/>
                </a:solidFill>
              </a:rPr>
              <a:t>2 Corinthians 5:9-10</a:t>
            </a:r>
          </a:p>
        </p:txBody>
      </p:sp>
    </p:spTree>
    <p:extLst>
      <p:ext uri="{BB962C8B-B14F-4D97-AF65-F5344CB8AC3E}">
        <p14:creationId xmlns:p14="http://schemas.microsoft.com/office/powerpoint/2010/main" val="119349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34809</TotalTime>
  <Words>670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Berlin</vt:lpstr>
      <vt:lpstr>The Gospel of Mark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Multiple Monitors</dc:creator>
  <cp:lastModifiedBy>Josh Tanton</cp:lastModifiedBy>
  <cp:revision>371</cp:revision>
  <dcterms:created xsi:type="dcterms:W3CDTF">2021-04-12T16:44:01Z</dcterms:created>
  <dcterms:modified xsi:type="dcterms:W3CDTF">2022-05-01T10:56:46Z</dcterms:modified>
</cp:coreProperties>
</file>