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5" r:id="rId3"/>
    <p:sldId id="331" r:id="rId4"/>
    <p:sldId id="338" r:id="rId5"/>
    <p:sldId id="341" r:id="rId6"/>
    <p:sldId id="345" r:id="rId7"/>
    <p:sldId id="346" r:id="rId8"/>
    <p:sldId id="354" r:id="rId9"/>
    <p:sldId id="353" r:id="rId10"/>
    <p:sldId id="349" r:id="rId11"/>
    <p:sldId id="343" r:id="rId12"/>
    <p:sldId id="350" r:id="rId13"/>
    <p:sldId id="342" r:id="rId14"/>
    <p:sldId id="351" r:id="rId15"/>
    <p:sldId id="320" r:id="rId16"/>
    <p:sldId id="332" r:id="rId17"/>
    <p:sldId id="335" r:id="rId18"/>
    <p:sldId id="334" r:id="rId19"/>
    <p:sldId id="337" r:id="rId20"/>
    <p:sldId id="336" r:id="rId21"/>
    <p:sldId id="352" r:id="rId22"/>
    <p:sldId id="357" r:id="rId23"/>
    <p:sldId id="356" r:id="rId24"/>
    <p:sldId id="358" r:id="rId25"/>
    <p:sldId id="355" r:id="rId26"/>
    <p:sldId id="359" r:id="rId27"/>
    <p:sldId id="30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D1"/>
    <a:srgbClr val="FFDCB9"/>
    <a:srgbClr val="361B00"/>
    <a:srgbClr val="462300"/>
    <a:srgbClr val="FFAE5D"/>
    <a:srgbClr val="3E1F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2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03/02/2023</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03/02/2023</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115810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3216265"/>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r>
              <a:rPr lang="en-GB" sz="3500" dirty="0">
                <a:solidFill>
                  <a:srgbClr val="462300"/>
                </a:solidFill>
                <a:latin typeface="Arial" panose="020B0604020202020204" pitchFamily="34" charset="0"/>
                <a:cs typeface="Arial" panose="020B0604020202020204" pitchFamily="34" charset="0"/>
              </a:rPr>
              <a:t>Not a random thought / mistake - </a:t>
            </a:r>
            <a:r>
              <a:rPr lang="en-GB" sz="3500" dirty="0">
                <a:latin typeface="Arial" panose="020B0604020202020204" pitchFamily="34" charset="0"/>
                <a:cs typeface="Arial" panose="020B0604020202020204" pitchFamily="34" charset="0"/>
              </a:rPr>
              <a:t>vs.4, 5 &amp; 11</a:t>
            </a:r>
          </a:p>
          <a:p>
            <a:r>
              <a:rPr lang="en-GB" sz="3500" dirty="0">
                <a:solidFill>
                  <a:srgbClr val="462300"/>
                </a:solidFill>
                <a:latin typeface="Arial" panose="020B0604020202020204" pitchFamily="34" charset="0"/>
                <a:cs typeface="Arial" panose="020B0604020202020204" pitchFamily="34" charset="0"/>
              </a:rPr>
              <a:t>Not man’s speculation, rather divine revelation - </a:t>
            </a:r>
            <a:r>
              <a:rPr lang="en-GB" sz="3500" dirty="0">
                <a:latin typeface="Arial" panose="020B0604020202020204" pitchFamily="34" charset="0"/>
                <a:cs typeface="Arial" panose="020B0604020202020204" pitchFamily="34" charset="0"/>
              </a:rPr>
              <a:t>vs.9</a:t>
            </a:r>
          </a:p>
          <a:p>
            <a:endParaRPr lang="en-GB" sz="10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It is consistent with other Apostles - </a:t>
            </a:r>
            <a:r>
              <a:rPr lang="en-GB" sz="3500" dirty="0">
                <a:latin typeface="Arial" panose="020B0604020202020204" pitchFamily="34" charset="0"/>
                <a:cs typeface="Arial" panose="020B0604020202020204" pitchFamily="34" charset="0"/>
              </a:rPr>
              <a:t>1 Peter 2:9</a:t>
            </a:r>
            <a:r>
              <a:rPr lang="en-GB" sz="3500" dirty="0">
                <a:solidFill>
                  <a:srgbClr val="462300"/>
                </a:solidFill>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72C4709F-ED96-EE6C-5301-68E85DBB125D}"/>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6" name="Rectangle 5">
            <a:extLst>
              <a:ext uri="{FF2B5EF4-FFF2-40B4-BE49-F238E27FC236}">
                <a16:creationId xmlns:a16="http://schemas.microsoft.com/office/drawing/2014/main" id="{CA3C2B04-02FF-10B3-FBDA-540D1343BCD2}"/>
              </a:ext>
            </a:extLst>
          </p:cNvPr>
          <p:cNvSpPr/>
          <p:nvPr/>
        </p:nvSpPr>
        <p:spPr>
          <a:xfrm>
            <a:off x="1708727" y="4225781"/>
            <a:ext cx="10483273" cy="2632218"/>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2BF69D66-9979-C1B1-42CC-68FEDC529667}"/>
              </a:ext>
            </a:extLst>
          </p:cNvPr>
          <p:cNvSpPr txBox="1"/>
          <p:nvPr/>
        </p:nvSpPr>
        <p:spPr>
          <a:xfrm>
            <a:off x="1805707" y="4341926"/>
            <a:ext cx="10319617" cy="2516073"/>
          </a:xfrm>
          <a:prstGeom prst="rect">
            <a:avLst/>
          </a:prstGeom>
          <a:noFill/>
        </p:spPr>
        <p:txBody>
          <a:bodyPr wrap="square">
            <a:spAutoFit/>
          </a:bodyPr>
          <a:lstStyle/>
          <a:p>
            <a:pPr algn="ctr"/>
            <a:r>
              <a:rPr lang="en-GB" sz="4000" dirty="0">
                <a:solidFill>
                  <a:srgbClr val="FFE8D1"/>
                </a:solidFill>
                <a:latin typeface="Arial" panose="020B0604020202020204" pitchFamily="34" charset="0"/>
                <a:cs typeface="Arial" panose="020B0604020202020204" pitchFamily="34" charset="0"/>
              </a:rPr>
              <a:t>‘You did not choose Me, </a:t>
            </a:r>
            <a:r>
              <a:rPr lang="en-GB" sz="400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but I chose you </a:t>
            </a:r>
            <a:r>
              <a:rPr lang="en-GB" sz="4000" dirty="0">
                <a:solidFill>
                  <a:srgbClr val="FFE8D1"/>
                </a:solidFill>
                <a:latin typeface="Arial" panose="020B0604020202020204" pitchFamily="34" charset="0"/>
                <a:cs typeface="Arial" panose="020B0604020202020204" pitchFamily="34" charset="0"/>
              </a:rPr>
              <a:t>and appointed you so that you might go and bear fruit…’</a:t>
            </a:r>
          </a:p>
          <a:p>
            <a:pPr algn="ctr"/>
            <a:r>
              <a:rPr lang="en-GB" sz="3750" b="1" dirty="0">
                <a:solidFill>
                  <a:srgbClr val="FFE8D1"/>
                </a:solidFill>
                <a:latin typeface="Arial" panose="020B0604020202020204" pitchFamily="34" charset="0"/>
                <a:cs typeface="Arial" panose="020B0604020202020204" pitchFamily="34" charset="0"/>
              </a:rPr>
              <a:t>John 15:16</a:t>
            </a:r>
            <a:endParaRPr lang="en-GB" sz="3600" b="1"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46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186"/>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3754874"/>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r>
              <a:rPr lang="en-GB" sz="3500" dirty="0">
                <a:solidFill>
                  <a:srgbClr val="462300"/>
                </a:solidFill>
                <a:latin typeface="Arial" panose="020B0604020202020204" pitchFamily="34" charset="0"/>
                <a:cs typeface="Arial" panose="020B0604020202020204" pitchFamily="34" charset="0"/>
              </a:rPr>
              <a:t>Not a random thought / mistake - </a:t>
            </a:r>
            <a:r>
              <a:rPr lang="en-GB" sz="3500" dirty="0">
                <a:latin typeface="Arial" panose="020B0604020202020204" pitchFamily="34" charset="0"/>
                <a:cs typeface="Arial" panose="020B0604020202020204" pitchFamily="34" charset="0"/>
              </a:rPr>
              <a:t>vs.4, 5 &amp; 11</a:t>
            </a:r>
          </a:p>
          <a:p>
            <a:r>
              <a:rPr lang="en-GB" sz="3500" dirty="0">
                <a:solidFill>
                  <a:srgbClr val="462300"/>
                </a:solidFill>
                <a:latin typeface="Arial" panose="020B0604020202020204" pitchFamily="34" charset="0"/>
                <a:cs typeface="Arial" panose="020B0604020202020204" pitchFamily="34" charset="0"/>
              </a:rPr>
              <a:t>Not man’s speculation, rather divine revelation - </a:t>
            </a:r>
            <a:r>
              <a:rPr lang="en-GB" sz="3500" dirty="0">
                <a:latin typeface="Arial" panose="020B0604020202020204" pitchFamily="34" charset="0"/>
                <a:cs typeface="Arial" panose="020B0604020202020204" pitchFamily="34" charset="0"/>
              </a:rPr>
              <a:t>vs.9</a:t>
            </a:r>
          </a:p>
          <a:p>
            <a:endParaRPr lang="en-GB" sz="10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It is consistent with other Apostles - </a:t>
            </a:r>
            <a:r>
              <a:rPr lang="en-GB" sz="3500" dirty="0">
                <a:latin typeface="Arial" panose="020B0604020202020204" pitchFamily="34" charset="0"/>
                <a:cs typeface="Arial" panose="020B0604020202020204" pitchFamily="34" charset="0"/>
              </a:rPr>
              <a:t>1 Peter 2:9</a:t>
            </a:r>
          </a:p>
          <a:p>
            <a:r>
              <a:rPr lang="en-GB" sz="3500" dirty="0">
                <a:solidFill>
                  <a:srgbClr val="462300"/>
                </a:solidFill>
                <a:latin typeface="Arial" panose="020B0604020202020204" pitchFamily="34" charset="0"/>
                <a:cs typeface="Arial" panose="020B0604020202020204" pitchFamily="34" charset="0"/>
              </a:rPr>
              <a:t>It is consistent with Jesus - </a:t>
            </a:r>
            <a:r>
              <a:rPr lang="en-GB" sz="3500" dirty="0">
                <a:latin typeface="Arial" panose="020B0604020202020204" pitchFamily="34" charset="0"/>
                <a:cs typeface="Arial" panose="020B0604020202020204" pitchFamily="34" charset="0"/>
              </a:rPr>
              <a:t>John 6:35-39 &amp; 15:16</a:t>
            </a:r>
            <a:r>
              <a:rPr lang="en-GB" sz="3500" dirty="0">
                <a:solidFill>
                  <a:srgbClr val="462300"/>
                </a:solidFill>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72C4709F-ED96-EE6C-5301-68E85DBB125D}"/>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389708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669473" y="951771"/>
            <a:ext cx="10561782" cy="3108543"/>
          </a:xfrm>
          <a:prstGeom prst="rect">
            <a:avLst/>
          </a:prstGeom>
          <a:noFill/>
        </p:spPr>
        <p:txBody>
          <a:bodyPr wrap="square" rtlCol="0">
            <a:spAutoFit/>
          </a:bodyPr>
          <a:lstStyle/>
          <a:p>
            <a:pPr algn="ctr"/>
            <a:r>
              <a:rPr lang="en-GB" sz="3900" dirty="0">
                <a:solidFill>
                  <a:srgbClr val="462300"/>
                </a:solidFill>
                <a:latin typeface="Arial" panose="020B0604020202020204" pitchFamily="34" charset="0"/>
                <a:cs typeface="Arial" panose="020B0604020202020204" pitchFamily="34" charset="0"/>
              </a:rPr>
              <a:t>‘The word of the LORD came to me, saying, “Before I formed you in the womb </a:t>
            </a:r>
            <a:r>
              <a:rPr lang="en-GB" sz="3900" dirty="0">
                <a:solidFill>
                  <a:srgbClr val="462300"/>
                </a:solidFill>
                <a:effectLst/>
                <a:latin typeface="Arial" panose="020B0604020202020204" pitchFamily="34" charset="0"/>
                <a:cs typeface="Arial" panose="020B0604020202020204" pitchFamily="34" charset="0"/>
              </a:rPr>
              <a:t>I knew you</a:t>
            </a:r>
            <a:r>
              <a:rPr lang="en-GB" sz="3900" dirty="0">
                <a:solidFill>
                  <a:srgbClr val="462300"/>
                </a:solidFill>
                <a:latin typeface="Arial" panose="020B0604020202020204" pitchFamily="34" charset="0"/>
                <a:cs typeface="Arial" panose="020B0604020202020204" pitchFamily="34" charset="0"/>
              </a:rPr>
              <a:t>, before you were born </a:t>
            </a:r>
            <a:r>
              <a:rPr lang="en-GB" sz="39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I set you apart; I appointed you</a:t>
            </a:r>
            <a:r>
              <a:rPr lang="en-GB" sz="3900" dirty="0">
                <a:solidFill>
                  <a:srgbClr val="462300"/>
                </a:solidFill>
                <a:latin typeface="Arial" panose="020B0604020202020204" pitchFamily="34" charset="0"/>
                <a:cs typeface="Arial" panose="020B0604020202020204" pitchFamily="34" charset="0"/>
              </a:rPr>
              <a:t> as a prophet to the nations.”’</a:t>
            </a:r>
          </a:p>
          <a:p>
            <a:pPr algn="ctr"/>
            <a:r>
              <a:rPr lang="en-GB" sz="3600" b="1" dirty="0">
                <a:solidFill>
                  <a:srgbClr val="462300"/>
                </a:solidFill>
                <a:latin typeface="Arial" panose="020B0604020202020204" pitchFamily="34" charset="0"/>
                <a:cs typeface="Arial" panose="020B0604020202020204" pitchFamily="34" charset="0"/>
              </a:rPr>
              <a:t>Jeremiah 1:4-5</a:t>
            </a:r>
          </a:p>
        </p:txBody>
      </p:sp>
      <p:sp>
        <p:nvSpPr>
          <p:cNvPr id="4" name="TextBox 3">
            <a:extLst>
              <a:ext uri="{FF2B5EF4-FFF2-40B4-BE49-F238E27FC236}">
                <a16:creationId xmlns:a16="http://schemas.microsoft.com/office/drawing/2014/main" id="{D53ECFAA-65D1-8E21-4FF1-96CFAFC748E5}"/>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2" name="TextBox 1">
            <a:extLst>
              <a:ext uri="{FF2B5EF4-FFF2-40B4-BE49-F238E27FC236}">
                <a16:creationId xmlns:a16="http://schemas.microsoft.com/office/drawing/2014/main" id="{88157406-6E20-FE58-0939-297F9AB85EA1}"/>
              </a:ext>
            </a:extLst>
          </p:cNvPr>
          <p:cNvSpPr txBox="1"/>
          <p:nvPr/>
        </p:nvSpPr>
        <p:spPr>
          <a:xfrm>
            <a:off x="1805708" y="3835643"/>
            <a:ext cx="10291042" cy="3108543"/>
          </a:xfrm>
          <a:prstGeom prst="rect">
            <a:avLst/>
          </a:prstGeom>
          <a:noFill/>
        </p:spPr>
        <p:txBody>
          <a:bodyPr wrap="square" rtlCol="0">
            <a:spAutoFit/>
          </a:bodyPr>
          <a:lstStyle/>
          <a:p>
            <a:pPr algn="ctr"/>
            <a:r>
              <a:rPr lang="en-GB" sz="3900" dirty="0">
                <a:solidFill>
                  <a:srgbClr val="462300"/>
                </a:solidFill>
                <a:latin typeface="Arial" panose="020B0604020202020204" pitchFamily="34" charset="0"/>
                <a:cs typeface="Arial" panose="020B0604020202020204" pitchFamily="34" charset="0"/>
              </a:rPr>
              <a:t>‘For you are a people holy to the LORD your God. The LORD your </a:t>
            </a:r>
            <a:r>
              <a:rPr lang="en-GB" sz="39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God has chosen you </a:t>
            </a:r>
            <a:r>
              <a:rPr lang="en-GB" sz="3900" dirty="0">
                <a:solidFill>
                  <a:srgbClr val="462300"/>
                </a:solidFill>
                <a:latin typeface="Arial" panose="020B0604020202020204" pitchFamily="34" charset="0"/>
                <a:cs typeface="Arial" panose="020B0604020202020204" pitchFamily="34" charset="0"/>
              </a:rPr>
              <a:t>out of all the peoples on the face of this earth to be His people, His treasured possession.’</a:t>
            </a:r>
          </a:p>
          <a:p>
            <a:pPr algn="ctr"/>
            <a:r>
              <a:rPr lang="en-GB" sz="3600" b="1" dirty="0">
                <a:solidFill>
                  <a:srgbClr val="462300"/>
                </a:solidFill>
                <a:latin typeface="Arial" panose="020B0604020202020204" pitchFamily="34" charset="0"/>
                <a:cs typeface="Arial" panose="020B0604020202020204" pitchFamily="34" charset="0"/>
              </a:rPr>
              <a:t>Deuteronomy 7:6</a:t>
            </a:r>
          </a:p>
        </p:txBody>
      </p:sp>
    </p:spTree>
    <p:extLst>
      <p:ext uri="{BB962C8B-B14F-4D97-AF65-F5344CB8AC3E}">
        <p14:creationId xmlns:p14="http://schemas.microsoft.com/office/powerpoint/2010/main" val="74336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5370701"/>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r>
              <a:rPr lang="en-GB" sz="3500" dirty="0">
                <a:solidFill>
                  <a:srgbClr val="462300"/>
                </a:solidFill>
                <a:latin typeface="Arial" panose="020B0604020202020204" pitchFamily="34" charset="0"/>
                <a:cs typeface="Arial" panose="020B0604020202020204" pitchFamily="34" charset="0"/>
              </a:rPr>
              <a:t>Not a random thought / mistake - </a:t>
            </a:r>
            <a:r>
              <a:rPr lang="en-GB" sz="3500" dirty="0">
                <a:latin typeface="Arial" panose="020B0604020202020204" pitchFamily="34" charset="0"/>
                <a:cs typeface="Arial" panose="020B0604020202020204" pitchFamily="34" charset="0"/>
              </a:rPr>
              <a:t>vs.4, 5 &amp; 11</a:t>
            </a:r>
          </a:p>
          <a:p>
            <a:r>
              <a:rPr lang="en-GB" sz="3500" dirty="0">
                <a:solidFill>
                  <a:srgbClr val="462300"/>
                </a:solidFill>
                <a:latin typeface="Arial" panose="020B0604020202020204" pitchFamily="34" charset="0"/>
                <a:cs typeface="Arial" panose="020B0604020202020204" pitchFamily="34" charset="0"/>
              </a:rPr>
              <a:t>Not man’s speculation, rather divine revelation - </a:t>
            </a:r>
            <a:r>
              <a:rPr lang="en-GB" sz="3500" dirty="0">
                <a:latin typeface="Arial" panose="020B0604020202020204" pitchFamily="34" charset="0"/>
                <a:cs typeface="Arial" panose="020B0604020202020204" pitchFamily="34" charset="0"/>
              </a:rPr>
              <a:t>vs.9</a:t>
            </a:r>
          </a:p>
          <a:p>
            <a:endParaRPr lang="en-GB" sz="10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It is consistent with other Apostles - </a:t>
            </a:r>
            <a:r>
              <a:rPr lang="en-GB" sz="3500" dirty="0">
                <a:latin typeface="Arial" panose="020B0604020202020204" pitchFamily="34" charset="0"/>
                <a:cs typeface="Arial" panose="020B0604020202020204" pitchFamily="34" charset="0"/>
              </a:rPr>
              <a:t>1 Peter 2:9</a:t>
            </a:r>
          </a:p>
          <a:p>
            <a:r>
              <a:rPr lang="en-GB" sz="3500" dirty="0">
                <a:solidFill>
                  <a:srgbClr val="462300"/>
                </a:solidFill>
                <a:latin typeface="Arial" panose="020B0604020202020204" pitchFamily="34" charset="0"/>
                <a:cs typeface="Arial" panose="020B0604020202020204" pitchFamily="34" charset="0"/>
              </a:rPr>
              <a:t>It is consistent with Jesus - </a:t>
            </a:r>
            <a:r>
              <a:rPr lang="en-GB" sz="3500" dirty="0">
                <a:latin typeface="Arial" panose="020B0604020202020204" pitchFamily="34" charset="0"/>
                <a:cs typeface="Arial" panose="020B0604020202020204" pitchFamily="34" charset="0"/>
              </a:rPr>
              <a:t>John 6:35-39 &amp; 15:16</a:t>
            </a:r>
          </a:p>
          <a:p>
            <a:r>
              <a:rPr lang="en-GB" sz="3500" dirty="0">
                <a:solidFill>
                  <a:srgbClr val="462300"/>
                </a:solidFill>
                <a:latin typeface="Arial" panose="020B0604020202020204" pitchFamily="34" charset="0"/>
                <a:cs typeface="Arial" panose="020B0604020202020204" pitchFamily="34" charset="0"/>
              </a:rPr>
              <a:t>It is consistent with Old Testament - </a:t>
            </a:r>
            <a:r>
              <a:rPr lang="en-GB" sz="3500" dirty="0">
                <a:latin typeface="Arial" panose="020B0604020202020204" pitchFamily="34" charset="0"/>
                <a:cs typeface="Arial" panose="020B0604020202020204" pitchFamily="34" charset="0"/>
              </a:rPr>
              <a:t>Jeremiah 1:4-5</a:t>
            </a:r>
          </a:p>
          <a:p>
            <a:r>
              <a:rPr lang="en-GB" sz="3500" dirty="0">
                <a:solidFill>
                  <a:srgbClr val="462300"/>
                </a:solidFill>
                <a:latin typeface="Arial" panose="020B0604020202020204" pitchFamily="34" charset="0"/>
                <a:cs typeface="Arial" panose="020B0604020202020204" pitchFamily="34" charset="0"/>
              </a:rPr>
              <a:t>							  </a:t>
            </a:r>
            <a:r>
              <a:rPr lang="en-GB" sz="1000" dirty="0">
                <a:solidFill>
                  <a:srgbClr val="462300"/>
                </a:solidFill>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    </a:t>
            </a:r>
            <a:r>
              <a:rPr lang="en-GB" sz="3500" dirty="0">
                <a:latin typeface="Arial" panose="020B0604020202020204" pitchFamily="34" charset="0"/>
                <a:cs typeface="Arial" panose="020B0604020202020204" pitchFamily="34" charset="0"/>
              </a:rPr>
              <a:t>&amp; </a:t>
            </a:r>
            <a:r>
              <a:rPr lang="en-GB" sz="3500" dirty="0" err="1">
                <a:latin typeface="Arial" panose="020B0604020202020204" pitchFamily="34" charset="0"/>
                <a:cs typeface="Arial" panose="020B0604020202020204" pitchFamily="34" charset="0"/>
              </a:rPr>
              <a:t>Deut</a:t>
            </a:r>
            <a:r>
              <a:rPr lang="en-GB" sz="3500" dirty="0">
                <a:latin typeface="Arial" panose="020B0604020202020204" pitchFamily="34" charset="0"/>
                <a:cs typeface="Arial" panose="020B0604020202020204" pitchFamily="34" charset="0"/>
              </a:rPr>
              <a:t> 7:6</a:t>
            </a:r>
          </a:p>
          <a:p>
            <a:r>
              <a:rPr lang="en-GB" sz="3500" dirty="0">
                <a:solidFill>
                  <a:srgbClr val="462300"/>
                </a:solidFill>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72C4709F-ED96-EE6C-5301-68E85DBB125D}"/>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1025180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63508"/>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2677656"/>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Difficult Truth</a:t>
            </a:r>
          </a:p>
          <a:p>
            <a:endParaRPr lang="en-GB" sz="4000" b="1"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3058993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920621"/>
            <a:ext cx="10737528" cy="5940088"/>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The journey to saving faith…</a:t>
            </a:r>
          </a:p>
          <a:p>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1. Confronted with the truth </a:t>
            </a:r>
          </a:p>
          <a:p>
            <a:r>
              <a:rPr lang="en-GB" sz="4000" dirty="0">
                <a:solidFill>
                  <a:srgbClr val="462300"/>
                </a:solidFill>
                <a:latin typeface="Arial" panose="020B0604020202020204" pitchFamily="34" charset="0"/>
                <a:cs typeface="Arial" panose="020B0604020202020204" pitchFamily="34" charset="0"/>
              </a:rPr>
              <a:t>				- Hearing the gospel</a:t>
            </a:r>
          </a:p>
          <a:p>
            <a:r>
              <a:rPr lang="en-GB" sz="4000" dirty="0">
                <a:solidFill>
                  <a:srgbClr val="462300"/>
                </a:solidFill>
                <a:latin typeface="Arial" panose="020B0604020202020204" pitchFamily="34" charset="0"/>
                <a:cs typeface="Arial" panose="020B0604020202020204" pitchFamily="34" charset="0"/>
              </a:rPr>
              <a:t>2. Concerned about the truth </a:t>
            </a:r>
          </a:p>
          <a:p>
            <a:r>
              <a:rPr lang="en-GB" sz="4000" dirty="0">
                <a:solidFill>
                  <a:srgbClr val="462300"/>
                </a:solidFill>
                <a:latin typeface="Arial" panose="020B0604020202020204" pitchFamily="34" charset="0"/>
                <a:cs typeface="Arial" panose="020B0604020202020204" pitchFamily="34" charset="0"/>
              </a:rPr>
              <a:t>				- Where are we headed?</a:t>
            </a:r>
          </a:p>
          <a:p>
            <a:r>
              <a:rPr lang="en-GB" sz="4000" dirty="0">
                <a:solidFill>
                  <a:srgbClr val="462300"/>
                </a:solidFill>
                <a:latin typeface="Arial" panose="020B0604020202020204" pitchFamily="34" charset="0"/>
                <a:cs typeface="Arial" panose="020B0604020202020204" pitchFamily="34" charset="0"/>
              </a:rPr>
              <a:t>3. Convicted by the truth </a:t>
            </a:r>
          </a:p>
          <a:p>
            <a:r>
              <a:rPr lang="en-GB" sz="4000" dirty="0">
                <a:solidFill>
                  <a:srgbClr val="462300"/>
                </a:solidFill>
                <a:latin typeface="Arial" panose="020B0604020202020204" pitchFamily="34" charset="0"/>
                <a:cs typeface="Arial" panose="020B0604020202020204" pitchFamily="34" charset="0"/>
              </a:rPr>
              <a:t>				- I know where I am headed</a:t>
            </a:r>
          </a:p>
          <a:p>
            <a:r>
              <a:rPr lang="en-GB" sz="4000" dirty="0">
                <a:solidFill>
                  <a:srgbClr val="462300"/>
                </a:solidFill>
                <a:latin typeface="Arial" panose="020B0604020202020204" pitchFamily="34" charset="0"/>
                <a:cs typeface="Arial" panose="020B0604020202020204" pitchFamily="34" charset="0"/>
              </a:rPr>
              <a:t>4. Converted to Jesus Christ</a:t>
            </a:r>
          </a:p>
          <a:p>
            <a:r>
              <a:rPr lang="en-GB" sz="4000" dirty="0">
                <a:solidFill>
                  <a:srgbClr val="462300"/>
                </a:solidFill>
                <a:latin typeface="Arial" panose="020B0604020202020204" pitchFamily="34" charset="0"/>
                <a:cs typeface="Arial" panose="020B0604020202020204" pitchFamily="34" charset="0"/>
              </a:rPr>
              <a:t>				- Trusting in Jesus!</a:t>
            </a:r>
          </a:p>
          <a:p>
            <a:endParaRPr lang="en-GB" sz="1000"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A3B40EE-8E36-B37E-00BD-D2B9ECD858D2}"/>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232840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923330"/>
            <a:ext cx="10816037" cy="2092881"/>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The journey to saving faith…</a:t>
            </a:r>
          </a:p>
          <a:p>
            <a:endParaRPr lang="en-GB" sz="1000" dirty="0">
              <a:solidFill>
                <a:srgbClr val="462300"/>
              </a:solidFill>
              <a:latin typeface="Arial" panose="020B0604020202020204" pitchFamily="34" charset="0"/>
              <a:cs typeface="Arial" panose="020B0604020202020204" pitchFamily="34" charset="0"/>
            </a:endParaRPr>
          </a:p>
          <a:p>
            <a:r>
              <a:rPr lang="en-GB" sz="3850" dirty="0">
                <a:solidFill>
                  <a:srgbClr val="462300"/>
                </a:solidFill>
                <a:latin typeface="Arial" panose="020B0604020202020204" pitchFamily="34" charset="0"/>
                <a:cs typeface="Arial" panose="020B0604020202020204" pitchFamily="34" charset="0"/>
              </a:rPr>
              <a:t>God’s Sovereign Will OR Human Responsibility</a:t>
            </a:r>
            <a:endParaRPr lang="en-GB" sz="385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     Vs.1, 4, 5 &amp; 11			</a:t>
            </a:r>
          </a:p>
        </p:txBody>
      </p:sp>
      <p:sp>
        <p:nvSpPr>
          <p:cNvPr id="2" name="TextBox 1">
            <a:extLst>
              <a:ext uri="{FF2B5EF4-FFF2-40B4-BE49-F238E27FC236}">
                <a16:creationId xmlns:a16="http://schemas.microsoft.com/office/drawing/2014/main" id="{B6560E9A-E9DE-FFDD-DD98-78F988F6F5D5}"/>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6" name="TextBox 5">
            <a:extLst>
              <a:ext uri="{FF2B5EF4-FFF2-40B4-BE49-F238E27FC236}">
                <a16:creationId xmlns:a16="http://schemas.microsoft.com/office/drawing/2014/main" id="{08652E09-F514-228D-E7C2-3FA2A9A221AF}"/>
              </a:ext>
            </a:extLst>
          </p:cNvPr>
          <p:cNvSpPr txBox="1"/>
          <p:nvPr/>
        </p:nvSpPr>
        <p:spPr>
          <a:xfrm>
            <a:off x="8676359" y="2308325"/>
            <a:ext cx="2943225" cy="707886"/>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 Vs.13</a:t>
            </a:r>
            <a:endParaRPr lang="en-GB" sz="4000" dirty="0"/>
          </a:p>
        </p:txBody>
      </p:sp>
    </p:spTree>
    <p:extLst>
      <p:ext uri="{BB962C8B-B14F-4D97-AF65-F5344CB8AC3E}">
        <p14:creationId xmlns:p14="http://schemas.microsoft.com/office/powerpoint/2010/main" val="368285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923330"/>
            <a:ext cx="10816037" cy="2092881"/>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The journey to saving faith…</a:t>
            </a:r>
          </a:p>
          <a:p>
            <a:endParaRPr lang="en-GB" sz="1000" dirty="0">
              <a:solidFill>
                <a:srgbClr val="462300"/>
              </a:solidFill>
              <a:latin typeface="Arial" panose="020B0604020202020204" pitchFamily="34" charset="0"/>
              <a:cs typeface="Arial" panose="020B0604020202020204" pitchFamily="34" charset="0"/>
            </a:endParaRPr>
          </a:p>
          <a:p>
            <a:r>
              <a:rPr lang="en-GB" sz="3850" strike="sngStrike" dirty="0">
                <a:solidFill>
                  <a:srgbClr val="462300"/>
                </a:solidFill>
                <a:latin typeface="Arial" panose="020B0604020202020204" pitchFamily="34" charset="0"/>
                <a:cs typeface="Arial" panose="020B0604020202020204" pitchFamily="34" charset="0"/>
              </a:rPr>
              <a:t>God’s Sovereign Will OR Human Responsibility</a:t>
            </a:r>
            <a:endParaRPr lang="en-GB" sz="3850" b="1" strike="sngStrike"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     Vs.1, 4, 5 &amp; 11</a:t>
            </a:r>
          </a:p>
        </p:txBody>
      </p:sp>
      <p:sp>
        <p:nvSpPr>
          <p:cNvPr id="2" name="TextBox 1">
            <a:extLst>
              <a:ext uri="{FF2B5EF4-FFF2-40B4-BE49-F238E27FC236}">
                <a16:creationId xmlns:a16="http://schemas.microsoft.com/office/drawing/2014/main" id="{386D7556-019F-D0F8-30E5-22BFB6A354ED}"/>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4" name="TextBox 3">
            <a:extLst>
              <a:ext uri="{FF2B5EF4-FFF2-40B4-BE49-F238E27FC236}">
                <a16:creationId xmlns:a16="http://schemas.microsoft.com/office/drawing/2014/main" id="{1E49429E-EE74-89CA-D2DF-99F2D33BBEA6}"/>
              </a:ext>
            </a:extLst>
          </p:cNvPr>
          <p:cNvSpPr txBox="1"/>
          <p:nvPr/>
        </p:nvSpPr>
        <p:spPr>
          <a:xfrm>
            <a:off x="8676359" y="2308325"/>
            <a:ext cx="2943225" cy="707886"/>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 Vs.13</a:t>
            </a:r>
            <a:endParaRPr lang="en-GB" sz="4000" dirty="0"/>
          </a:p>
        </p:txBody>
      </p:sp>
    </p:spTree>
    <p:extLst>
      <p:ext uri="{BB962C8B-B14F-4D97-AF65-F5344CB8AC3E}">
        <p14:creationId xmlns:p14="http://schemas.microsoft.com/office/powerpoint/2010/main" val="2761227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923330"/>
            <a:ext cx="10816037" cy="2708434"/>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The journey to saving faith…</a:t>
            </a:r>
          </a:p>
          <a:p>
            <a:endParaRPr lang="en-GB" sz="1000" dirty="0">
              <a:solidFill>
                <a:srgbClr val="462300"/>
              </a:solidFill>
              <a:latin typeface="Arial" panose="020B0604020202020204" pitchFamily="34" charset="0"/>
              <a:cs typeface="Arial" panose="020B0604020202020204" pitchFamily="34" charset="0"/>
            </a:endParaRPr>
          </a:p>
          <a:p>
            <a:pPr algn="ctr"/>
            <a:r>
              <a:rPr lang="en-GB" sz="4000" dirty="0">
                <a:solidFill>
                  <a:srgbClr val="462300"/>
                </a:solidFill>
                <a:latin typeface="Arial" panose="020B0604020202020204" pitchFamily="34" charset="0"/>
                <a:cs typeface="Arial" panose="020B0604020202020204" pitchFamily="34" charset="0"/>
              </a:rPr>
              <a:t>God’s Sovereign Will </a:t>
            </a:r>
            <a:r>
              <a:rPr lang="en-GB" sz="4000" b="1" dirty="0">
                <a:solidFill>
                  <a:srgbClr val="462300"/>
                </a:solidFill>
                <a:latin typeface="Arial" panose="020B0604020202020204" pitchFamily="34" charset="0"/>
                <a:cs typeface="Arial" panose="020B0604020202020204" pitchFamily="34" charset="0"/>
              </a:rPr>
              <a:t>vs.1, 4, 5 &amp; 11</a:t>
            </a:r>
          </a:p>
          <a:p>
            <a:pPr algn="ctr"/>
            <a:r>
              <a:rPr lang="en-GB" sz="4000" dirty="0">
                <a:solidFill>
                  <a:srgbClr val="462300"/>
                </a:solidFill>
                <a:latin typeface="Arial" panose="020B0604020202020204" pitchFamily="34" charset="0"/>
                <a:cs typeface="Arial" panose="020B0604020202020204" pitchFamily="34" charset="0"/>
              </a:rPr>
              <a:t>merged with </a:t>
            </a:r>
          </a:p>
          <a:p>
            <a:pPr algn="ctr"/>
            <a:r>
              <a:rPr lang="en-GB" sz="4000" dirty="0">
                <a:solidFill>
                  <a:srgbClr val="462300"/>
                </a:solidFill>
                <a:latin typeface="Arial" panose="020B0604020202020204" pitchFamily="34" charset="0"/>
                <a:cs typeface="Arial" panose="020B0604020202020204" pitchFamily="34" charset="0"/>
              </a:rPr>
              <a:t>Human Responsibility </a:t>
            </a:r>
            <a:r>
              <a:rPr lang="en-GB" sz="4000" b="1" dirty="0">
                <a:solidFill>
                  <a:srgbClr val="462300"/>
                </a:solidFill>
                <a:latin typeface="Arial" panose="020B0604020202020204" pitchFamily="34" charset="0"/>
                <a:cs typeface="Arial" panose="020B0604020202020204" pitchFamily="34" charset="0"/>
              </a:rPr>
              <a:t>vs.13</a:t>
            </a:r>
          </a:p>
        </p:txBody>
      </p:sp>
      <p:sp>
        <p:nvSpPr>
          <p:cNvPr id="2" name="TextBox 1">
            <a:extLst>
              <a:ext uri="{FF2B5EF4-FFF2-40B4-BE49-F238E27FC236}">
                <a16:creationId xmlns:a16="http://schemas.microsoft.com/office/drawing/2014/main" id="{9EE5A2ED-0A68-E9F1-8510-02492F4E3CDE}"/>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2251659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923330"/>
            <a:ext cx="10816037" cy="2708434"/>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The journey to saving faith…</a:t>
            </a:r>
          </a:p>
          <a:p>
            <a:endParaRPr lang="en-GB" sz="1000" dirty="0">
              <a:solidFill>
                <a:srgbClr val="462300"/>
              </a:solidFill>
              <a:latin typeface="Arial" panose="020B0604020202020204" pitchFamily="34" charset="0"/>
              <a:cs typeface="Arial" panose="020B0604020202020204" pitchFamily="34" charset="0"/>
            </a:endParaRPr>
          </a:p>
          <a:p>
            <a:pPr algn="ctr"/>
            <a:r>
              <a:rPr lang="en-GB" sz="4000" strike="sngStrike" dirty="0">
                <a:solidFill>
                  <a:srgbClr val="462300"/>
                </a:solidFill>
                <a:latin typeface="Arial" panose="020B0604020202020204" pitchFamily="34" charset="0"/>
                <a:cs typeface="Arial" panose="020B0604020202020204" pitchFamily="34" charset="0"/>
              </a:rPr>
              <a:t>God’s Sovereign Will </a:t>
            </a:r>
            <a:r>
              <a:rPr lang="en-GB" sz="4000" b="1" dirty="0">
                <a:solidFill>
                  <a:srgbClr val="462300"/>
                </a:solidFill>
                <a:latin typeface="Arial" panose="020B0604020202020204" pitchFamily="34" charset="0"/>
                <a:cs typeface="Arial" panose="020B0604020202020204" pitchFamily="34" charset="0"/>
              </a:rPr>
              <a:t>vs.1, 4, 5 &amp; 11</a:t>
            </a:r>
          </a:p>
          <a:p>
            <a:pPr algn="ctr"/>
            <a:r>
              <a:rPr lang="en-GB" sz="4000" strike="sngStrike" dirty="0">
                <a:solidFill>
                  <a:srgbClr val="462300"/>
                </a:solidFill>
                <a:latin typeface="Arial" panose="020B0604020202020204" pitchFamily="34" charset="0"/>
                <a:cs typeface="Arial" panose="020B0604020202020204" pitchFamily="34" charset="0"/>
              </a:rPr>
              <a:t>merged with </a:t>
            </a:r>
          </a:p>
          <a:p>
            <a:pPr algn="ctr"/>
            <a:r>
              <a:rPr lang="en-GB" sz="4000" strike="sngStrike" dirty="0">
                <a:solidFill>
                  <a:srgbClr val="462300"/>
                </a:solidFill>
                <a:latin typeface="Arial" panose="020B0604020202020204" pitchFamily="34" charset="0"/>
                <a:cs typeface="Arial" panose="020B0604020202020204" pitchFamily="34" charset="0"/>
              </a:rPr>
              <a:t>Human Responsibility </a:t>
            </a:r>
            <a:r>
              <a:rPr lang="en-GB" sz="4000" b="1" dirty="0">
                <a:solidFill>
                  <a:srgbClr val="462300"/>
                </a:solidFill>
                <a:latin typeface="Arial" panose="020B0604020202020204" pitchFamily="34" charset="0"/>
                <a:cs typeface="Arial" panose="020B0604020202020204" pitchFamily="34" charset="0"/>
              </a:rPr>
              <a:t>vs.13</a:t>
            </a:r>
          </a:p>
        </p:txBody>
      </p:sp>
      <p:sp>
        <p:nvSpPr>
          <p:cNvPr id="2" name="TextBox 1">
            <a:extLst>
              <a:ext uri="{FF2B5EF4-FFF2-40B4-BE49-F238E27FC236}">
                <a16:creationId xmlns:a16="http://schemas.microsoft.com/office/drawing/2014/main" id="{99640C05-8FD7-6690-5564-3497D0B2D7E3}"/>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219245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6" name="TextBox 5">
            <a:extLst>
              <a:ext uri="{FF2B5EF4-FFF2-40B4-BE49-F238E27FC236}">
                <a16:creationId xmlns:a16="http://schemas.microsoft.com/office/drawing/2014/main" id="{01C8C6CE-A72A-101E-CB1C-3748DC557F02}"/>
              </a:ext>
            </a:extLst>
          </p:cNvPr>
          <p:cNvSpPr txBox="1"/>
          <p:nvPr/>
        </p:nvSpPr>
        <p:spPr>
          <a:xfrm>
            <a:off x="181202" y="0"/>
            <a:ext cx="11769753" cy="4031873"/>
          </a:xfrm>
          <a:prstGeom prst="rect">
            <a:avLst/>
          </a:prstGeom>
          <a:noFill/>
        </p:spPr>
        <p:txBody>
          <a:bodyPr wrap="square">
            <a:spAutoFit/>
          </a:bodyPr>
          <a:lstStyle/>
          <a:p>
            <a:pPr algn="ctr"/>
            <a:r>
              <a:rPr lang="en-GB" sz="4800" b="1" u="sng" dirty="0">
                <a:solidFill>
                  <a:srgbClr val="462300"/>
                </a:solidFill>
                <a:latin typeface="Arial" panose="020B0604020202020204" pitchFamily="34" charset="0"/>
                <a:cs typeface="Arial" panose="020B0604020202020204" pitchFamily="34" charset="0"/>
              </a:rPr>
              <a:t>Ephesians</a:t>
            </a:r>
          </a:p>
          <a:p>
            <a:pPr algn="ctr"/>
            <a:r>
              <a:rPr lang="en-GB" sz="4800" dirty="0">
                <a:solidFill>
                  <a:srgbClr val="462300"/>
                </a:solidFill>
                <a:latin typeface="Arial" panose="020B0604020202020204" pitchFamily="34" charset="0"/>
                <a:cs typeface="Arial" panose="020B0604020202020204" pitchFamily="34" charset="0"/>
              </a:rPr>
              <a:t>The </a:t>
            </a:r>
            <a:r>
              <a:rPr lang="en-GB" sz="4800" b="1" dirty="0">
                <a:solidFill>
                  <a:srgbClr val="462300"/>
                </a:solidFill>
                <a:latin typeface="Arial" panose="020B0604020202020204" pitchFamily="34" charset="0"/>
                <a:cs typeface="Arial" panose="020B0604020202020204" pitchFamily="34" charset="0"/>
              </a:rPr>
              <a:t>Wealth</a:t>
            </a:r>
            <a:r>
              <a:rPr lang="en-GB" sz="4800" dirty="0">
                <a:solidFill>
                  <a:srgbClr val="462300"/>
                </a:solidFill>
                <a:latin typeface="Arial" panose="020B0604020202020204" pitchFamily="34" charset="0"/>
                <a:cs typeface="Arial" panose="020B0604020202020204" pitchFamily="34" charset="0"/>
              </a:rPr>
              <a:t> of the Christian = Ch1-3</a:t>
            </a:r>
            <a:endParaRPr lang="en-GB" sz="800" dirty="0">
              <a:solidFill>
                <a:srgbClr val="462300"/>
              </a:solidFill>
              <a:latin typeface="Arial" panose="020B0604020202020204" pitchFamily="34" charset="0"/>
              <a:cs typeface="Arial" panose="020B0604020202020204" pitchFamily="34" charset="0"/>
            </a:endParaRPr>
          </a:p>
          <a:p>
            <a:pPr algn="ctr"/>
            <a:r>
              <a:rPr lang="en-GB" sz="4800" dirty="0">
                <a:solidFill>
                  <a:srgbClr val="462300"/>
                </a:solidFill>
                <a:latin typeface="Arial" panose="020B0604020202020204" pitchFamily="34" charset="0"/>
                <a:cs typeface="Arial" panose="020B0604020202020204" pitchFamily="34" charset="0"/>
              </a:rPr>
              <a:t>The </a:t>
            </a:r>
            <a:r>
              <a:rPr lang="en-GB" sz="4800" b="1" dirty="0">
                <a:solidFill>
                  <a:srgbClr val="462300"/>
                </a:solidFill>
                <a:latin typeface="Arial" panose="020B0604020202020204" pitchFamily="34" charset="0"/>
                <a:cs typeface="Arial" panose="020B0604020202020204" pitchFamily="34" charset="0"/>
              </a:rPr>
              <a:t>Walk</a:t>
            </a:r>
            <a:r>
              <a:rPr lang="en-GB" sz="4800" dirty="0">
                <a:solidFill>
                  <a:srgbClr val="462300"/>
                </a:solidFill>
                <a:latin typeface="Arial" panose="020B0604020202020204" pitchFamily="34" charset="0"/>
                <a:cs typeface="Arial" panose="020B0604020202020204" pitchFamily="34" charset="0"/>
              </a:rPr>
              <a:t> of the Christian = Ch4-6:9</a:t>
            </a:r>
          </a:p>
          <a:p>
            <a:pPr algn="ctr"/>
            <a:r>
              <a:rPr lang="en-GB" sz="4800" dirty="0">
                <a:solidFill>
                  <a:srgbClr val="462300"/>
                </a:solidFill>
                <a:latin typeface="Arial" panose="020B0604020202020204" pitchFamily="34" charset="0"/>
                <a:cs typeface="Arial" panose="020B0604020202020204" pitchFamily="34" charset="0"/>
              </a:rPr>
              <a:t>The </a:t>
            </a:r>
            <a:r>
              <a:rPr lang="en-GB" sz="4800" b="1" dirty="0">
                <a:solidFill>
                  <a:srgbClr val="462300"/>
                </a:solidFill>
                <a:latin typeface="Arial" panose="020B0604020202020204" pitchFamily="34" charset="0"/>
                <a:cs typeface="Arial" panose="020B0604020202020204" pitchFamily="34" charset="0"/>
              </a:rPr>
              <a:t>Warfare</a:t>
            </a:r>
            <a:r>
              <a:rPr lang="en-GB" sz="4800" dirty="0">
                <a:solidFill>
                  <a:srgbClr val="462300"/>
                </a:solidFill>
                <a:latin typeface="Arial" panose="020B0604020202020204" pitchFamily="34" charset="0"/>
                <a:cs typeface="Arial" panose="020B0604020202020204" pitchFamily="34" charset="0"/>
              </a:rPr>
              <a:t> of the Christian = Ch6:10-24</a:t>
            </a:r>
          </a:p>
          <a:p>
            <a:pPr algn="ctr"/>
            <a:endParaRPr lang="en-GB" sz="800" dirty="0">
              <a:solidFill>
                <a:srgbClr val="462300"/>
              </a:solidFill>
              <a:latin typeface="Arial" panose="020B0604020202020204" pitchFamily="34" charset="0"/>
              <a:cs typeface="Arial" panose="020B0604020202020204" pitchFamily="34" charset="0"/>
            </a:endParaRPr>
          </a:p>
          <a:p>
            <a:pPr algn="ctr"/>
            <a:r>
              <a:rPr lang="en-GB" sz="4800" dirty="0">
                <a:solidFill>
                  <a:srgbClr val="462300"/>
                </a:solidFill>
                <a:latin typeface="Arial" panose="020B0604020202020204" pitchFamily="34" charset="0"/>
                <a:cs typeface="Arial" panose="020B0604020202020204" pitchFamily="34" charset="0"/>
              </a:rPr>
              <a:t>The </a:t>
            </a:r>
            <a:r>
              <a:rPr lang="en-GB" sz="4800" b="1" dirty="0">
                <a:solidFill>
                  <a:srgbClr val="462300"/>
                </a:solidFill>
                <a:latin typeface="Arial" panose="020B0604020202020204" pitchFamily="34" charset="0"/>
                <a:cs typeface="Arial" panose="020B0604020202020204" pitchFamily="34" charset="0"/>
              </a:rPr>
              <a:t>Warning</a:t>
            </a:r>
            <a:r>
              <a:rPr lang="en-GB" sz="4800" dirty="0">
                <a:solidFill>
                  <a:srgbClr val="462300"/>
                </a:solidFill>
                <a:latin typeface="Arial" panose="020B0604020202020204" pitchFamily="34" charset="0"/>
                <a:cs typeface="Arial" panose="020B0604020202020204" pitchFamily="34" charset="0"/>
              </a:rPr>
              <a:t> for the Church = Rev 2:4-5 </a:t>
            </a:r>
          </a:p>
        </p:txBody>
      </p:sp>
      <p:cxnSp>
        <p:nvCxnSpPr>
          <p:cNvPr id="2" name="Straight Connector 1">
            <a:extLst>
              <a:ext uri="{FF2B5EF4-FFF2-40B4-BE49-F238E27FC236}">
                <a16:creationId xmlns:a16="http://schemas.microsoft.com/office/drawing/2014/main" id="{519A3500-3055-301F-9232-0A0869CC8E32}"/>
              </a:ext>
            </a:extLst>
          </p:cNvPr>
          <p:cNvCxnSpPr/>
          <p:nvPr/>
        </p:nvCxnSpPr>
        <p:spPr>
          <a:xfrm>
            <a:off x="3686086" y="3050130"/>
            <a:ext cx="4819828"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7659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923330"/>
            <a:ext cx="10816037" cy="5170646"/>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The journey to saving faith…</a:t>
            </a:r>
          </a:p>
          <a:p>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God’s Sovereign Will </a:t>
            </a:r>
            <a:r>
              <a:rPr lang="en-GB" sz="4000" b="1" dirty="0">
                <a:solidFill>
                  <a:srgbClr val="462300"/>
                </a:solidFill>
                <a:latin typeface="Arial" panose="020B0604020202020204" pitchFamily="34" charset="0"/>
                <a:cs typeface="Arial" panose="020B0604020202020204" pitchFamily="34" charset="0"/>
              </a:rPr>
              <a:t>&amp;</a:t>
            </a:r>
            <a:r>
              <a:rPr lang="en-GB" sz="4000" dirty="0">
                <a:solidFill>
                  <a:srgbClr val="462300"/>
                </a:solidFill>
                <a:latin typeface="Arial" panose="020B0604020202020204" pitchFamily="34" charset="0"/>
                <a:cs typeface="Arial" panose="020B0604020202020204" pitchFamily="34" charset="0"/>
              </a:rPr>
              <a:t> Human Responsibility</a:t>
            </a:r>
          </a:p>
          <a:p>
            <a:r>
              <a:rPr lang="en-GB" sz="4000" b="1" dirty="0">
                <a:solidFill>
                  <a:srgbClr val="462300"/>
                </a:solidFill>
                <a:latin typeface="Arial" panose="020B0604020202020204" pitchFamily="34" charset="0"/>
                <a:cs typeface="Arial" panose="020B0604020202020204" pitchFamily="34" charset="0"/>
              </a:rPr>
              <a:t>     Vs.1, 4, 5, &amp; 11			     Vs.13</a:t>
            </a:r>
          </a:p>
          <a:p>
            <a:endParaRPr lang="en-GB" sz="40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Both are true held side by side!</a:t>
            </a:r>
          </a:p>
          <a:p>
            <a:endParaRPr lang="en-GB" sz="40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 ‘God enables us to believe, but God does   	not believe for us…’ </a:t>
            </a:r>
            <a:r>
              <a:rPr lang="en-GB" sz="4000" dirty="0">
                <a:solidFill>
                  <a:srgbClr val="462300"/>
                </a:solidFill>
                <a:latin typeface="Arial" panose="020B0604020202020204" pitchFamily="34" charset="0"/>
                <a:cs typeface="Arial" panose="020B0604020202020204" pitchFamily="34" charset="0"/>
              </a:rPr>
              <a:t>Alistair </a:t>
            </a:r>
            <a:r>
              <a:rPr lang="en-GB" sz="4000" dirty="0" err="1">
                <a:solidFill>
                  <a:srgbClr val="462300"/>
                </a:solidFill>
                <a:latin typeface="Arial" panose="020B0604020202020204" pitchFamily="34" charset="0"/>
                <a:cs typeface="Arial" panose="020B0604020202020204" pitchFamily="34" charset="0"/>
              </a:rPr>
              <a:t>Begg</a:t>
            </a:r>
            <a:endParaRPr lang="en-GB" sz="4000" dirty="0">
              <a:solidFill>
                <a:srgbClr val="4623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F5F5C51-B05A-CC7B-49B8-ED48AA289DCC}"/>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205562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63508"/>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2677656"/>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Difficult Truth</a:t>
            </a:r>
          </a:p>
          <a:p>
            <a:endParaRPr lang="en-GB" sz="4000" b="1"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6" name="TextBox 5">
            <a:extLst>
              <a:ext uri="{FF2B5EF4-FFF2-40B4-BE49-F238E27FC236}">
                <a16:creationId xmlns:a16="http://schemas.microsoft.com/office/drawing/2014/main" id="{EF17519A-C44B-41B5-B4FF-521603DF933E}"/>
              </a:ext>
            </a:extLst>
          </p:cNvPr>
          <p:cNvSpPr txBox="1"/>
          <p:nvPr/>
        </p:nvSpPr>
        <p:spPr>
          <a:xfrm>
            <a:off x="2209800" y="2966291"/>
            <a:ext cx="9772650" cy="3785652"/>
          </a:xfrm>
          <a:prstGeom prst="rect">
            <a:avLst/>
          </a:prstGeom>
          <a:noFill/>
        </p:spPr>
        <p:txBody>
          <a:bodyPr wrap="square">
            <a:spAutoFit/>
          </a:bodyPr>
          <a:lstStyle/>
          <a:p>
            <a:pPr algn="ctr"/>
            <a:r>
              <a:rPr lang="en-GB" sz="4000" dirty="0">
                <a:solidFill>
                  <a:srgbClr val="462300"/>
                </a:solidFill>
                <a:latin typeface="Arial" panose="020B0604020202020204" pitchFamily="34" charset="0"/>
                <a:cs typeface="Arial" panose="020B0604020202020204" pitchFamily="34" charset="0"/>
              </a:rPr>
              <a:t>‘We often find election hard to swallow because we don’t really think that those who aren’t chosen deserve God’s judgement (which usually reveals that we don’t really think that we deserve judgement either).’  </a:t>
            </a:r>
            <a:r>
              <a:rPr lang="en-GB" sz="3600" b="1" dirty="0">
                <a:solidFill>
                  <a:srgbClr val="462300"/>
                </a:solidFill>
                <a:latin typeface="Arial" panose="020B0604020202020204" pitchFamily="34" charset="0"/>
                <a:cs typeface="Arial" panose="020B0604020202020204" pitchFamily="34" charset="0"/>
              </a:rPr>
              <a:t>Richard </a:t>
            </a:r>
            <a:r>
              <a:rPr lang="en-GB" sz="3600" b="1" dirty="0" err="1">
                <a:solidFill>
                  <a:srgbClr val="462300"/>
                </a:solidFill>
                <a:latin typeface="Arial" panose="020B0604020202020204" pitchFamily="34" charset="0"/>
                <a:cs typeface="Arial" panose="020B0604020202020204" pitchFamily="34" charset="0"/>
              </a:rPr>
              <a:t>Coekin</a:t>
            </a:r>
            <a:endParaRPr lang="en-GB" sz="3600" b="1"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4037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63508"/>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3262432"/>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Difficult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Profitable Truth</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reveals more of God’s love to us</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2" name="Rectangle 1">
            <a:extLst>
              <a:ext uri="{FF2B5EF4-FFF2-40B4-BE49-F238E27FC236}">
                <a16:creationId xmlns:a16="http://schemas.microsoft.com/office/drawing/2014/main" id="{55801507-238B-3A3F-9D1A-B7F8FF5A43B0}"/>
              </a:ext>
            </a:extLst>
          </p:cNvPr>
          <p:cNvSpPr/>
          <p:nvPr/>
        </p:nvSpPr>
        <p:spPr>
          <a:xfrm>
            <a:off x="1708727" y="4137678"/>
            <a:ext cx="10483273" cy="2825829"/>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C3DE2345-B6C2-5CEA-87E2-A62FF67E30D3}"/>
              </a:ext>
            </a:extLst>
          </p:cNvPr>
          <p:cNvSpPr txBox="1"/>
          <p:nvPr/>
        </p:nvSpPr>
        <p:spPr>
          <a:xfrm>
            <a:off x="1708727" y="4200132"/>
            <a:ext cx="10483273" cy="2785378"/>
          </a:xfrm>
          <a:prstGeom prst="rect">
            <a:avLst/>
          </a:prstGeom>
          <a:noFill/>
        </p:spPr>
        <p:txBody>
          <a:bodyPr wrap="square">
            <a:spAutoFit/>
          </a:bodyPr>
          <a:lstStyle/>
          <a:p>
            <a:pPr algn="ctr"/>
            <a:r>
              <a:rPr lang="en-GB" sz="3500" dirty="0">
                <a:solidFill>
                  <a:srgbClr val="FFE8D1"/>
                </a:solidFill>
                <a:latin typeface="Arial" panose="020B0604020202020204" pitchFamily="34" charset="0"/>
                <a:cs typeface="Arial" panose="020B0604020202020204" pitchFamily="34" charset="0"/>
              </a:rPr>
              <a:t>‘The LORD did not set his affection on you and choose you because you were more numerous than other peoples, for you were the fewest of all peoples. </a:t>
            </a:r>
            <a:r>
              <a:rPr lang="en-GB" sz="3500" dirty="0">
                <a:solidFill>
                  <a:srgbClr val="FFE8D1"/>
                </a:solidFill>
                <a:effectLst>
                  <a:glow rad="63500">
                    <a:schemeClr val="accent4">
                      <a:satMod val="175000"/>
                      <a:alpha val="40000"/>
                    </a:schemeClr>
                  </a:glow>
                </a:effectLst>
                <a:latin typeface="Arial" panose="020B0604020202020204" pitchFamily="34" charset="0"/>
                <a:cs typeface="Arial" panose="020B0604020202020204" pitchFamily="34" charset="0"/>
              </a:rPr>
              <a:t>But it was because the LORD loved you</a:t>
            </a:r>
            <a:r>
              <a:rPr lang="en-GB" sz="3500" dirty="0">
                <a:solidFill>
                  <a:srgbClr val="FFE8D1"/>
                </a:solidFill>
                <a:latin typeface="Arial" panose="020B0604020202020204" pitchFamily="34" charset="0"/>
                <a:cs typeface="Arial" panose="020B0604020202020204" pitchFamily="34" charset="0"/>
              </a:rPr>
              <a:t>…’ </a:t>
            </a:r>
            <a:r>
              <a:rPr lang="en-GB" sz="3000" b="1" dirty="0">
                <a:solidFill>
                  <a:srgbClr val="FFE8D1"/>
                </a:solidFill>
                <a:latin typeface="Arial" panose="020B0604020202020204" pitchFamily="34" charset="0"/>
                <a:cs typeface="Arial" panose="020B0604020202020204" pitchFamily="34" charset="0"/>
              </a:rPr>
              <a:t>Deuteronomy 7:7-8</a:t>
            </a:r>
          </a:p>
        </p:txBody>
      </p:sp>
    </p:spTree>
    <p:extLst>
      <p:ext uri="{BB962C8B-B14F-4D97-AF65-F5344CB8AC3E}">
        <p14:creationId xmlns:p14="http://schemas.microsoft.com/office/powerpoint/2010/main" val="140921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63508"/>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3847207"/>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Difficult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Profitable Truth</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reveals more of God’s love to us</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humbles us</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2" name="Rectangle 1">
            <a:extLst>
              <a:ext uri="{FF2B5EF4-FFF2-40B4-BE49-F238E27FC236}">
                <a16:creationId xmlns:a16="http://schemas.microsoft.com/office/drawing/2014/main" id="{55801507-238B-3A3F-9D1A-B7F8FF5A43B0}"/>
              </a:ext>
            </a:extLst>
          </p:cNvPr>
          <p:cNvSpPr/>
          <p:nvPr/>
        </p:nvSpPr>
        <p:spPr>
          <a:xfrm>
            <a:off x="1708727" y="4695824"/>
            <a:ext cx="10483273" cy="2267683"/>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C3DE2345-B6C2-5CEA-87E2-A62FF67E30D3}"/>
              </a:ext>
            </a:extLst>
          </p:cNvPr>
          <p:cNvSpPr txBox="1"/>
          <p:nvPr/>
        </p:nvSpPr>
        <p:spPr>
          <a:xfrm>
            <a:off x="1708727" y="4743638"/>
            <a:ext cx="10483273" cy="2246769"/>
          </a:xfrm>
          <a:prstGeom prst="rect">
            <a:avLst/>
          </a:prstGeom>
          <a:noFill/>
        </p:spPr>
        <p:txBody>
          <a:bodyPr wrap="square">
            <a:spAutoFit/>
          </a:bodyPr>
          <a:lstStyle/>
          <a:p>
            <a:pPr algn="ctr"/>
            <a:r>
              <a:rPr lang="en-GB" sz="3500" dirty="0">
                <a:solidFill>
                  <a:srgbClr val="FFE8D1"/>
                </a:solidFill>
                <a:latin typeface="Arial" panose="020B0604020202020204" pitchFamily="34" charset="0"/>
                <a:cs typeface="Arial" panose="020B0604020202020204" pitchFamily="34" charset="0"/>
              </a:rPr>
              <a:t>‘For it is by grace you have been saved, through faith – and this is not from yourselves, it is the gift of God – not by works, so that no one can boast.’ </a:t>
            </a:r>
            <a:r>
              <a:rPr lang="en-GB" sz="3000" b="1" dirty="0">
                <a:solidFill>
                  <a:srgbClr val="FFE8D1"/>
                </a:solidFill>
                <a:latin typeface="Arial" panose="020B0604020202020204" pitchFamily="34" charset="0"/>
                <a:cs typeface="Arial" panose="020B0604020202020204" pitchFamily="34" charset="0"/>
              </a:rPr>
              <a:t>Ephesians 2:9</a:t>
            </a:r>
          </a:p>
        </p:txBody>
      </p:sp>
    </p:spTree>
    <p:extLst>
      <p:ext uri="{BB962C8B-B14F-4D97-AF65-F5344CB8AC3E}">
        <p14:creationId xmlns:p14="http://schemas.microsoft.com/office/powerpoint/2010/main" val="344399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63508"/>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4431983"/>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Difficult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Profitable Truth</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reveals more of God’s love to us</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humbles us</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calls us ‘</a:t>
            </a:r>
            <a:r>
              <a:rPr lang="en-GB" sz="3800" b="1" dirty="0">
                <a:solidFill>
                  <a:srgbClr val="462300"/>
                </a:solidFill>
                <a:latin typeface="Arial" panose="020B0604020202020204" pitchFamily="34" charset="0"/>
                <a:cs typeface="Arial" panose="020B0604020202020204" pitchFamily="34" charset="0"/>
              </a:rPr>
              <a:t>to be holy and blameless</a:t>
            </a:r>
            <a:r>
              <a:rPr lang="en-GB" sz="3800" dirty="0">
                <a:solidFill>
                  <a:srgbClr val="462300"/>
                </a:solidFill>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2" name="Rectangle 1">
            <a:extLst>
              <a:ext uri="{FF2B5EF4-FFF2-40B4-BE49-F238E27FC236}">
                <a16:creationId xmlns:a16="http://schemas.microsoft.com/office/drawing/2014/main" id="{00954045-68B2-7552-6C5E-2FC6D66F00A0}"/>
              </a:ext>
            </a:extLst>
          </p:cNvPr>
          <p:cNvSpPr/>
          <p:nvPr/>
        </p:nvSpPr>
        <p:spPr>
          <a:xfrm>
            <a:off x="1708727" y="5355313"/>
            <a:ext cx="10483273" cy="1608194"/>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EFE9C1C8-038D-625B-0976-5860D4A97E5B}"/>
              </a:ext>
            </a:extLst>
          </p:cNvPr>
          <p:cNvSpPr txBox="1"/>
          <p:nvPr/>
        </p:nvSpPr>
        <p:spPr>
          <a:xfrm>
            <a:off x="1708727" y="5453748"/>
            <a:ext cx="10483273" cy="646331"/>
          </a:xfrm>
          <a:prstGeom prst="rect">
            <a:avLst/>
          </a:prstGeom>
          <a:noFill/>
        </p:spPr>
        <p:txBody>
          <a:bodyPr wrap="square">
            <a:spAutoFit/>
          </a:bodyPr>
          <a:lstStyle/>
          <a:p>
            <a:pPr algn="ctr"/>
            <a:r>
              <a:rPr lang="en-GB" sz="3600" dirty="0">
                <a:solidFill>
                  <a:srgbClr val="FFE8D1"/>
                </a:solidFill>
                <a:latin typeface="Arial" panose="020B0604020202020204" pitchFamily="34" charset="0"/>
                <a:cs typeface="Arial" panose="020B0604020202020204" pitchFamily="34" charset="0"/>
              </a:rPr>
              <a:t>‘…a royal priesthood, a holy nation…’ </a:t>
            </a:r>
            <a:r>
              <a:rPr lang="en-GB" sz="3100" b="1" dirty="0" err="1">
                <a:solidFill>
                  <a:srgbClr val="FFE8D1"/>
                </a:solidFill>
                <a:latin typeface="Arial" panose="020B0604020202020204" pitchFamily="34" charset="0"/>
                <a:cs typeface="Arial" panose="020B0604020202020204" pitchFamily="34" charset="0"/>
              </a:rPr>
              <a:t>Deut</a:t>
            </a:r>
            <a:r>
              <a:rPr lang="en-GB" sz="3100" b="1" dirty="0">
                <a:solidFill>
                  <a:srgbClr val="FFE8D1"/>
                </a:solidFill>
                <a:latin typeface="Arial" panose="020B0604020202020204" pitchFamily="34" charset="0"/>
                <a:cs typeface="Arial" panose="020B0604020202020204" pitchFamily="34" charset="0"/>
              </a:rPr>
              <a:t> 7:6</a:t>
            </a:r>
          </a:p>
        </p:txBody>
      </p:sp>
      <p:sp>
        <p:nvSpPr>
          <p:cNvPr id="9" name="TextBox 8">
            <a:extLst>
              <a:ext uri="{FF2B5EF4-FFF2-40B4-BE49-F238E27FC236}">
                <a16:creationId xmlns:a16="http://schemas.microsoft.com/office/drawing/2014/main" id="{984AD82D-196F-7558-EE4C-F82B3A0F640D}"/>
              </a:ext>
            </a:extLst>
          </p:cNvPr>
          <p:cNvSpPr txBox="1"/>
          <p:nvPr/>
        </p:nvSpPr>
        <p:spPr>
          <a:xfrm>
            <a:off x="1562100" y="6159410"/>
            <a:ext cx="10708409" cy="646331"/>
          </a:xfrm>
          <a:prstGeom prst="rect">
            <a:avLst/>
          </a:prstGeom>
          <a:noFill/>
        </p:spPr>
        <p:txBody>
          <a:bodyPr wrap="square">
            <a:spAutoFit/>
          </a:bodyPr>
          <a:lstStyle/>
          <a:p>
            <a:pPr algn="ctr"/>
            <a:r>
              <a:rPr lang="en-GB" sz="3600" dirty="0">
                <a:solidFill>
                  <a:srgbClr val="FFE8D1"/>
                </a:solidFill>
                <a:latin typeface="Arial" panose="020B0604020202020204" pitchFamily="34" charset="0"/>
                <a:cs typeface="Arial" panose="020B0604020202020204" pitchFamily="34" charset="0"/>
              </a:rPr>
              <a:t>“Be holy, because I am holy” </a:t>
            </a:r>
            <a:r>
              <a:rPr lang="en-GB" sz="3100" b="1" dirty="0">
                <a:solidFill>
                  <a:srgbClr val="FFE8D1"/>
                </a:solidFill>
                <a:latin typeface="Arial" panose="020B0604020202020204" pitchFamily="34" charset="0"/>
                <a:cs typeface="Arial" panose="020B0604020202020204" pitchFamily="34" charset="0"/>
              </a:rPr>
              <a:t>1 Peter 1:16, Lev. 11:45</a:t>
            </a:r>
          </a:p>
        </p:txBody>
      </p:sp>
    </p:spTree>
    <p:extLst>
      <p:ext uri="{BB962C8B-B14F-4D97-AF65-F5344CB8AC3E}">
        <p14:creationId xmlns:p14="http://schemas.microsoft.com/office/powerpoint/2010/main" val="311784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63508"/>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5632311"/>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Difficult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Profitable Truth</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reveals more of God’s love to us</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humbles us</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calls us ‘</a:t>
            </a:r>
            <a:r>
              <a:rPr lang="en-GB" sz="3800" b="1" dirty="0">
                <a:solidFill>
                  <a:srgbClr val="462300"/>
                </a:solidFill>
                <a:latin typeface="Arial" panose="020B0604020202020204" pitchFamily="34" charset="0"/>
                <a:cs typeface="Arial" panose="020B0604020202020204" pitchFamily="34" charset="0"/>
              </a:rPr>
              <a:t>to be holy and blameless</a:t>
            </a:r>
            <a:r>
              <a:rPr lang="en-GB" sz="3800" dirty="0">
                <a:solidFill>
                  <a:srgbClr val="462300"/>
                </a:solidFill>
                <a:latin typeface="Arial" panose="020B0604020202020204" pitchFamily="34" charset="0"/>
                <a:cs typeface="Arial" panose="020B0604020202020204" pitchFamily="34" charset="0"/>
              </a:rPr>
              <a:t>’</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motivates us to share the gospel</a:t>
            </a:r>
          </a:p>
          <a:p>
            <a:pPr marL="1371600" lvl="2" indent="-457200">
              <a:buFont typeface="Wingdings" panose="05000000000000000000" pitchFamily="2" charset="2"/>
              <a:buChar char="Ø"/>
            </a:pPr>
            <a:endParaRPr lang="en-GB" sz="4000" b="1"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2" name="Rectangle 1">
            <a:extLst>
              <a:ext uri="{FF2B5EF4-FFF2-40B4-BE49-F238E27FC236}">
                <a16:creationId xmlns:a16="http://schemas.microsoft.com/office/drawing/2014/main" id="{B01BB111-83FA-F81E-7391-29F67876B2CE}"/>
              </a:ext>
            </a:extLst>
          </p:cNvPr>
          <p:cNvSpPr/>
          <p:nvPr/>
        </p:nvSpPr>
        <p:spPr>
          <a:xfrm>
            <a:off x="1708726" y="5869017"/>
            <a:ext cx="10483273" cy="1154162"/>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C2443472-BD05-9204-590E-1A0A2C8BBE1A}"/>
              </a:ext>
            </a:extLst>
          </p:cNvPr>
          <p:cNvSpPr txBox="1"/>
          <p:nvPr/>
        </p:nvSpPr>
        <p:spPr>
          <a:xfrm>
            <a:off x="1708726" y="5809346"/>
            <a:ext cx="10483274" cy="1154162"/>
          </a:xfrm>
          <a:prstGeom prst="rect">
            <a:avLst/>
          </a:prstGeom>
          <a:noFill/>
        </p:spPr>
        <p:txBody>
          <a:bodyPr wrap="square">
            <a:spAutoFit/>
          </a:bodyPr>
          <a:lstStyle/>
          <a:p>
            <a:pPr algn="ctr"/>
            <a:r>
              <a:rPr lang="en-GB" sz="3450" dirty="0">
                <a:solidFill>
                  <a:srgbClr val="FFE8D1"/>
                </a:solidFill>
                <a:latin typeface="Arial" panose="020B0604020202020204" pitchFamily="34" charset="0"/>
                <a:cs typeface="Arial" panose="020B0604020202020204" pitchFamily="34" charset="0"/>
              </a:rPr>
              <a:t>‘…when you heard the message of truth, the gospel of your salvation.’ </a:t>
            </a:r>
            <a:r>
              <a:rPr lang="en-GB" sz="3400" dirty="0">
                <a:solidFill>
                  <a:srgbClr val="FFE8D1"/>
                </a:solidFill>
                <a:latin typeface="Arial" panose="020B0604020202020204" pitchFamily="34" charset="0"/>
                <a:cs typeface="Arial" panose="020B0604020202020204" pitchFamily="34" charset="0"/>
              </a:rPr>
              <a:t>(vs.13)</a:t>
            </a:r>
            <a:endParaRPr lang="en-GB" sz="3400" b="1"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79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63508"/>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5632311"/>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Difficult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Profitable Truth</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reveals more of God’s love to us</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humbles us</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calls us ‘</a:t>
            </a:r>
            <a:r>
              <a:rPr lang="en-GB" sz="3800" b="1" dirty="0">
                <a:solidFill>
                  <a:srgbClr val="462300"/>
                </a:solidFill>
                <a:latin typeface="Arial" panose="020B0604020202020204" pitchFamily="34" charset="0"/>
                <a:cs typeface="Arial" panose="020B0604020202020204" pitchFamily="34" charset="0"/>
              </a:rPr>
              <a:t>to be holy and blameless</a:t>
            </a:r>
            <a:r>
              <a:rPr lang="en-GB" sz="3800" dirty="0">
                <a:solidFill>
                  <a:srgbClr val="462300"/>
                </a:solidFill>
                <a:latin typeface="Arial" panose="020B0604020202020204" pitchFamily="34" charset="0"/>
                <a:cs typeface="Arial" panose="020B0604020202020204" pitchFamily="34" charset="0"/>
              </a:rPr>
              <a:t>’</a:t>
            </a:r>
          </a:p>
          <a:p>
            <a:pPr marL="1371600" lvl="2" indent="-457200">
              <a:buFont typeface="Wingdings" panose="05000000000000000000" pitchFamily="2" charset="2"/>
              <a:buChar char="Ø"/>
            </a:pPr>
            <a:r>
              <a:rPr lang="en-GB" sz="3800" dirty="0">
                <a:solidFill>
                  <a:srgbClr val="462300"/>
                </a:solidFill>
                <a:latin typeface="Arial" panose="020B0604020202020204" pitchFamily="34" charset="0"/>
                <a:cs typeface="Arial" panose="020B0604020202020204" pitchFamily="34" charset="0"/>
              </a:rPr>
              <a:t>That motivates us to share the gospel</a:t>
            </a:r>
          </a:p>
          <a:p>
            <a:pPr marL="1371600" lvl="2" indent="-457200">
              <a:buFont typeface="Wingdings" panose="05000000000000000000" pitchFamily="2" charset="2"/>
              <a:buChar char="Ø"/>
            </a:pPr>
            <a:endParaRPr lang="en-GB" sz="4000" b="1"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3075682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1:3</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a:t>
            </a:r>
          </a:p>
        </p:txBody>
      </p:sp>
      <p:sp>
        <p:nvSpPr>
          <p:cNvPr id="8" name="TextBox 7">
            <a:extLst>
              <a:ext uri="{FF2B5EF4-FFF2-40B4-BE49-F238E27FC236}">
                <a16:creationId xmlns:a16="http://schemas.microsoft.com/office/drawing/2014/main" id="{0E9DA1D2-123F-E67E-55EB-240FBB0D5544}"/>
              </a:ext>
            </a:extLst>
          </p:cNvPr>
          <p:cNvSpPr txBox="1"/>
          <p:nvPr/>
        </p:nvSpPr>
        <p:spPr>
          <a:xfrm>
            <a:off x="1805707" y="923330"/>
            <a:ext cx="10786167" cy="5201424"/>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From </a:t>
            </a:r>
            <a:r>
              <a:rPr lang="en-GB" sz="4000" b="1" dirty="0">
                <a:solidFill>
                  <a:srgbClr val="462300"/>
                </a:solidFill>
                <a:latin typeface="Arial" panose="020B0604020202020204" pitchFamily="34" charset="0"/>
                <a:cs typeface="Arial" panose="020B0604020202020204" pitchFamily="34" charset="0"/>
              </a:rPr>
              <a:t>‘the Father’</a:t>
            </a:r>
          </a:p>
          <a:p>
            <a:pPr marL="571500" indent="-571500">
              <a:buFont typeface="Arial" panose="020B0604020202020204" pitchFamily="34" charset="0"/>
              <a:buChar char="•"/>
            </a:pPr>
            <a:r>
              <a:rPr lang="en-GB" sz="4000" dirty="0">
                <a:solidFill>
                  <a:srgbClr val="462300"/>
                </a:solidFill>
                <a:latin typeface="Arial" panose="020B0604020202020204" pitchFamily="34" charset="0"/>
                <a:cs typeface="Arial" panose="020B0604020202020204" pitchFamily="34" charset="0"/>
              </a:rPr>
              <a:t>We have already received </a:t>
            </a:r>
            <a:r>
              <a:rPr lang="en-GB" sz="4000" b="1" dirty="0">
                <a:solidFill>
                  <a:srgbClr val="462300"/>
                </a:solidFill>
                <a:latin typeface="Arial" panose="020B0604020202020204" pitchFamily="34" charset="0"/>
                <a:cs typeface="Arial" panose="020B0604020202020204" pitchFamily="34" charset="0"/>
              </a:rPr>
              <a:t>- ‘blessed us’</a:t>
            </a:r>
          </a:p>
          <a:p>
            <a:pPr marL="571500" indent="-571500">
              <a:buFont typeface="Arial" panose="020B0604020202020204" pitchFamily="34" charset="0"/>
              <a:buChar char="•"/>
            </a:pPr>
            <a:r>
              <a:rPr lang="en-GB" sz="4000" dirty="0">
                <a:solidFill>
                  <a:srgbClr val="462300"/>
                </a:solidFill>
                <a:latin typeface="Arial" panose="020B0604020202020204" pitchFamily="34" charset="0"/>
                <a:cs typeface="Arial" panose="020B0604020202020204" pitchFamily="34" charset="0"/>
              </a:rPr>
              <a:t>For those ‘in Christ’</a:t>
            </a:r>
          </a:p>
          <a:p>
            <a:endParaRPr lang="en-GB" sz="4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They are </a:t>
            </a:r>
            <a:r>
              <a:rPr lang="en-GB" sz="4000" b="1" dirty="0">
                <a:solidFill>
                  <a:srgbClr val="462300"/>
                </a:solidFill>
                <a:latin typeface="Arial" panose="020B0604020202020204" pitchFamily="34" charset="0"/>
                <a:cs typeface="Arial" panose="020B0604020202020204" pitchFamily="34" charset="0"/>
              </a:rPr>
              <a:t>‘spiritual’ </a:t>
            </a:r>
            <a:r>
              <a:rPr lang="en-GB" sz="4000" dirty="0">
                <a:solidFill>
                  <a:srgbClr val="462300"/>
                </a:solidFill>
                <a:latin typeface="Arial" panose="020B0604020202020204" pitchFamily="34" charset="0"/>
                <a:cs typeface="Arial" panose="020B0604020202020204" pitchFamily="34" charset="0"/>
              </a:rPr>
              <a:t>blessings</a:t>
            </a:r>
          </a:p>
          <a:p>
            <a:pPr marL="457200" indent="-457200">
              <a:buFont typeface="Arial" panose="020B0604020202020204" pitchFamily="34" charset="0"/>
              <a:buChar char="•"/>
            </a:pPr>
            <a:r>
              <a:rPr lang="en-GB" sz="4000" dirty="0">
                <a:solidFill>
                  <a:srgbClr val="462300"/>
                </a:solidFill>
                <a:latin typeface="Arial" panose="020B0604020202020204" pitchFamily="34" charset="0"/>
                <a:cs typeface="Arial" panose="020B0604020202020204" pitchFamily="34" charset="0"/>
              </a:rPr>
              <a:t>‘in the heavenly realms’</a:t>
            </a:r>
          </a:p>
          <a:p>
            <a:r>
              <a:rPr lang="en-GB" sz="4000" dirty="0">
                <a:solidFill>
                  <a:srgbClr val="462300"/>
                </a:solidFill>
                <a:latin typeface="Arial" panose="020B0604020202020204" pitchFamily="34" charset="0"/>
                <a:cs typeface="Arial" panose="020B0604020202020204" pitchFamily="34" charset="0"/>
              </a:rPr>
              <a:t>We have </a:t>
            </a:r>
            <a:r>
              <a:rPr lang="en-GB" sz="4000" b="1" dirty="0">
                <a:solidFill>
                  <a:srgbClr val="462300"/>
                </a:solidFill>
                <a:latin typeface="Arial" panose="020B0604020202020204" pitchFamily="34" charset="0"/>
                <a:cs typeface="Arial" panose="020B0604020202020204" pitchFamily="34" charset="0"/>
              </a:rPr>
              <a:t>‘every’ </a:t>
            </a:r>
            <a:r>
              <a:rPr lang="en-GB" sz="4000" dirty="0">
                <a:solidFill>
                  <a:srgbClr val="462300"/>
                </a:solidFill>
                <a:latin typeface="Arial" panose="020B0604020202020204" pitchFamily="34" charset="0"/>
                <a:cs typeface="Arial" panose="020B0604020202020204" pitchFamily="34" charset="0"/>
              </a:rPr>
              <a:t>spiritual blessing</a:t>
            </a:r>
          </a:p>
          <a:p>
            <a:pPr marL="457200" indent="-457200">
              <a:buFont typeface="Arial" panose="020B0604020202020204" pitchFamily="34" charset="0"/>
              <a:buChar char="•"/>
            </a:pPr>
            <a:r>
              <a:rPr lang="en-GB" sz="4000" dirty="0">
                <a:solidFill>
                  <a:srgbClr val="462300"/>
                </a:solidFill>
                <a:latin typeface="Arial" panose="020B0604020202020204" pitchFamily="34" charset="0"/>
                <a:cs typeface="Arial" panose="020B0604020202020204" pitchFamily="34" charset="0"/>
              </a:rPr>
              <a:t>No believer is short changed</a:t>
            </a:r>
          </a:p>
          <a:p>
            <a:pPr marL="457200" indent="-457200">
              <a:buFont typeface="Arial" panose="020B0604020202020204" pitchFamily="34" charset="0"/>
              <a:buChar char="•"/>
            </a:pPr>
            <a:r>
              <a:rPr lang="en-GB" sz="4000" dirty="0">
                <a:solidFill>
                  <a:srgbClr val="462300"/>
                </a:solidFill>
                <a:latin typeface="Arial" panose="020B0604020202020204" pitchFamily="34" charset="0"/>
                <a:cs typeface="Arial" panose="020B0604020202020204" pitchFamily="34" charset="0"/>
              </a:rPr>
              <a:t>No blessing has been withheld</a:t>
            </a:r>
          </a:p>
          <a:p>
            <a:pPr marL="457200" indent="-457200">
              <a:buFont typeface="Arial" panose="020B0604020202020204" pitchFamily="34" charset="0"/>
              <a:buChar char="•"/>
            </a:pPr>
            <a:endParaRPr lang="en-GB" sz="400" dirty="0">
              <a:solidFill>
                <a:srgbClr val="4623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400"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A3B40EE-8E36-B37E-00BD-D2B9ECD858D2}"/>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Spiritual Blessings in Christ</a:t>
            </a:r>
          </a:p>
        </p:txBody>
      </p:sp>
    </p:spTree>
    <p:extLst>
      <p:ext uri="{BB962C8B-B14F-4D97-AF65-F5344CB8AC3E}">
        <p14:creationId xmlns:p14="http://schemas.microsoft.com/office/powerpoint/2010/main" val="69247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1:3</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a:t>
            </a:r>
          </a:p>
        </p:txBody>
      </p:sp>
      <p:sp>
        <p:nvSpPr>
          <p:cNvPr id="4" name="TextBox 3">
            <a:extLst>
              <a:ext uri="{FF2B5EF4-FFF2-40B4-BE49-F238E27FC236}">
                <a16:creationId xmlns:a16="http://schemas.microsoft.com/office/drawing/2014/main" id="{AA3B40EE-8E36-B37E-00BD-D2B9ECD858D2}"/>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Spiritual Blessings in Christ</a:t>
            </a:r>
          </a:p>
        </p:txBody>
      </p:sp>
      <p:sp>
        <p:nvSpPr>
          <p:cNvPr id="9" name="TextBox 8">
            <a:extLst>
              <a:ext uri="{FF2B5EF4-FFF2-40B4-BE49-F238E27FC236}">
                <a16:creationId xmlns:a16="http://schemas.microsoft.com/office/drawing/2014/main" id="{26018689-68FE-FC5F-0065-DD238D9A2005}"/>
              </a:ext>
            </a:extLst>
          </p:cNvPr>
          <p:cNvSpPr txBox="1"/>
          <p:nvPr/>
        </p:nvSpPr>
        <p:spPr>
          <a:xfrm>
            <a:off x="1708727" y="1055682"/>
            <a:ext cx="10981777" cy="2785378"/>
          </a:xfrm>
          <a:prstGeom prst="rect">
            <a:avLst/>
          </a:prstGeom>
          <a:noFill/>
        </p:spPr>
        <p:txBody>
          <a:bodyPr wrap="square">
            <a:spAutoFit/>
          </a:bodyPr>
          <a:lstStyle/>
          <a:p>
            <a:r>
              <a:rPr lang="en-GB" sz="4800" b="1" dirty="0">
                <a:solidFill>
                  <a:srgbClr val="462300"/>
                </a:solidFill>
                <a:latin typeface="Arial" panose="020B0604020202020204" pitchFamily="34" charset="0"/>
                <a:cs typeface="Arial" panose="020B0604020202020204" pitchFamily="34" charset="0"/>
              </a:rPr>
              <a:t> 3 key spiritual blessings:</a:t>
            </a:r>
          </a:p>
          <a:p>
            <a:endParaRPr lang="en-GB" sz="400" b="1" dirty="0">
              <a:solidFill>
                <a:srgbClr val="462300"/>
              </a:solidFill>
              <a:latin typeface="Arial" panose="020B0604020202020204" pitchFamily="34" charset="0"/>
              <a:cs typeface="Arial" panose="020B0604020202020204" pitchFamily="34" charset="0"/>
            </a:endParaRPr>
          </a:p>
          <a:p>
            <a:r>
              <a:rPr lang="en-GB" sz="4100" dirty="0">
                <a:solidFill>
                  <a:srgbClr val="462300"/>
                </a:solidFill>
                <a:latin typeface="Arial" panose="020B0604020202020204" pitchFamily="34" charset="0"/>
                <a:cs typeface="Arial" panose="020B0604020202020204" pitchFamily="34" charset="0"/>
              </a:rPr>
              <a:t> </a:t>
            </a:r>
            <a:r>
              <a:rPr lang="en-GB" sz="4100" dirty="0">
                <a:solidFill>
                  <a:srgbClr val="462300"/>
                </a:solidFill>
                <a:effectLst>
                  <a:glow rad="101600">
                    <a:schemeClr val="accent4">
                      <a:satMod val="175000"/>
                      <a:alpha val="40000"/>
                    </a:schemeClr>
                  </a:glow>
                </a:effectLst>
                <a:latin typeface="Arial" panose="020B0604020202020204" pitchFamily="34" charset="0"/>
                <a:cs typeface="Arial" panose="020B0604020202020204" pitchFamily="34" charset="0"/>
              </a:rPr>
              <a:t>Chosen for adoption by the Father </a:t>
            </a:r>
            <a:r>
              <a:rPr lang="en-GB" sz="3500" b="1" dirty="0">
                <a:solidFill>
                  <a:srgbClr val="462300"/>
                </a:solidFill>
                <a:effectLst>
                  <a:glow rad="101600">
                    <a:schemeClr val="accent4">
                      <a:satMod val="175000"/>
                      <a:alpha val="40000"/>
                    </a:schemeClr>
                  </a:glow>
                </a:effectLst>
                <a:latin typeface="Arial" panose="020B0604020202020204" pitchFamily="34" charset="0"/>
                <a:cs typeface="Arial" panose="020B0604020202020204" pitchFamily="34" charset="0"/>
              </a:rPr>
              <a:t>(vs.4-6)</a:t>
            </a:r>
          </a:p>
          <a:p>
            <a:r>
              <a:rPr lang="en-GB" sz="4100" dirty="0">
                <a:solidFill>
                  <a:srgbClr val="462300"/>
                </a:solidFill>
                <a:latin typeface="Arial" panose="020B0604020202020204" pitchFamily="34" charset="0"/>
                <a:cs typeface="Arial" panose="020B0604020202020204" pitchFamily="34" charset="0"/>
              </a:rPr>
              <a:t> Redeemed and forgiven in Christ </a:t>
            </a:r>
            <a:r>
              <a:rPr lang="en-GB" sz="3500" b="1" dirty="0">
                <a:solidFill>
                  <a:srgbClr val="462300"/>
                </a:solidFill>
                <a:latin typeface="Arial" panose="020B0604020202020204" pitchFamily="34" charset="0"/>
                <a:cs typeface="Arial" panose="020B0604020202020204" pitchFamily="34" charset="0"/>
              </a:rPr>
              <a:t>(vs.7-10)</a:t>
            </a:r>
          </a:p>
          <a:p>
            <a:r>
              <a:rPr lang="en-GB" sz="4100" dirty="0">
                <a:solidFill>
                  <a:srgbClr val="462300"/>
                </a:solidFill>
                <a:latin typeface="Arial" panose="020B0604020202020204" pitchFamily="34" charset="0"/>
                <a:cs typeface="Arial" panose="020B0604020202020204" pitchFamily="34" charset="0"/>
              </a:rPr>
              <a:t> Sealed for inheritance by the Spirit </a:t>
            </a:r>
            <a:r>
              <a:rPr lang="en-GB" sz="3500" b="1" dirty="0">
                <a:solidFill>
                  <a:srgbClr val="462300"/>
                </a:solidFill>
                <a:latin typeface="Arial" panose="020B0604020202020204" pitchFamily="34" charset="0"/>
                <a:cs typeface="Arial" panose="020B0604020202020204" pitchFamily="34" charset="0"/>
              </a:rPr>
              <a:t>(vs.11-14)</a:t>
            </a:r>
          </a:p>
        </p:txBody>
      </p:sp>
    </p:spTree>
    <p:extLst>
      <p:ext uri="{BB962C8B-B14F-4D97-AF65-F5344CB8AC3E}">
        <p14:creationId xmlns:p14="http://schemas.microsoft.com/office/powerpoint/2010/main" val="1887407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661"/>
            <a:ext cx="12192000" cy="6877322"/>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2677656"/>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Difficult Truth</a:t>
            </a: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Profitable Truth</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162052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098"/>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2523768"/>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r>
              <a:rPr lang="en-GB" sz="3500" dirty="0">
                <a:solidFill>
                  <a:srgbClr val="462300"/>
                </a:solidFill>
                <a:latin typeface="Arial" panose="020B0604020202020204" pitchFamily="34" charset="0"/>
                <a:cs typeface="Arial" panose="020B0604020202020204" pitchFamily="34" charset="0"/>
              </a:rPr>
              <a:t>Not a random thought / mistake - </a:t>
            </a:r>
            <a:r>
              <a:rPr lang="en-GB" sz="3500" dirty="0">
                <a:latin typeface="Arial" panose="020B0604020202020204" pitchFamily="34" charset="0"/>
                <a:cs typeface="Arial" panose="020B0604020202020204" pitchFamily="34" charset="0"/>
              </a:rPr>
              <a:t>vs.4, 5 &amp; 11</a:t>
            </a:r>
          </a:p>
          <a:p>
            <a:r>
              <a:rPr lang="en-GB" sz="3500" dirty="0">
                <a:solidFill>
                  <a:srgbClr val="462300"/>
                </a:solidFill>
                <a:latin typeface="Arial" panose="020B0604020202020204" pitchFamily="34" charset="0"/>
                <a:cs typeface="Arial" panose="020B0604020202020204" pitchFamily="34" charset="0"/>
              </a:rPr>
              <a:t>Not man’s speculation, rather divine revelation - </a:t>
            </a:r>
            <a:r>
              <a:rPr lang="en-GB" sz="3500" dirty="0">
                <a:latin typeface="Arial" panose="020B0604020202020204" pitchFamily="34" charset="0"/>
                <a:cs typeface="Arial" panose="020B0604020202020204" pitchFamily="34" charset="0"/>
              </a:rPr>
              <a:t>vs.9</a:t>
            </a:r>
            <a:r>
              <a:rPr lang="en-GB" sz="3500" dirty="0">
                <a:solidFill>
                  <a:srgbClr val="462300"/>
                </a:solidFill>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72C4709F-ED96-EE6C-5301-68E85DBB125D}"/>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4" name="Rectangle 3">
            <a:extLst>
              <a:ext uri="{FF2B5EF4-FFF2-40B4-BE49-F238E27FC236}">
                <a16:creationId xmlns:a16="http://schemas.microsoft.com/office/drawing/2014/main" id="{D6E4C2CE-D3F1-8F5F-4417-C6663C8AD3E7}"/>
              </a:ext>
            </a:extLst>
          </p:cNvPr>
          <p:cNvSpPr/>
          <p:nvPr/>
        </p:nvSpPr>
        <p:spPr>
          <a:xfrm>
            <a:off x="1708727" y="3786380"/>
            <a:ext cx="10483273" cy="3071619"/>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9574A5CC-9564-E136-F130-E5A82B75B434}"/>
              </a:ext>
            </a:extLst>
          </p:cNvPr>
          <p:cNvSpPr txBox="1"/>
          <p:nvPr/>
        </p:nvSpPr>
        <p:spPr>
          <a:xfrm>
            <a:off x="1587477" y="3829472"/>
            <a:ext cx="10725772" cy="2985433"/>
          </a:xfrm>
          <a:prstGeom prst="rect">
            <a:avLst/>
          </a:prstGeom>
          <a:noFill/>
        </p:spPr>
        <p:txBody>
          <a:bodyPr wrap="square">
            <a:spAutoFit/>
          </a:bodyPr>
          <a:lstStyle/>
          <a:p>
            <a:pPr algn="ctr"/>
            <a:r>
              <a:rPr lang="en-GB" sz="3750" dirty="0">
                <a:solidFill>
                  <a:srgbClr val="FFE8D1"/>
                </a:solidFill>
                <a:latin typeface="Arial" panose="020B0604020202020204" pitchFamily="34" charset="0"/>
                <a:cs typeface="Arial" panose="020B0604020202020204" pitchFamily="34" charset="0"/>
              </a:rPr>
              <a:t>‘But you are </a:t>
            </a:r>
            <a:r>
              <a:rPr lang="en-GB" sz="375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a chosen people</a:t>
            </a:r>
            <a:r>
              <a:rPr lang="en-GB" sz="3750" dirty="0">
                <a:solidFill>
                  <a:srgbClr val="FFE8D1"/>
                </a:solidFill>
                <a:latin typeface="Arial" panose="020B0604020202020204" pitchFamily="34" charset="0"/>
                <a:cs typeface="Arial" panose="020B0604020202020204" pitchFamily="34" charset="0"/>
              </a:rPr>
              <a:t>, a royal priesthood, a holy nation, God’s special possession, that you may declare the praises of Him who called you out of darkness into His wonderful light.    </a:t>
            </a:r>
          </a:p>
          <a:p>
            <a:pPr algn="ctr"/>
            <a:r>
              <a:rPr lang="en-GB" sz="3600" b="1" dirty="0">
                <a:solidFill>
                  <a:srgbClr val="FFE8D1"/>
                </a:solidFill>
                <a:latin typeface="Arial" panose="020B0604020202020204" pitchFamily="34" charset="0"/>
                <a:cs typeface="Arial" panose="020B0604020202020204" pitchFamily="34" charset="0"/>
              </a:rPr>
              <a:t>1 Peter 2:9</a:t>
            </a:r>
          </a:p>
        </p:txBody>
      </p:sp>
    </p:spTree>
    <p:extLst>
      <p:ext uri="{BB962C8B-B14F-4D97-AF65-F5344CB8AC3E}">
        <p14:creationId xmlns:p14="http://schemas.microsoft.com/office/powerpoint/2010/main" val="407224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3216265"/>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a:p>
            <a:r>
              <a:rPr lang="en-GB" sz="3500" dirty="0">
                <a:solidFill>
                  <a:srgbClr val="462300"/>
                </a:solidFill>
                <a:latin typeface="Arial" panose="020B0604020202020204" pitchFamily="34" charset="0"/>
                <a:cs typeface="Arial" panose="020B0604020202020204" pitchFamily="34" charset="0"/>
              </a:rPr>
              <a:t>Not a random thought / mistake - </a:t>
            </a:r>
            <a:r>
              <a:rPr lang="en-GB" sz="3500" dirty="0">
                <a:latin typeface="Arial" panose="020B0604020202020204" pitchFamily="34" charset="0"/>
                <a:cs typeface="Arial" panose="020B0604020202020204" pitchFamily="34" charset="0"/>
              </a:rPr>
              <a:t>vs.4, 5 &amp; 11</a:t>
            </a:r>
          </a:p>
          <a:p>
            <a:r>
              <a:rPr lang="en-GB" sz="3500" dirty="0">
                <a:solidFill>
                  <a:srgbClr val="462300"/>
                </a:solidFill>
                <a:latin typeface="Arial" panose="020B0604020202020204" pitchFamily="34" charset="0"/>
                <a:cs typeface="Arial" panose="020B0604020202020204" pitchFamily="34" charset="0"/>
              </a:rPr>
              <a:t>Not man’s speculation, rather divine revelation - </a:t>
            </a:r>
            <a:r>
              <a:rPr lang="en-GB" sz="3500" dirty="0">
                <a:latin typeface="Arial" panose="020B0604020202020204" pitchFamily="34" charset="0"/>
                <a:cs typeface="Arial" panose="020B0604020202020204" pitchFamily="34" charset="0"/>
              </a:rPr>
              <a:t>vs.9</a:t>
            </a:r>
          </a:p>
          <a:p>
            <a:endParaRPr lang="en-GB" sz="10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It is consistent with other Apostles - </a:t>
            </a:r>
            <a:r>
              <a:rPr lang="en-GB" sz="3500" dirty="0">
                <a:latin typeface="Arial" panose="020B0604020202020204" pitchFamily="34" charset="0"/>
                <a:cs typeface="Arial" panose="020B0604020202020204" pitchFamily="34" charset="0"/>
              </a:rPr>
              <a:t>1 Peter 2:9</a:t>
            </a:r>
            <a:r>
              <a:rPr lang="en-GB" sz="3500" dirty="0">
                <a:solidFill>
                  <a:srgbClr val="462300"/>
                </a:solidFill>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72C4709F-ED96-EE6C-5301-68E85DBB125D}"/>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Tree>
    <p:extLst>
      <p:ext uri="{BB962C8B-B14F-4D97-AF65-F5344CB8AC3E}">
        <p14:creationId xmlns:p14="http://schemas.microsoft.com/office/powerpoint/2010/main" val="2194006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1446550"/>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p:txBody>
      </p:sp>
      <p:sp>
        <p:nvSpPr>
          <p:cNvPr id="2" name="TextBox 1">
            <a:extLst>
              <a:ext uri="{FF2B5EF4-FFF2-40B4-BE49-F238E27FC236}">
                <a16:creationId xmlns:a16="http://schemas.microsoft.com/office/drawing/2014/main" id="{72C4709F-ED96-EE6C-5301-68E85DBB125D}"/>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6" name="Rectangle 5">
            <a:extLst>
              <a:ext uri="{FF2B5EF4-FFF2-40B4-BE49-F238E27FC236}">
                <a16:creationId xmlns:a16="http://schemas.microsoft.com/office/drawing/2014/main" id="{78EA7218-1F2E-1130-990A-9BD2F27EFCC4}"/>
              </a:ext>
            </a:extLst>
          </p:cNvPr>
          <p:cNvSpPr/>
          <p:nvPr/>
        </p:nvSpPr>
        <p:spPr>
          <a:xfrm>
            <a:off x="1708727" y="2369880"/>
            <a:ext cx="10483273" cy="4486125"/>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B920E54-7138-BF87-8928-ABD322634A45}"/>
              </a:ext>
            </a:extLst>
          </p:cNvPr>
          <p:cNvSpPr txBox="1"/>
          <p:nvPr/>
        </p:nvSpPr>
        <p:spPr>
          <a:xfrm>
            <a:off x="1649844" y="2456066"/>
            <a:ext cx="10601037" cy="4293483"/>
          </a:xfrm>
          <a:prstGeom prst="rect">
            <a:avLst/>
          </a:prstGeom>
          <a:noFill/>
        </p:spPr>
        <p:txBody>
          <a:bodyPr wrap="square" rtlCol="0">
            <a:spAutoFit/>
          </a:bodyPr>
          <a:lstStyle/>
          <a:p>
            <a:pPr algn="ctr"/>
            <a:r>
              <a:rPr lang="en-GB" sz="3900" dirty="0">
                <a:solidFill>
                  <a:srgbClr val="FFE8D1"/>
                </a:solidFill>
                <a:latin typeface="Arial" panose="020B0604020202020204" pitchFamily="34" charset="0"/>
                <a:cs typeface="Arial" panose="020B0604020202020204" pitchFamily="34" charset="0"/>
              </a:rPr>
              <a:t>‘I am the bread of life. Whoever comes to Me will never go hungry, and whoever believes in Me will never be thirsty. But as I told you, you have seen Me and still you do not believe. All those </a:t>
            </a:r>
            <a:r>
              <a:rPr lang="en-GB" sz="3900" dirty="0">
                <a:solidFill>
                  <a:srgbClr val="FFE8D1"/>
                </a:solidFill>
                <a:effectLst/>
                <a:latin typeface="Arial" panose="020B0604020202020204" pitchFamily="34" charset="0"/>
                <a:cs typeface="Arial" panose="020B0604020202020204" pitchFamily="34" charset="0"/>
              </a:rPr>
              <a:t>the Father gives Me </a:t>
            </a:r>
            <a:r>
              <a:rPr lang="en-GB" sz="3900" dirty="0">
                <a:solidFill>
                  <a:srgbClr val="FFE8D1"/>
                </a:solidFill>
                <a:latin typeface="Arial" panose="020B0604020202020204" pitchFamily="34" charset="0"/>
                <a:cs typeface="Arial" panose="020B0604020202020204" pitchFamily="34" charset="0"/>
              </a:rPr>
              <a:t>will come to Me, and whoever comes to Me I will never drive away.’  </a:t>
            </a:r>
            <a:r>
              <a:rPr lang="en-GB" sz="3600" b="1" dirty="0">
                <a:solidFill>
                  <a:srgbClr val="FFE8D1"/>
                </a:solidFill>
                <a:latin typeface="Arial" panose="020B0604020202020204" pitchFamily="34" charset="0"/>
                <a:cs typeface="Arial" panose="020B0604020202020204" pitchFamily="34" charset="0"/>
              </a:rPr>
              <a:t>John 6:35-37</a:t>
            </a:r>
          </a:p>
        </p:txBody>
      </p:sp>
    </p:spTree>
    <p:extLst>
      <p:ext uri="{BB962C8B-B14F-4D97-AF65-F5344CB8AC3E}">
        <p14:creationId xmlns:p14="http://schemas.microsoft.com/office/powerpoint/2010/main" val="3670480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1:4-6</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8" y="923330"/>
            <a:ext cx="10561782" cy="1446550"/>
          </a:xfrm>
          <a:prstGeom prst="rect">
            <a:avLst/>
          </a:prstGeom>
          <a:noFill/>
        </p:spPr>
        <p:txBody>
          <a:bodyPr wrap="square" rtlCol="0">
            <a:spAutoFit/>
          </a:bodyPr>
          <a:lstStyle/>
          <a:p>
            <a:pPr algn="ctr"/>
            <a:r>
              <a:rPr lang="en-GB" sz="3800" dirty="0">
                <a:solidFill>
                  <a:srgbClr val="462300"/>
                </a:solidFill>
                <a:latin typeface="Arial" panose="020B0604020202020204" pitchFamily="34" charset="0"/>
                <a:cs typeface="Arial" panose="020B0604020202020204" pitchFamily="34" charset="0"/>
              </a:rPr>
              <a:t>(The doctrine of election)</a:t>
            </a:r>
          </a:p>
          <a:p>
            <a:endParaRPr lang="en-GB" sz="1000" dirty="0">
              <a:solidFill>
                <a:srgbClr val="4623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 Biblical Truth</a:t>
            </a:r>
          </a:p>
        </p:txBody>
      </p:sp>
      <p:sp>
        <p:nvSpPr>
          <p:cNvPr id="2" name="TextBox 1">
            <a:extLst>
              <a:ext uri="{FF2B5EF4-FFF2-40B4-BE49-F238E27FC236}">
                <a16:creationId xmlns:a16="http://schemas.microsoft.com/office/drawing/2014/main" id="{72C4709F-ED96-EE6C-5301-68E85DBB125D}"/>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Chosen for adoption by the Father</a:t>
            </a:r>
          </a:p>
        </p:txBody>
      </p:sp>
      <p:sp>
        <p:nvSpPr>
          <p:cNvPr id="6" name="Rectangle 5">
            <a:extLst>
              <a:ext uri="{FF2B5EF4-FFF2-40B4-BE49-F238E27FC236}">
                <a16:creationId xmlns:a16="http://schemas.microsoft.com/office/drawing/2014/main" id="{78EA7218-1F2E-1130-990A-9BD2F27EFCC4}"/>
              </a:ext>
            </a:extLst>
          </p:cNvPr>
          <p:cNvSpPr/>
          <p:nvPr/>
        </p:nvSpPr>
        <p:spPr>
          <a:xfrm>
            <a:off x="1708727" y="2369880"/>
            <a:ext cx="10483273" cy="4486125"/>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B920E54-7138-BF87-8928-ABD322634A45}"/>
              </a:ext>
            </a:extLst>
          </p:cNvPr>
          <p:cNvSpPr txBox="1"/>
          <p:nvPr/>
        </p:nvSpPr>
        <p:spPr>
          <a:xfrm>
            <a:off x="1649844" y="2456066"/>
            <a:ext cx="10601037" cy="4293483"/>
          </a:xfrm>
          <a:prstGeom prst="rect">
            <a:avLst/>
          </a:prstGeom>
          <a:noFill/>
        </p:spPr>
        <p:txBody>
          <a:bodyPr wrap="square" rtlCol="0">
            <a:spAutoFit/>
          </a:bodyPr>
          <a:lstStyle/>
          <a:p>
            <a:pPr algn="ctr"/>
            <a:r>
              <a:rPr lang="en-GB" sz="3900" dirty="0">
                <a:solidFill>
                  <a:srgbClr val="FFE8D1"/>
                </a:solidFill>
                <a:latin typeface="Arial" panose="020B0604020202020204" pitchFamily="34" charset="0"/>
                <a:cs typeface="Arial" panose="020B0604020202020204" pitchFamily="34" charset="0"/>
              </a:rPr>
              <a:t>‘I am the bread of life. Whoever comes to Me will never go hungry, and whoever believes in Me will never be thirsty. But as I told you, you have seen Me and still you do not believe. </a:t>
            </a:r>
            <a:r>
              <a:rPr lang="en-GB" sz="39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All those the Father gives Me will come to Me</a:t>
            </a:r>
            <a:r>
              <a:rPr lang="en-GB" sz="3900" dirty="0">
                <a:solidFill>
                  <a:srgbClr val="FFE8D1"/>
                </a:solidFill>
                <a:latin typeface="Arial" panose="020B0604020202020204" pitchFamily="34" charset="0"/>
                <a:cs typeface="Arial" panose="020B0604020202020204" pitchFamily="34" charset="0"/>
              </a:rPr>
              <a:t>, and whoever comes to Me I will never drive away.’  </a:t>
            </a:r>
            <a:r>
              <a:rPr lang="en-GB" sz="3600" b="1" dirty="0">
                <a:solidFill>
                  <a:srgbClr val="FFE8D1"/>
                </a:solidFill>
                <a:latin typeface="Arial" panose="020B0604020202020204" pitchFamily="34" charset="0"/>
                <a:cs typeface="Arial" panose="020B0604020202020204" pitchFamily="34" charset="0"/>
              </a:rPr>
              <a:t>John 6:35-37</a:t>
            </a:r>
          </a:p>
        </p:txBody>
      </p:sp>
    </p:spTree>
    <p:extLst>
      <p:ext uri="{BB962C8B-B14F-4D97-AF65-F5344CB8AC3E}">
        <p14:creationId xmlns:p14="http://schemas.microsoft.com/office/powerpoint/2010/main" val="1725737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7799</TotalTime>
  <Words>1730</Words>
  <Application>Microsoft Office PowerPoint</Application>
  <PresentationFormat>Widescreen</PresentationFormat>
  <Paragraphs>318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Impact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59</cp:revision>
  <dcterms:created xsi:type="dcterms:W3CDTF">2022-12-16T18:33:56Z</dcterms:created>
  <dcterms:modified xsi:type="dcterms:W3CDTF">2023-02-03T11:44:41Z</dcterms:modified>
</cp:coreProperties>
</file>