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14170" r:id="rId2"/>
    <p:sldId id="14246" r:id="rId3"/>
    <p:sldId id="14247" r:id="rId4"/>
    <p:sldId id="14248" r:id="rId5"/>
    <p:sldId id="14249" r:id="rId6"/>
    <p:sldId id="14250" r:id="rId7"/>
    <p:sldId id="14251" r:id="rId8"/>
    <p:sldId id="1425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3E7"/>
    <a:srgbClr val="C1C1C1"/>
    <a:srgbClr val="D42021"/>
    <a:srgbClr val="AC0000"/>
    <a:srgbClr val="990000"/>
    <a:srgbClr val="E2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91565" autoAdjust="0"/>
  </p:normalViewPr>
  <p:slideViewPr>
    <p:cSldViewPr>
      <p:cViewPr varScale="1">
        <p:scale>
          <a:sx n="101" d="100"/>
          <a:sy n="101" d="100"/>
        </p:scale>
        <p:origin x="1512" y="108"/>
      </p:cViewPr>
      <p:guideLst>
        <p:guide orient="horz" pos="2160"/>
        <p:guide pos="2880"/>
      </p:guideLst>
    </p:cSldViewPr>
  </p:slid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80" d="100"/>
        <a:sy n="80" d="100"/>
      </p:scale>
      <p:origin x="0" y="1216"/>
    </p:cViewPr>
  </p:sorterViewPr>
  <p:notesViewPr>
    <p:cSldViewPr>
      <p:cViewPr varScale="1">
        <p:scale>
          <a:sx n="85" d="100"/>
          <a:sy n="85" d="100"/>
        </p:scale>
        <p:origin x="1048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5F48D-9572-4960-8995-A7133DD1DDD2}" type="datetimeFigureOut">
              <a:rPr lang="en-GB" smtClean="0"/>
              <a:pPr/>
              <a:t>17/02/2023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5E6AD-4991-4EB0-BA30-CD8CA71897A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0439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35E6AD-4991-4EB0-BA30-CD8CA71897AA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8942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C0B69-F320-4B07-B72B-D9F8FEC82B3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95B2C-0339-48A7-A294-70C0B949CC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C0B69-F320-4B07-B72B-D9F8FEC82B3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95B2C-0339-48A7-A294-70C0B949CC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C0B69-F320-4B07-B72B-D9F8FEC82B3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95B2C-0339-48A7-A294-70C0B949CC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C0B69-F320-4B07-B72B-D9F8FEC82B3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95B2C-0339-48A7-A294-70C0B949CC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C0B69-F320-4B07-B72B-D9F8FEC82B3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95B2C-0339-48A7-A294-70C0B949CC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C0B69-F320-4B07-B72B-D9F8FEC82B3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95B2C-0339-48A7-A294-70C0B949CC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C0B69-F320-4B07-B72B-D9F8FEC82B3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95B2C-0339-48A7-A294-70C0B949CC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C0B69-F320-4B07-B72B-D9F8FEC82B3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95B2C-0339-48A7-A294-70C0B949CC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C0B69-F320-4B07-B72B-D9F8FEC82B3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95B2C-0339-48A7-A294-70C0B949CC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C0B69-F320-4B07-B72B-D9F8FEC82B3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95B2C-0339-48A7-A294-70C0B949CC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C0B69-F320-4B07-B72B-D9F8FEC82B3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95B2C-0339-48A7-A294-70C0B949CC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C0B69-F320-4B07-B72B-D9F8FEC82B3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95B2C-0339-48A7-A294-70C0B949CC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9F187D-01A5-8D49-85E2-39F5ACF5C7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7DFCCF6-0139-F580-A4BD-106A6D989F5E}"/>
              </a:ext>
            </a:extLst>
          </p:cNvPr>
          <p:cNvSpPr txBox="1"/>
          <p:nvPr/>
        </p:nvSpPr>
        <p:spPr>
          <a:xfrm>
            <a:off x="3104130" y="5858108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2800" b="1" dirty="0">
                <a:solidFill>
                  <a:schemeClr val="bg1"/>
                </a:solidFill>
                <a:cs typeface="Arial" pitchFamily="34" charset="0"/>
              </a:rPr>
              <a:t>Luke 15:11-32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6FFA68-E377-5EE2-6223-ED2E2FF35602}"/>
              </a:ext>
            </a:extLst>
          </p:cNvPr>
          <p:cNvSpPr txBox="1"/>
          <p:nvPr/>
        </p:nvSpPr>
        <p:spPr>
          <a:xfrm>
            <a:off x="467544" y="5340369"/>
            <a:ext cx="8225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Helvetica-Bold" pitchFamily="2" charset="0"/>
              </a:rPr>
              <a:t>THE LOVE OF THE FATHER</a:t>
            </a:r>
            <a:endParaRPr lang="en-GB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838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3AD82F-7320-818D-F645-4CB48CB9E1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" r="2636"/>
          <a:stretch/>
        </p:blipFill>
        <p:spPr>
          <a:xfrm>
            <a:off x="0" y="1"/>
            <a:ext cx="9144000" cy="69087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9552" y="512092"/>
            <a:ext cx="813690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3200" b="1" dirty="0">
                <a:solidFill>
                  <a:schemeClr val="bg1"/>
                </a:solidFill>
                <a:cs typeface="Arial" pitchFamily="34" charset="0"/>
              </a:rPr>
              <a:t>A HEART FOR THE LOST</a:t>
            </a:r>
          </a:p>
          <a:p>
            <a:pPr marL="514350" lvl="0" indent="-514350">
              <a:buAutoNum type="arabicPeriod"/>
            </a:pPr>
            <a:endParaRPr lang="en-GB" sz="2600" b="1" dirty="0">
              <a:solidFill>
                <a:schemeClr val="bg1"/>
              </a:solidFill>
              <a:cs typeface="Arial" pitchFamily="34" charset="0"/>
            </a:endParaRPr>
          </a:p>
          <a:p>
            <a:pPr lvl="0"/>
            <a:r>
              <a:rPr lang="en-GB" sz="2500" b="1" dirty="0">
                <a:solidFill>
                  <a:schemeClr val="bg1"/>
                </a:solidFill>
                <a:cs typeface="Arial" pitchFamily="34" charset="0"/>
              </a:rPr>
              <a:t>GOD HAS A HEART FOR THE LOST - </a:t>
            </a:r>
            <a:r>
              <a:rPr lang="en-GB" sz="2500" dirty="0">
                <a:solidFill>
                  <a:schemeClr val="bg1"/>
                </a:solidFill>
                <a:cs typeface="Arial" pitchFamily="34" charset="0"/>
              </a:rPr>
              <a:t>‘the Son of Man came </a:t>
            </a:r>
            <a:br>
              <a:rPr lang="en-GB" sz="2500" dirty="0">
                <a:solidFill>
                  <a:schemeClr val="bg1"/>
                </a:solidFill>
                <a:cs typeface="Arial" pitchFamily="34" charset="0"/>
              </a:rPr>
            </a:br>
            <a:r>
              <a:rPr lang="en-GB" sz="2500" dirty="0">
                <a:solidFill>
                  <a:schemeClr val="bg1"/>
                </a:solidFill>
                <a:cs typeface="Arial" pitchFamily="34" charset="0"/>
              </a:rPr>
              <a:t>to seek and to save the lost.” Luke 19:10 </a:t>
            </a:r>
          </a:p>
          <a:p>
            <a:pPr lvl="0"/>
            <a:endParaRPr lang="en-GB" sz="2500" b="1" dirty="0">
              <a:solidFill>
                <a:schemeClr val="bg1"/>
              </a:solidFill>
              <a:cs typeface="Arial" pitchFamily="34" charset="0"/>
            </a:endParaRPr>
          </a:p>
          <a:p>
            <a:pPr lvl="0"/>
            <a:r>
              <a:rPr lang="en-GB" sz="2500" b="1" dirty="0">
                <a:solidFill>
                  <a:schemeClr val="bg1"/>
                </a:solidFill>
                <a:cs typeface="Arial" pitchFamily="34" charset="0"/>
              </a:rPr>
              <a:t>NOT EVERYONE AROUND JESUS HAD THE SAME HEART – </a:t>
            </a:r>
            <a:br>
              <a:rPr lang="en-GB" sz="2500" b="1" dirty="0">
                <a:solidFill>
                  <a:schemeClr val="bg1"/>
                </a:solidFill>
                <a:cs typeface="Arial" pitchFamily="34" charset="0"/>
              </a:rPr>
            </a:br>
            <a:r>
              <a:rPr lang="en-GB" sz="2500" dirty="0">
                <a:solidFill>
                  <a:schemeClr val="bg1"/>
                </a:solidFill>
                <a:cs typeface="Arial" pitchFamily="34" charset="0"/>
              </a:rPr>
              <a:t>‘the tax collectors and sinners were all gathering around to hear Jesus. </a:t>
            </a:r>
            <a:r>
              <a:rPr lang="en-GB" sz="2500" baseline="30000" dirty="0">
                <a:solidFill>
                  <a:schemeClr val="bg1"/>
                </a:solidFill>
                <a:cs typeface="Arial" pitchFamily="34" charset="0"/>
              </a:rPr>
              <a:t>2</a:t>
            </a:r>
            <a:r>
              <a:rPr lang="en-GB" sz="2500" dirty="0">
                <a:solidFill>
                  <a:schemeClr val="bg1"/>
                </a:solidFill>
                <a:cs typeface="Arial" pitchFamily="34" charset="0"/>
              </a:rPr>
              <a:t> But the Pharisees and the teachers of the law muttered, “This man welcomes sinners and eats with them.” Luke 15:1-2 </a:t>
            </a:r>
          </a:p>
          <a:p>
            <a:pPr lvl="0"/>
            <a:endParaRPr lang="en-GB" sz="2500" b="1" dirty="0">
              <a:solidFill>
                <a:schemeClr val="bg1"/>
              </a:solidFill>
              <a:cs typeface="Arial" pitchFamily="34" charset="0"/>
            </a:endParaRPr>
          </a:p>
          <a:p>
            <a:pPr lvl="0"/>
            <a:r>
              <a:rPr lang="en-GB" sz="2500" dirty="0">
                <a:solidFill>
                  <a:schemeClr val="bg1"/>
                </a:solidFill>
                <a:cs typeface="Arial" pitchFamily="34" charset="0"/>
              </a:rPr>
              <a:t>‘Then Jesus told them this parable…’ Luke 15:3 </a:t>
            </a:r>
            <a:endParaRPr lang="en-GB" sz="2600" dirty="0">
              <a:solidFill>
                <a:schemeClr val="bg1"/>
              </a:solidFill>
              <a:cs typeface="Arial" pitchFamily="34" charset="0"/>
            </a:endParaRPr>
          </a:p>
          <a:p>
            <a:pPr lvl="0"/>
            <a:endParaRPr lang="en-GB" sz="2600" b="1" dirty="0">
              <a:solidFill>
                <a:schemeClr val="bg1"/>
              </a:solidFill>
              <a:cs typeface="Arial" pitchFamily="34" charset="0"/>
            </a:endParaRPr>
          </a:p>
          <a:p>
            <a:pPr lvl="0"/>
            <a:endParaRPr lang="en-GB" sz="2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70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3AD82F-7320-818D-F645-4CB48CB9E1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" r="2636"/>
          <a:stretch/>
        </p:blipFill>
        <p:spPr>
          <a:xfrm>
            <a:off x="0" y="1"/>
            <a:ext cx="9144000" cy="69087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9552" y="512092"/>
            <a:ext cx="8136904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3200" b="1" dirty="0">
                <a:solidFill>
                  <a:schemeClr val="bg1"/>
                </a:solidFill>
                <a:cs typeface="Arial" pitchFamily="34" charset="0"/>
              </a:rPr>
              <a:t>SOME OF US ARE LIKE THE YOUNGER SON…</a:t>
            </a:r>
          </a:p>
          <a:p>
            <a:pPr lvl="0"/>
            <a:endParaRPr lang="en-GB" sz="2600" b="1" dirty="0">
              <a:solidFill>
                <a:schemeClr val="bg1"/>
              </a:solidFill>
              <a:cs typeface="Arial" pitchFamily="34" charset="0"/>
            </a:endParaRPr>
          </a:p>
          <a:p>
            <a:pPr lvl="0"/>
            <a:r>
              <a:rPr lang="en-GB" sz="2500" b="1" dirty="0">
                <a:solidFill>
                  <a:schemeClr val="bg1"/>
                </a:solidFill>
                <a:cs typeface="Arial" pitchFamily="34" charset="0"/>
              </a:rPr>
              <a:t>1. THE YOUNGER SON WAS LOST IN OPEN SIN</a:t>
            </a:r>
            <a:r>
              <a:rPr lang="en-GB" sz="2500" dirty="0">
                <a:solidFill>
                  <a:schemeClr val="bg1"/>
                </a:solidFill>
                <a:cs typeface="Arial" pitchFamily="34" charset="0"/>
              </a:rPr>
              <a:t> – </a:t>
            </a:r>
            <a:br>
              <a:rPr lang="en-GB" sz="2500" dirty="0">
                <a:solidFill>
                  <a:schemeClr val="bg1"/>
                </a:solidFill>
                <a:cs typeface="Arial" pitchFamily="34" charset="0"/>
              </a:rPr>
            </a:br>
            <a:r>
              <a:rPr lang="en-GB" sz="2500" dirty="0">
                <a:solidFill>
                  <a:schemeClr val="bg1"/>
                </a:solidFill>
                <a:cs typeface="Arial" pitchFamily="34" charset="0"/>
              </a:rPr>
              <a:t>‘Jesus continued: “There was a man who had two sons. </a:t>
            </a:r>
            <a:br>
              <a:rPr lang="en-GB" sz="2500" dirty="0">
                <a:solidFill>
                  <a:schemeClr val="bg1"/>
                </a:solidFill>
                <a:cs typeface="Arial" pitchFamily="34" charset="0"/>
              </a:rPr>
            </a:br>
            <a:r>
              <a:rPr lang="en-GB" sz="2500" baseline="30000" dirty="0">
                <a:solidFill>
                  <a:schemeClr val="bg1"/>
                </a:solidFill>
                <a:cs typeface="Arial" pitchFamily="34" charset="0"/>
              </a:rPr>
              <a:t>12</a:t>
            </a:r>
            <a:r>
              <a:rPr lang="en-GB" sz="2500" dirty="0">
                <a:solidFill>
                  <a:schemeClr val="bg1"/>
                </a:solidFill>
                <a:cs typeface="Arial" pitchFamily="34" charset="0"/>
              </a:rPr>
              <a:t> The younger one said to his father, ‘Father, give me my share of the estate.’ So he divided his property between them. </a:t>
            </a:r>
            <a:r>
              <a:rPr lang="en-GB" sz="2500" baseline="30000" dirty="0">
                <a:solidFill>
                  <a:schemeClr val="bg1"/>
                </a:solidFill>
                <a:cs typeface="Arial" pitchFamily="34" charset="0"/>
              </a:rPr>
              <a:t>13</a:t>
            </a:r>
            <a:r>
              <a:rPr lang="en-GB" sz="2500" dirty="0">
                <a:solidFill>
                  <a:schemeClr val="bg1"/>
                </a:solidFill>
                <a:cs typeface="Arial" pitchFamily="34" charset="0"/>
              </a:rPr>
              <a:t> “Not long after that, the younger son got together all he had, set off for a distant country and there squandered his wealth in wild living.’ Luke 15:11-13 </a:t>
            </a:r>
            <a:endParaRPr lang="en-GB" sz="26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4" name="Picture 3" descr="A picture containing text, person, indoor, lap&#10;&#10;Description automatically generated">
            <a:extLst>
              <a:ext uri="{FF2B5EF4-FFF2-40B4-BE49-F238E27FC236}">
                <a16:creationId xmlns:a16="http://schemas.microsoft.com/office/drawing/2014/main" id="{001BA2A9-2426-0A2A-D67F-8513EF4985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504" y="4271731"/>
            <a:ext cx="3704456" cy="246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909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3AD82F-7320-818D-F645-4CB48CB9E1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" r="2636"/>
          <a:stretch/>
        </p:blipFill>
        <p:spPr>
          <a:xfrm>
            <a:off x="0" y="1"/>
            <a:ext cx="9144000" cy="69087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9552" y="512092"/>
            <a:ext cx="81369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3200" b="1" dirty="0">
                <a:solidFill>
                  <a:schemeClr val="bg1"/>
                </a:solidFill>
                <a:cs typeface="Arial" pitchFamily="34" charset="0"/>
              </a:rPr>
              <a:t>SOME OF US ARE LIKE THE YOUNGER SON…</a:t>
            </a:r>
          </a:p>
          <a:p>
            <a:pPr lvl="0"/>
            <a:endParaRPr lang="en-GB" sz="2600" b="1" dirty="0">
              <a:solidFill>
                <a:schemeClr val="bg1"/>
              </a:solidFill>
              <a:cs typeface="Arial" pitchFamily="34" charset="0"/>
            </a:endParaRPr>
          </a:p>
          <a:p>
            <a:pPr lvl="0"/>
            <a:r>
              <a:rPr lang="en-GB" sz="2500" b="1" dirty="0">
                <a:solidFill>
                  <a:schemeClr val="bg1"/>
                </a:solidFill>
                <a:cs typeface="Arial" pitchFamily="34" charset="0"/>
              </a:rPr>
              <a:t>2. THE YOUNGER SON WAS LOST IN THE CONSEQUENCES </a:t>
            </a:r>
            <a:br>
              <a:rPr lang="en-GB" sz="2500" b="1" dirty="0">
                <a:solidFill>
                  <a:schemeClr val="bg1"/>
                </a:solidFill>
                <a:cs typeface="Arial" pitchFamily="34" charset="0"/>
              </a:rPr>
            </a:br>
            <a:r>
              <a:rPr lang="en-GB" sz="2500" b="1" dirty="0">
                <a:solidFill>
                  <a:schemeClr val="bg1"/>
                </a:solidFill>
                <a:cs typeface="Arial" pitchFamily="34" charset="0"/>
              </a:rPr>
              <a:t>OF SIN</a:t>
            </a:r>
            <a:r>
              <a:rPr lang="en-GB" sz="2500" dirty="0">
                <a:solidFill>
                  <a:schemeClr val="bg1"/>
                </a:solidFill>
                <a:cs typeface="Arial" pitchFamily="34" charset="0"/>
              </a:rPr>
              <a:t> - ‘After he had spent everything, there was a severe famine in that whole country, and he began to be in need. </a:t>
            </a:r>
            <a:r>
              <a:rPr lang="en-GB" sz="2500" baseline="30000" dirty="0">
                <a:solidFill>
                  <a:schemeClr val="bg1"/>
                </a:solidFill>
                <a:cs typeface="Arial" pitchFamily="34" charset="0"/>
              </a:rPr>
              <a:t>15</a:t>
            </a:r>
            <a:r>
              <a:rPr lang="en-GB" sz="2500" dirty="0">
                <a:solidFill>
                  <a:schemeClr val="bg1"/>
                </a:solidFill>
                <a:cs typeface="Arial" pitchFamily="34" charset="0"/>
              </a:rPr>
              <a:t> So he went and hired himself out to a citizen of that country, who sent him to his fields to feed pigs. </a:t>
            </a:r>
            <a:r>
              <a:rPr lang="en-GB" sz="2500" baseline="30000" dirty="0">
                <a:solidFill>
                  <a:schemeClr val="bg1"/>
                </a:solidFill>
                <a:cs typeface="Arial" pitchFamily="34" charset="0"/>
              </a:rPr>
              <a:t>16</a:t>
            </a:r>
            <a:r>
              <a:rPr lang="en-GB" sz="2500" dirty="0">
                <a:solidFill>
                  <a:schemeClr val="bg1"/>
                </a:solidFill>
                <a:cs typeface="Arial" pitchFamily="34" charset="0"/>
              </a:rPr>
              <a:t> He longed to fill his stomach with the pods that the pigs were eating, but no one gave him anything.’ Luke 15:14-16</a:t>
            </a:r>
          </a:p>
        </p:txBody>
      </p:sp>
      <p:pic>
        <p:nvPicPr>
          <p:cNvPr id="6" name="Picture 5" descr="A group of pigs in a field&#10;&#10;Description automatically generated with medium confidence">
            <a:extLst>
              <a:ext uri="{FF2B5EF4-FFF2-40B4-BE49-F238E27FC236}">
                <a16:creationId xmlns:a16="http://schemas.microsoft.com/office/drawing/2014/main" id="{E54BA919-4ED4-1D15-1D95-E241F1576A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024" y="4291331"/>
            <a:ext cx="3416424" cy="227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921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3AD82F-7320-818D-F645-4CB48CB9E1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" r="2636"/>
          <a:stretch/>
        </p:blipFill>
        <p:spPr>
          <a:xfrm>
            <a:off x="0" y="1"/>
            <a:ext cx="9144000" cy="69087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9552" y="512092"/>
            <a:ext cx="8136904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3200" b="1" dirty="0">
                <a:solidFill>
                  <a:schemeClr val="bg1"/>
                </a:solidFill>
                <a:cs typeface="Arial" pitchFamily="34" charset="0"/>
              </a:rPr>
              <a:t>SOME OF US ARE LIKE THE YOUNGER SON…</a:t>
            </a:r>
          </a:p>
          <a:p>
            <a:pPr lvl="0"/>
            <a:endParaRPr lang="en-GB" sz="2600" b="1" dirty="0">
              <a:solidFill>
                <a:schemeClr val="bg1"/>
              </a:solidFill>
              <a:cs typeface="Arial" pitchFamily="34" charset="0"/>
            </a:endParaRPr>
          </a:p>
          <a:p>
            <a:pPr lvl="0"/>
            <a:r>
              <a:rPr lang="en-GB" sz="2500" b="1" dirty="0">
                <a:solidFill>
                  <a:schemeClr val="bg1"/>
                </a:solidFill>
                <a:cs typeface="Arial" pitchFamily="34" charset="0"/>
              </a:rPr>
              <a:t>3. THE YOUNGER SON CAME TO HIS SENSES </a:t>
            </a:r>
            <a:r>
              <a:rPr lang="en-GB" sz="2500" dirty="0">
                <a:solidFill>
                  <a:schemeClr val="bg1"/>
                </a:solidFill>
                <a:cs typeface="Arial" pitchFamily="34" charset="0"/>
              </a:rPr>
              <a:t>- “When he came to his senses, he said, ‘How many of my father’s hired servants have food to spare, and here I am starving to death! </a:t>
            </a:r>
            <a:r>
              <a:rPr lang="en-GB" sz="2500" baseline="30000" dirty="0">
                <a:solidFill>
                  <a:schemeClr val="bg1"/>
                </a:solidFill>
                <a:cs typeface="Arial" pitchFamily="34" charset="0"/>
              </a:rPr>
              <a:t>18</a:t>
            </a:r>
            <a:r>
              <a:rPr lang="en-GB" sz="2500" dirty="0">
                <a:solidFill>
                  <a:schemeClr val="bg1"/>
                </a:solidFill>
                <a:cs typeface="Arial" pitchFamily="34" charset="0"/>
              </a:rPr>
              <a:t> I will set out and go back to my father and say to him: Father, I have sinned against heaven and against you. </a:t>
            </a:r>
            <a:r>
              <a:rPr lang="en-GB" sz="2500" baseline="30000" dirty="0">
                <a:solidFill>
                  <a:schemeClr val="bg1"/>
                </a:solidFill>
                <a:cs typeface="Arial" pitchFamily="34" charset="0"/>
              </a:rPr>
              <a:t>19</a:t>
            </a:r>
            <a:r>
              <a:rPr lang="en-GB" sz="2500" dirty="0">
                <a:solidFill>
                  <a:schemeClr val="bg1"/>
                </a:solidFill>
                <a:cs typeface="Arial" pitchFamily="34" charset="0"/>
              </a:rPr>
              <a:t> I am no longer worthy to be called your son; make me like one of your hired servants.’ </a:t>
            </a:r>
            <a:r>
              <a:rPr lang="en-GB" sz="2500" baseline="30000" dirty="0">
                <a:solidFill>
                  <a:schemeClr val="bg1"/>
                </a:solidFill>
                <a:cs typeface="Arial" pitchFamily="34" charset="0"/>
              </a:rPr>
              <a:t>20</a:t>
            </a:r>
            <a:r>
              <a:rPr lang="en-GB" sz="2500" dirty="0">
                <a:solidFill>
                  <a:schemeClr val="bg1"/>
                </a:solidFill>
                <a:cs typeface="Arial" pitchFamily="34" charset="0"/>
              </a:rPr>
              <a:t> So he got up and went to his father.’ Luke 15:17-20a </a:t>
            </a:r>
          </a:p>
        </p:txBody>
      </p:sp>
      <p:pic>
        <p:nvPicPr>
          <p:cNvPr id="3" name="Picture 2" descr="A group of pigs in a field&#10;&#10;Description automatically generated with medium confidence">
            <a:extLst>
              <a:ext uri="{FF2B5EF4-FFF2-40B4-BE49-F238E27FC236}">
                <a16:creationId xmlns:a16="http://schemas.microsoft.com/office/drawing/2014/main" id="{F328F6D9-FF02-D86D-20B6-C7E5CF5EC7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024" y="4291331"/>
            <a:ext cx="3416424" cy="227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338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3AD82F-7320-818D-F645-4CB48CB9E1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" r="2636"/>
          <a:stretch/>
        </p:blipFill>
        <p:spPr>
          <a:xfrm>
            <a:off x="0" y="1"/>
            <a:ext cx="9144000" cy="69087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9552" y="512092"/>
            <a:ext cx="8136904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3200" b="1" dirty="0">
                <a:solidFill>
                  <a:schemeClr val="bg1"/>
                </a:solidFill>
                <a:cs typeface="Arial" pitchFamily="34" charset="0"/>
              </a:rPr>
              <a:t>SOME OF US ARE LIKE THE YOUNGER SON…</a:t>
            </a:r>
          </a:p>
          <a:p>
            <a:pPr lvl="0"/>
            <a:endParaRPr lang="en-GB" sz="2600" b="1" dirty="0">
              <a:solidFill>
                <a:schemeClr val="bg1"/>
              </a:solidFill>
              <a:cs typeface="Arial" pitchFamily="34" charset="0"/>
            </a:endParaRPr>
          </a:p>
          <a:p>
            <a:pPr lvl="0"/>
            <a:r>
              <a:rPr lang="en-GB" sz="2500" b="1" dirty="0">
                <a:solidFill>
                  <a:schemeClr val="bg1"/>
                </a:solidFill>
                <a:cs typeface="Arial" pitchFamily="34" charset="0"/>
              </a:rPr>
              <a:t>3. THE YOUNGER SON CAME TO HIS SENSES </a:t>
            </a:r>
            <a:r>
              <a:rPr lang="en-GB" sz="2500" dirty="0">
                <a:solidFill>
                  <a:schemeClr val="bg1"/>
                </a:solidFill>
                <a:cs typeface="Arial" pitchFamily="34" charset="0"/>
              </a:rPr>
              <a:t>- “So he got up and went to his father. “But while he was still a long way off, his father saw him and was filled with compassion for him; he ran to his son, threw his arms around him and kissed him. </a:t>
            </a:r>
            <a:r>
              <a:rPr lang="en-GB" sz="2500" baseline="30000" dirty="0">
                <a:solidFill>
                  <a:schemeClr val="bg1"/>
                </a:solidFill>
                <a:cs typeface="Arial" pitchFamily="34" charset="0"/>
              </a:rPr>
              <a:t>21</a:t>
            </a:r>
            <a:r>
              <a:rPr lang="en-GB" sz="2500" dirty="0">
                <a:solidFill>
                  <a:schemeClr val="bg1"/>
                </a:solidFill>
                <a:cs typeface="Arial" pitchFamily="34" charset="0"/>
              </a:rPr>
              <a:t> “The son said to him, ‘Father, I have sinned against heaven and against you. I am no longer worthy to be called your son.’ </a:t>
            </a:r>
            <a:r>
              <a:rPr lang="en-GB" sz="2500" baseline="30000" dirty="0">
                <a:solidFill>
                  <a:schemeClr val="bg1"/>
                </a:solidFill>
                <a:cs typeface="Arial" pitchFamily="34" charset="0"/>
              </a:rPr>
              <a:t>22</a:t>
            </a:r>
            <a:r>
              <a:rPr lang="en-GB" sz="2500" dirty="0">
                <a:solidFill>
                  <a:schemeClr val="bg1"/>
                </a:solidFill>
                <a:cs typeface="Arial" pitchFamily="34" charset="0"/>
              </a:rPr>
              <a:t> “But the father said to his servants, ‘Quick! Bring the best robe and put it on him. Put a ring on his finger and sandals on his feet. </a:t>
            </a:r>
            <a:r>
              <a:rPr lang="en-GB" sz="2500" baseline="30000" dirty="0">
                <a:solidFill>
                  <a:schemeClr val="bg1"/>
                </a:solidFill>
                <a:cs typeface="Arial" pitchFamily="34" charset="0"/>
              </a:rPr>
              <a:t>23</a:t>
            </a:r>
            <a:r>
              <a:rPr lang="en-GB" sz="2500" dirty="0">
                <a:solidFill>
                  <a:schemeClr val="bg1"/>
                </a:solidFill>
                <a:cs typeface="Arial" pitchFamily="34" charset="0"/>
              </a:rPr>
              <a:t> Bring the fattened calf and kill it. Let’s have a feast and celebrate. </a:t>
            </a:r>
            <a:r>
              <a:rPr lang="en-GB" sz="2500" baseline="30000" dirty="0">
                <a:solidFill>
                  <a:schemeClr val="bg1"/>
                </a:solidFill>
                <a:cs typeface="Arial" pitchFamily="34" charset="0"/>
              </a:rPr>
              <a:t>24</a:t>
            </a:r>
            <a:r>
              <a:rPr lang="en-GB" sz="2500" dirty="0">
                <a:solidFill>
                  <a:schemeClr val="bg1"/>
                </a:solidFill>
                <a:cs typeface="Arial" pitchFamily="34" charset="0"/>
              </a:rPr>
              <a:t> For this son of mine was dead and is alive again; he was lost and is found.’ So they began to celebrate.’ Luke 15:20-24 </a:t>
            </a:r>
          </a:p>
        </p:txBody>
      </p:sp>
    </p:spTree>
    <p:extLst>
      <p:ext uri="{BB962C8B-B14F-4D97-AF65-F5344CB8AC3E}">
        <p14:creationId xmlns:p14="http://schemas.microsoft.com/office/powerpoint/2010/main" val="3825036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3AD82F-7320-818D-F645-4CB48CB9E1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" r="2636"/>
          <a:stretch/>
        </p:blipFill>
        <p:spPr>
          <a:xfrm>
            <a:off x="0" y="1"/>
            <a:ext cx="9144000" cy="69087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9552" y="512092"/>
            <a:ext cx="8280920" cy="5986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3200" b="1" dirty="0">
                <a:solidFill>
                  <a:schemeClr val="bg1"/>
                </a:solidFill>
                <a:cs typeface="Arial" pitchFamily="34" charset="0"/>
              </a:rPr>
              <a:t>SOME OF US ARE LIKE THE OLDER SON…</a:t>
            </a:r>
          </a:p>
          <a:p>
            <a:pPr lvl="0"/>
            <a:endParaRPr lang="en-GB" sz="2600" b="1" dirty="0">
              <a:solidFill>
                <a:schemeClr val="bg1"/>
              </a:solidFill>
              <a:cs typeface="Arial" pitchFamily="34" charset="0"/>
            </a:endParaRPr>
          </a:p>
          <a:p>
            <a:pPr lvl="0"/>
            <a:r>
              <a:rPr lang="en-GB" sz="2500" b="1" dirty="0">
                <a:solidFill>
                  <a:schemeClr val="bg1"/>
                </a:solidFill>
                <a:cs typeface="Arial" pitchFamily="34" charset="0"/>
              </a:rPr>
              <a:t>1. THE OLDER SON WAS LOST IN HIDDEN SIN </a:t>
            </a:r>
            <a:r>
              <a:rPr lang="en-GB" sz="2500" dirty="0">
                <a:solidFill>
                  <a:schemeClr val="bg1"/>
                </a:solidFill>
                <a:cs typeface="Arial" pitchFamily="34" charset="0"/>
              </a:rPr>
              <a:t>- “Meanwhile, the older son was in the field. When he came near the house, he heard music and dancing. </a:t>
            </a:r>
            <a:r>
              <a:rPr lang="en-GB" sz="2500" baseline="30000" dirty="0">
                <a:solidFill>
                  <a:schemeClr val="bg1"/>
                </a:solidFill>
                <a:cs typeface="Arial" pitchFamily="34" charset="0"/>
              </a:rPr>
              <a:t>26</a:t>
            </a:r>
            <a:r>
              <a:rPr lang="en-GB" sz="2500" dirty="0">
                <a:solidFill>
                  <a:schemeClr val="bg1"/>
                </a:solidFill>
                <a:cs typeface="Arial" pitchFamily="34" charset="0"/>
              </a:rPr>
              <a:t> So he called one of the servants and asked him what was going on. </a:t>
            </a:r>
            <a:r>
              <a:rPr lang="en-GB" sz="2500" baseline="30000" dirty="0">
                <a:solidFill>
                  <a:schemeClr val="bg1"/>
                </a:solidFill>
                <a:cs typeface="Arial" pitchFamily="34" charset="0"/>
              </a:rPr>
              <a:t>27</a:t>
            </a:r>
            <a:r>
              <a:rPr lang="en-GB" sz="2500" dirty="0">
                <a:solidFill>
                  <a:schemeClr val="bg1"/>
                </a:solidFill>
                <a:cs typeface="Arial" pitchFamily="34" charset="0"/>
              </a:rPr>
              <a:t> ‘Your brother has come,’ he replied, ‘and your father has killed the fattened calf because he has him back safe and sound.’ </a:t>
            </a:r>
            <a:r>
              <a:rPr lang="en-GB" sz="2500" baseline="30000" dirty="0">
                <a:solidFill>
                  <a:schemeClr val="bg1"/>
                </a:solidFill>
                <a:cs typeface="Arial" pitchFamily="34" charset="0"/>
              </a:rPr>
              <a:t>28</a:t>
            </a:r>
            <a:r>
              <a:rPr lang="en-GB" sz="2500" dirty="0">
                <a:solidFill>
                  <a:schemeClr val="bg1"/>
                </a:solidFill>
                <a:cs typeface="Arial" pitchFamily="34" charset="0"/>
              </a:rPr>
              <a:t> “The older brother became angry and refused to go in. So his father went out and pleaded with him. </a:t>
            </a:r>
            <a:r>
              <a:rPr lang="en-GB" sz="2500" baseline="30000" dirty="0">
                <a:solidFill>
                  <a:schemeClr val="bg1"/>
                </a:solidFill>
                <a:cs typeface="Arial" pitchFamily="34" charset="0"/>
              </a:rPr>
              <a:t>29</a:t>
            </a:r>
            <a:r>
              <a:rPr lang="en-GB" sz="2500" dirty="0">
                <a:solidFill>
                  <a:schemeClr val="bg1"/>
                </a:solidFill>
                <a:cs typeface="Arial" pitchFamily="34" charset="0"/>
              </a:rPr>
              <a:t> But he answered his father, ‘Look! All these years I’ve been slaving for you and never disobeyed your orders. Yet you never gave me even a young goat so I could celebrate with my friends. </a:t>
            </a:r>
            <a:r>
              <a:rPr lang="en-GB" sz="2500" baseline="30000" dirty="0">
                <a:solidFill>
                  <a:schemeClr val="bg1"/>
                </a:solidFill>
                <a:cs typeface="Arial" pitchFamily="34" charset="0"/>
              </a:rPr>
              <a:t>30</a:t>
            </a:r>
            <a:r>
              <a:rPr lang="en-GB" sz="2500" dirty="0">
                <a:solidFill>
                  <a:schemeClr val="bg1"/>
                </a:solidFill>
                <a:cs typeface="Arial" pitchFamily="34" charset="0"/>
              </a:rPr>
              <a:t> But when this son of yours who has squandered your property with prostitutes comes home, you kill the fattened calf for him!’’ Luke 15:25-30 </a:t>
            </a:r>
          </a:p>
        </p:txBody>
      </p:sp>
    </p:spTree>
    <p:extLst>
      <p:ext uri="{BB962C8B-B14F-4D97-AF65-F5344CB8AC3E}">
        <p14:creationId xmlns:p14="http://schemas.microsoft.com/office/powerpoint/2010/main" val="1402005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3AD82F-7320-818D-F645-4CB48CB9E1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" r="2636"/>
          <a:stretch/>
        </p:blipFill>
        <p:spPr>
          <a:xfrm>
            <a:off x="0" y="1"/>
            <a:ext cx="9144000" cy="69087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9552" y="512092"/>
            <a:ext cx="8136904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3200" b="1" dirty="0">
                <a:solidFill>
                  <a:schemeClr val="bg1"/>
                </a:solidFill>
                <a:cs typeface="Arial" pitchFamily="34" charset="0"/>
              </a:rPr>
              <a:t>SOME OF US ARE LIKE THE OLDER SON…</a:t>
            </a:r>
          </a:p>
          <a:p>
            <a:pPr lvl="0"/>
            <a:endParaRPr lang="en-GB" sz="2600" b="1" dirty="0">
              <a:solidFill>
                <a:schemeClr val="bg1"/>
              </a:solidFill>
              <a:cs typeface="Arial" pitchFamily="34" charset="0"/>
            </a:endParaRPr>
          </a:p>
          <a:p>
            <a:pPr lvl="0"/>
            <a:r>
              <a:rPr lang="en-GB" sz="2500" b="1" dirty="0">
                <a:solidFill>
                  <a:schemeClr val="bg1"/>
                </a:solidFill>
                <a:cs typeface="Arial" pitchFamily="34" charset="0"/>
              </a:rPr>
              <a:t>2. THE OLDER SON HAD NOT YET COME TO </a:t>
            </a:r>
            <a:r>
              <a:rPr lang="en-GB" sz="2500" b="1">
                <a:solidFill>
                  <a:schemeClr val="bg1"/>
                </a:solidFill>
                <a:cs typeface="Arial" pitchFamily="34" charset="0"/>
              </a:rPr>
              <a:t>HIS SENSES </a:t>
            </a:r>
            <a:r>
              <a:rPr lang="en-GB" sz="2500" b="1" dirty="0">
                <a:solidFill>
                  <a:schemeClr val="bg1"/>
                </a:solidFill>
                <a:cs typeface="Arial" pitchFamily="34" charset="0"/>
              </a:rPr>
              <a:t>–</a:t>
            </a:r>
            <a:r>
              <a:rPr lang="en-GB" sz="2500" dirty="0">
                <a:solidFill>
                  <a:schemeClr val="bg1"/>
                </a:solidFill>
                <a:cs typeface="Arial" pitchFamily="34" charset="0"/>
              </a:rPr>
              <a:t> </a:t>
            </a:r>
            <a:br>
              <a:rPr lang="en-GB" sz="2500" dirty="0">
                <a:solidFill>
                  <a:schemeClr val="bg1"/>
                </a:solidFill>
                <a:cs typeface="Arial" pitchFamily="34" charset="0"/>
              </a:rPr>
            </a:br>
            <a:r>
              <a:rPr lang="en-GB" sz="2500" dirty="0">
                <a:solidFill>
                  <a:schemeClr val="bg1"/>
                </a:solidFill>
                <a:cs typeface="Arial" pitchFamily="34" charset="0"/>
              </a:rPr>
              <a:t>‘‘My son,’ the father said, ‘you are always with me, and everything I have is yours. </a:t>
            </a:r>
            <a:r>
              <a:rPr lang="en-GB" sz="2500" baseline="30000" dirty="0">
                <a:solidFill>
                  <a:schemeClr val="bg1"/>
                </a:solidFill>
                <a:cs typeface="Arial" pitchFamily="34" charset="0"/>
              </a:rPr>
              <a:t>32</a:t>
            </a:r>
            <a:r>
              <a:rPr lang="en-GB" sz="2500" dirty="0">
                <a:solidFill>
                  <a:schemeClr val="bg1"/>
                </a:solidFill>
                <a:cs typeface="Arial" pitchFamily="34" charset="0"/>
              </a:rPr>
              <a:t> But we had to celebrate and be glad, because this brother of yours was dead and is alive again; he was lost and is found.’” Luke 15:31-32 </a:t>
            </a:r>
          </a:p>
        </p:txBody>
      </p:sp>
      <p:pic>
        <p:nvPicPr>
          <p:cNvPr id="4" name="Picture 3" descr="A picture containing tree, chair, outdoor, dining&#10;&#10;Description automatically generated">
            <a:extLst>
              <a:ext uri="{FF2B5EF4-FFF2-40B4-BE49-F238E27FC236}">
                <a16:creationId xmlns:a16="http://schemas.microsoft.com/office/drawing/2014/main" id="{70E895BB-6BE2-3BB6-3364-24CF3ED1F2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78"/>
          <a:stretch/>
        </p:blipFill>
        <p:spPr>
          <a:xfrm>
            <a:off x="611561" y="3616855"/>
            <a:ext cx="7488832" cy="290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858209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35498</TotalTime>
  <Words>836</Words>
  <Application>Microsoft Office PowerPoint</Application>
  <PresentationFormat>On-screen Show (4:3)</PresentationFormat>
  <Paragraphs>28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Helvetica-Bold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Peter</dc:creator>
  <cp:lastModifiedBy>Nigel Hoad</cp:lastModifiedBy>
  <cp:revision>2317</cp:revision>
  <dcterms:created xsi:type="dcterms:W3CDTF">2011-10-01T18:46:18Z</dcterms:created>
  <dcterms:modified xsi:type="dcterms:W3CDTF">2023-02-17T08:12:29Z</dcterms:modified>
</cp:coreProperties>
</file>