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79" r:id="rId6"/>
    <p:sldId id="259" r:id="rId7"/>
    <p:sldId id="280" r:id="rId8"/>
    <p:sldId id="281" r:id="rId9"/>
    <p:sldId id="282" r:id="rId10"/>
    <p:sldId id="262" r:id="rId11"/>
    <p:sldId id="263" r:id="rId12"/>
    <p:sldId id="264" r:id="rId13"/>
    <p:sldId id="283" r:id="rId14"/>
    <p:sldId id="284" r:id="rId15"/>
    <p:sldId id="285" r:id="rId16"/>
    <p:sldId id="286" r:id="rId17"/>
    <p:sldId id="287" r:id="rId18"/>
    <p:sldId id="288" r:id="rId19"/>
    <p:sldId id="289" r:id="rId20"/>
    <p:sldId id="290" r:id="rId21"/>
    <p:sldId id="291" r:id="rId22"/>
    <p:sldId id="292" r:id="rId23"/>
    <p:sldId id="293" r:id="rId24"/>
    <p:sldId id="297" r:id="rId25"/>
    <p:sldId id="294" r:id="rId26"/>
    <p:sldId id="295"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99" d="100"/>
          <a:sy n="99" d="100"/>
        </p:scale>
        <p:origin x="72" y="5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1C8A-C08A-72D3-D619-E9D4201DA4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63BD169-52B2-A7C4-CE48-F203EEE8CE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909465-9DD0-A5FF-7D03-198F745B5190}"/>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5" name="Footer Placeholder 4">
            <a:extLst>
              <a:ext uri="{FF2B5EF4-FFF2-40B4-BE49-F238E27FC236}">
                <a16:creationId xmlns:a16="http://schemas.microsoft.com/office/drawing/2014/main" id="{99EB597A-C97E-6732-80D3-3924F9BB66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1C575F-5C11-620D-6CA7-BD296AF6B1E6}"/>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128569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59BE4-9119-49CC-FB6B-0D1C1CDA06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2811F5-9A5E-2723-D129-4971B04C87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A82130-883C-4C7E-8BDD-CB58350A4051}"/>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5" name="Footer Placeholder 4">
            <a:extLst>
              <a:ext uri="{FF2B5EF4-FFF2-40B4-BE49-F238E27FC236}">
                <a16:creationId xmlns:a16="http://schemas.microsoft.com/office/drawing/2014/main" id="{5CBA4749-08AF-8C72-E75E-E7730BEAD5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00ECE6-06DF-3EA3-5D43-81B14DEBA4BF}"/>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3671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D6318C-CEBA-6843-4F68-ADF67E6B8B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01F775-9E1E-83AD-3DDA-59EC68A2FC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F5633B-B849-0FD4-ECCD-C7C35424F393}"/>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5" name="Footer Placeholder 4">
            <a:extLst>
              <a:ext uri="{FF2B5EF4-FFF2-40B4-BE49-F238E27FC236}">
                <a16:creationId xmlns:a16="http://schemas.microsoft.com/office/drawing/2014/main" id="{970BF035-C359-C400-BA26-B9F282378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73952-F7B9-B441-9EEC-B9BEA80A1B19}"/>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86652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3A16-3D23-29F5-9622-33E68E957F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D70278-CA37-909D-548D-DF00905F3D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CBD66-ACB5-478C-4281-D51D73257576}"/>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5" name="Footer Placeholder 4">
            <a:extLst>
              <a:ext uri="{FF2B5EF4-FFF2-40B4-BE49-F238E27FC236}">
                <a16:creationId xmlns:a16="http://schemas.microsoft.com/office/drawing/2014/main" id="{C6631883-AED9-3D9A-DFD3-ECAB95D553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306D16-6239-FCFC-46A2-98EA0FA12EA8}"/>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3412844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F6CD-FB42-31AB-54D9-36F8C1EF93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C7E1F0-CBB1-457F-8233-138C27223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65B6F6-44FD-FF78-8477-E9B6BEBB52F2}"/>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5" name="Footer Placeholder 4">
            <a:extLst>
              <a:ext uri="{FF2B5EF4-FFF2-40B4-BE49-F238E27FC236}">
                <a16:creationId xmlns:a16="http://schemas.microsoft.com/office/drawing/2014/main" id="{9E98FBDD-D2ED-4B52-4988-18CF3190D7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4C59A1-0D94-06A8-9725-A7BE150FB535}"/>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402765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AE49-BD92-E50F-CBAF-7BF14BE8A8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D6430A-C4DC-9643-C786-C151D2CB9F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CE4D70-6615-82C3-73A5-41ED4EFA8B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A7EB68-26D6-83BC-4D67-D0CFBEC2D17B}"/>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6" name="Footer Placeholder 5">
            <a:extLst>
              <a:ext uri="{FF2B5EF4-FFF2-40B4-BE49-F238E27FC236}">
                <a16:creationId xmlns:a16="http://schemas.microsoft.com/office/drawing/2014/main" id="{027F8554-C923-F58B-36D7-238CE06ED8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D6F441-80B9-A7E9-0678-84C87402039A}"/>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247538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1AEC-0301-748C-C03E-6009921F9D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43EE2-DFE2-163B-9896-33B8770950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03E514-00F8-3D76-8032-E8F625EFD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8C80EB-2DC9-45E9-9C2E-5F89A58797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EB74D8-AF8E-58D8-DCA7-A657C18921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0AF049-8F14-A978-DD98-5C5D01017766}"/>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8" name="Footer Placeholder 7">
            <a:extLst>
              <a:ext uri="{FF2B5EF4-FFF2-40B4-BE49-F238E27FC236}">
                <a16:creationId xmlns:a16="http://schemas.microsoft.com/office/drawing/2014/main" id="{6D27D77C-4F27-F8F4-2CC9-3C665A7A8F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CCF3A7-6902-6D44-BD98-E229F90CEB83}"/>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292859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5A637-37FD-6CA1-A44B-0AE71452374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CAB838-DD82-5BA1-14D9-6DC06DDC3CF9}"/>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4" name="Footer Placeholder 3">
            <a:extLst>
              <a:ext uri="{FF2B5EF4-FFF2-40B4-BE49-F238E27FC236}">
                <a16:creationId xmlns:a16="http://schemas.microsoft.com/office/drawing/2014/main" id="{3A6D6BBA-E520-05FF-7C8F-E615ADC8F7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3EEA3A-FFE9-63A0-BBDA-A1B01430C77A}"/>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63729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383AC9-3146-03AB-696D-3C0BE91F2C6E}"/>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3" name="Footer Placeholder 2">
            <a:extLst>
              <a:ext uri="{FF2B5EF4-FFF2-40B4-BE49-F238E27FC236}">
                <a16:creationId xmlns:a16="http://schemas.microsoft.com/office/drawing/2014/main" id="{E8E06E5B-72EB-3AA2-3BB8-3272F54AB2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3EB9D8-09DA-A3B5-4919-0285A8E9FAFA}"/>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62511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39CC-FA82-FDA0-3BEE-541B75F45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B31112-9649-2C52-31E9-AC6B583876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A4B157-2F51-FACF-517B-885902B28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9A080-ABA1-4E02-DA03-0E7D62E6A815}"/>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6" name="Footer Placeholder 5">
            <a:extLst>
              <a:ext uri="{FF2B5EF4-FFF2-40B4-BE49-F238E27FC236}">
                <a16:creationId xmlns:a16="http://schemas.microsoft.com/office/drawing/2014/main" id="{A1548CCB-BEE3-2A1E-DFB3-5D376FE3F2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C6152-3638-0A48-B783-D8D69FC23CA5}"/>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416979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01809-3398-2002-A702-913FDE558C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4FA212-39D7-C1D5-BC1B-EFBF3BB6A0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4DB7D5-EC6B-11DB-519C-EAECA3617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7B5FC-D1E3-EF7B-D1D2-5F5F383F1CC0}"/>
              </a:ext>
            </a:extLst>
          </p:cNvPr>
          <p:cNvSpPr>
            <a:spLocks noGrp="1"/>
          </p:cNvSpPr>
          <p:nvPr>
            <p:ph type="dt" sz="half" idx="10"/>
          </p:nvPr>
        </p:nvSpPr>
        <p:spPr/>
        <p:txBody>
          <a:bodyPr/>
          <a:lstStyle/>
          <a:p>
            <a:fld id="{16B8FA5B-8C51-4635-86EA-9EAA20CE5055}" type="datetimeFigureOut">
              <a:rPr lang="en-GB" smtClean="0"/>
              <a:t>14/03/2023</a:t>
            </a:fld>
            <a:endParaRPr lang="en-GB"/>
          </a:p>
        </p:txBody>
      </p:sp>
      <p:sp>
        <p:nvSpPr>
          <p:cNvPr id="6" name="Footer Placeholder 5">
            <a:extLst>
              <a:ext uri="{FF2B5EF4-FFF2-40B4-BE49-F238E27FC236}">
                <a16:creationId xmlns:a16="http://schemas.microsoft.com/office/drawing/2014/main" id="{5FCEAC1B-514E-5408-00B1-E0AF23BD88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074D36-4521-F18F-3AF1-CF3E3F30D0F0}"/>
              </a:ext>
            </a:extLst>
          </p:cNvPr>
          <p:cNvSpPr>
            <a:spLocks noGrp="1"/>
          </p:cNvSpPr>
          <p:nvPr>
            <p:ph type="sldNum" sz="quarter" idx="12"/>
          </p:nvPr>
        </p:nvSpPr>
        <p:spPr/>
        <p:txBody>
          <a:bodyPr/>
          <a:lstStyle/>
          <a:p>
            <a:fld id="{6C848279-D34D-4DE6-89B3-946E404D91FE}" type="slidenum">
              <a:rPr lang="en-GB" smtClean="0"/>
              <a:t>‹#›</a:t>
            </a:fld>
            <a:endParaRPr lang="en-GB"/>
          </a:p>
        </p:txBody>
      </p:sp>
    </p:spTree>
    <p:extLst>
      <p:ext uri="{BB962C8B-B14F-4D97-AF65-F5344CB8AC3E}">
        <p14:creationId xmlns:p14="http://schemas.microsoft.com/office/powerpoint/2010/main" val="3150152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BD722-4882-A5ED-E344-30042C04BC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A14223-AE42-05F6-963E-2F48EF266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6F1FFA-00BD-E79A-D020-AEE6BACFC2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8FA5B-8C51-4635-86EA-9EAA20CE5055}" type="datetimeFigureOut">
              <a:rPr lang="en-GB" smtClean="0"/>
              <a:t>14/03/2023</a:t>
            </a:fld>
            <a:endParaRPr lang="en-GB"/>
          </a:p>
        </p:txBody>
      </p:sp>
      <p:sp>
        <p:nvSpPr>
          <p:cNvPr id="5" name="Footer Placeholder 4">
            <a:extLst>
              <a:ext uri="{FF2B5EF4-FFF2-40B4-BE49-F238E27FC236}">
                <a16:creationId xmlns:a16="http://schemas.microsoft.com/office/drawing/2014/main" id="{E446DAFC-2657-612A-9203-FC93CC27C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D4803C-14F6-6F6B-2FD0-73BC1DEC45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8279-D34D-4DE6-89B3-946E404D91FE}" type="slidenum">
              <a:rPr lang="en-GB" smtClean="0"/>
              <a:t>‹#›</a:t>
            </a:fld>
            <a:endParaRPr lang="en-GB"/>
          </a:p>
        </p:txBody>
      </p:sp>
    </p:spTree>
    <p:extLst>
      <p:ext uri="{BB962C8B-B14F-4D97-AF65-F5344CB8AC3E}">
        <p14:creationId xmlns:p14="http://schemas.microsoft.com/office/powerpoint/2010/main" val="2985964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1" y="0"/>
            <a:ext cx="12192000" cy="6857999"/>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Tree>
    <p:extLst>
      <p:ext uri="{BB962C8B-B14F-4D97-AF65-F5344CB8AC3E}">
        <p14:creationId xmlns:p14="http://schemas.microsoft.com/office/powerpoint/2010/main" val="3806568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0791569" cy="584775"/>
          </a:xfrm>
          <a:prstGeom prst="rect">
            <a:avLst/>
          </a:prstGeom>
          <a:noFill/>
        </p:spPr>
        <p:txBody>
          <a:bodyPr wrap="square" rtlCol="0">
            <a:spAutoFit/>
          </a:bodyPr>
          <a:lstStyle/>
          <a:p>
            <a:r>
              <a:rPr lang="en-GB" sz="3200" b="1" dirty="0">
                <a:ln w="6350">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p:txBody>
      </p:sp>
    </p:spTree>
    <p:extLst>
      <p:ext uri="{BB962C8B-B14F-4D97-AF65-F5344CB8AC3E}">
        <p14:creationId xmlns:p14="http://schemas.microsoft.com/office/powerpoint/2010/main" val="338314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0800067" cy="584775"/>
          </a:xfrm>
          <a:prstGeom prst="rect">
            <a:avLst/>
          </a:prstGeom>
          <a:noFill/>
        </p:spPr>
        <p:txBody>
          <a:bodyPr wrap="square" rtlCol="0">
            <a:spAutoFit/>
          </a:bodyPr>
          <a:lstStyle/>
          <a:p>
            <a:r>
              <a:rPr lang="en-GB" sz="3200" b="1" dirty="0">
                <a:ln w="6350">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p:txBody>
      </p:sp>
      <p:sp>
        <p:nvSpPr>
          <p:cNvPr id="4" name="TextBox 3">
            <a:extLst>
              <a:ext uri="{FF2B5EF4-FFF2-40B4-BE49-F238E27FC236}">
                <a16:creationId xmlns:a16="http://schemas.microsoft.com/office/drawing/2014/main" id="{AA8A1DCC-3E4B-AEAE-222C-8750AE6944F2}"/>
              </a:ext>
            </a:extLst>
          </p:cNvPr>
          <p:cNvSpPr txBox="1"/>
          <p:nvPr/>
        </p:nvSpPr>
        <p:spPr>
          <a:xfrm>
            <a:off x="900000" y="1800000"/>
            <a:ext cx="8739739" cy="461665"/>
          </a:xfrm>
          <a:prstGeom prst="rect">
            <a:avLst/>
          </a:prstGeom>
          <a:noFill/>
        </p:spPr>
        <p:txBody>
          <a:bodyPr wrap="square" rtlCol="0">
            <a:spAutoFit/>
          </a:bodyPr>
          <a:lstStyle/>
          <a:p>
            <a:pPr marL="355600" indent="-355600">
              <a:buFont typeface="Arial" panose="020B0604020202020204" pitchFamily="34" charset="0"/>
              <a:buChar char="•"/>
            </a:pPr>
            <a:r>
              <a:rPr lang="en-GB" sz="2400" b="1" i="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“stretching out his hands”</a:t>
            </a:r>
          </a:p>
        </p:txBody>
      </p:sp>
    </p:spTree>
    <p:extLst>
      <p:ext uri="{BB962C8B-B14F-4D97-AF65-F5344CB8AC3E}">
        <p14:creationId xmlns:p14="http://schemas.microsoft.com/office/powerpoint/2010/main" val="212667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043157" cy="584775"/>
          </a:xfrm>
          <a:prstGeom prst="rect">
            <a:avLst/>
          </a:prstGeom>
          <a:noFill/>
        </p:spPr>
        <p:txBody>
          <a:bodyPr wrap="square" rtlCol="0">
            <a:spAutoFit/>
          </a:bodyPr>
          <a:lstStyle/>
          <a:p>
            <a:r>
              <a:rPr lang="en-GB" sz="3200" b="1" dirty="0">
                <a:ln w="6350">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p:txBody>
      </p:sp>
      <p:sp>
        <p:nvSpPr>
          <p:cNvPr id="4" name="TextBox 3">
            <a:extLst>
              <a:ext uri="{FF2B5EF4-FFF2-40B4-BE49-F238E27FC236}">
                <a16:creationId xmlns:a16="http://schemas.microsoft.com/office/drawing/2014/main" id="{AA8A1DCC-3E4B-AEAE-222C-8750AE6944F2}"/>
              </a:ext>
            </a:extLst>
          </p:cNvPr>
          <p:cNvSpPr txBox="1"/>
          <p:nvPr/>
        </p:nvSpPr>
        <p:spPr>
          <a:xfrm>
            <a:off x="900000" y="1800000"/>
            <a:ext cx="11043158" cy="523220"/>
          </a:xfrm>
          <a:prstGeom prst="rect">
            <a:avLst/>
          </a:prstGeom>
          <a:noFill/>
        </p:spPr>
        <p:txBody>
          <a:bodyPr wrap="square" rtlCol="0">
            <a:spAutoFit/>
          </a:bodyPr>
          <a:lstStyle/>
          <a:p>
            <a:r>
              <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Initial lessons:</a:t>
            </a:r>
          </a:p>
        </p:txBody>
      </p:sp>
    </p:spTree>
    <p:extLst>
      <p:ext uri="{BB962C8B-B14F-4D97-AF65-F5344CB8AC3E}">
        <p14:creationId xmlns:p14="http://schemas.microsoft.com/office/powerpoint/2010/main" val="142894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9" y="1252151"/>
            <a:ext cx="10434306" cy="584775"/>
          </a:xfrm>
          <a:prstGeom prst="rect">
            <a:avLst/>
          </a:prstGeom>
          <a:noFill/>
        </p:spPr>
        <p:txBody>
          <a:bodyPr wrap="square" rtlCol="0">
            <a:spAutoFit/>
          </a:bodyPr>
          <a:lstStyle/>
          <a:p>
            <a:r>
              <a:rPr lang="en-GB" sz="3200" b="1" dirty="0">
                <a:ln w="6350">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p:txBody>
      </p:sp>
      <p:sp>
        <p:nvSpPr>
          <p:cNvPr id="4" name="TextBox 3">
            <a:extLst>
              <a:ext uri="{FF2B5EF4-FFF2-40B4-BE49-F238E27FC236}">
                <a16:creationId xmlns:a16="http://schemas.microsoft.com/office/drawing/2014/main" id="{AA8A1DCC-3E4B-AEAE-222C-8750AE6944F2}"/>
              </a:ext>
            </a:extLst>
          </p:cNvPr>
          <p:cNvSpPr txBox="1"/>
          <p:nvPr/>
        </p:nvSpPr>
        <p:spPr>
          <a:xfrm>
            <a:off x="900000" y="1800000"/>
            <a:ext cx="11043158" cy="523220"/>
          </a:xfrm>
          <a:prstGeom prst="rect">
            <a:avLst/>
          </a:prstGeom>
          <a:noFill/>
        </p:spPr>
        <p:txBody>
          <a:bodyPr wrap="square" rtlCol="0">
            <a:spAutoFit/>
          </a:bodyPr>
          <a:lstStyle/>
          <a:p>
            <a:r>
              <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Initial lessons:</a:t>
            </a:r>
          </a:p>
        </p:txBody>
      </p:sp>
      <p:sp>
        <p:nvSpPr>
          <p:cNvPr id="6" name="TextBox 5">
            <a:extLst>
              <a:ext uri="{FF2B5EF4-FFF2-40B4-BE49-F238E27FC236}">
                <a16:creationId xmlns:a16="http://schemas.microsoft.com/office/drawing/2014/main" id="{4E9ACC54-2EBC-3E28-80D9-2FB935217573}"/>
              </a:ext>
            </a:extLst>
          </p:cNvPr>
          <p:cNvSpPr txBox="1"/>
          <p:nvPr/>
        </p:nvSpPr>
        <p:spPr>
          <a:xfrm>
            <a:off x="924025" y="2348564"/>
            <a:ext cx="11040177" cy="3785652"/>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Rejoice in suffering – 1 Peter 4:12-16 </a:t>
            </a:r>
            <a:r>
              <a:rPr lang="en-GB" sz="2400" b="1" i="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a:t>
            </a:r>
            <a:r>
              <a:rPr lang="en-GB" sz="2400" b="1" i="1" dirty="0">
                <a:ln>
                  <a:solidFill>
                    <a:schemeClr val="tx1"/>
                  </a:solidFill>
                </a:ln>
                <a:solidFill>
                  <a:srgbClr val="FF0000"/>
                </a:solidFill>
                <a:effectLst/>
                <a:latin typeface="Tahoma" panose="020B0604030504040204" pitchFamily="34" charset="0"/>
                <a:ea typeface="Tahoma" panose="020B0604030504040204" pitchFamily="34" charset="0"/>
                <a:cs typeface="Tahoma" panose="020B0604030504040204" pitchFamily="34" charset="0"/>
              </a:rPr>
              <a:t>Dear friends, do not be surprised at the fiery ordeal that has come on you to test you, as though something strange were happening to you. But rejoice inasmuch as you participate in the sufferings of Christ, so that you may be overjoyed when his glory is revealed. If you are insulted because of the name of Christ, you are blessed, for the Spirit of glory and of God rests on you. If you suffer, it should not be as a murderer or thief or any other kind of criminal, or even as a meddler. However, if you suffer as a Christian, do not be ashamed, but praise God that you bear that name.”</a:t>
            </a:r>
            <a:endParaRPr lang="en-GB" sz="2400" b="1" i="1" dirty="0">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595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out)">
                                      <p:cBhvr>
                                        <p:cTn id="7"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043157" cy="584775"/>
          </a:xfrm>
          <a:prstGeom prst="rect">
            <a:avLst/>
          </a:prstGeom>
          <a:noFill/>
        </p:spPr>
        <p:txBody>
          <a:bodyPr wrap="square" rtlCol="0">
            <a:spAutoFit/>
          </a:bodyPr>
          <a:lstStyle/>
          <a:p>
            <a:r>
              <a:rPr lang="en-GB" sz="3200" b="1" dirty="0">
                <a:ln w="6350">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p:txBody>
      </p:sp>
      <p:sp>
        <p:nvSpPr>
          <p:cNvPr id="4" name="TextBox 3">
            <a:extLst>
              <a:ext uri="{FF2B5EF4-FFF2-40B4-BE49-F238E27FC236}">
                <a16:creationId xmlns:a16="http://schemas.microsoft.com/office/drawing/2014/main" id="{AA8A1DCC-3E4B-AEAE-222C-8750AE6944F2}"/>
              </a:ext>
            </a:extLst>
          </p:cNvPr>
          <p:cNvSpPr txBox="1"/>
          <p:nvPr/>
        </p:nvSpPr>
        <p:spPr>
          <a:xfrm>
            <a:off x="900000" y="1800000"/>
            <a:ext cx="11043158" cy="523220"/>
          </a:xfrm>
          <a:prstGeom prst="rect">
            <a:avLst/>
          </a:prstGeom>
          <a:noFill/>
        </p:spPr>
        <p:txBody>
          <a:bodyPr wrap="square" rtlCol="0">
            <a:spAutoFit/>
          </a:bodyPr>
          <a:lstStyle/>
          <a:p>
            <a:r>
              <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Initial lessons:</a:t>
            </a:r>
          </a:p>
        </p:txBody>
      </p:sp>
      <p:sp>
        <p:nvSpPr>
          <p:cNvPr id="6" name="TextBox 5">
            <a:extLst>
              <a:ext uri="{FF2B5EF4-FFF2-40B4-BE49-F238E27FC236}">
                <a16:creationId xmlns:a16="http://schemas.microsoft.com/office/drawing/2014/main" id="{4E9ACC54-2EBC-3E28-80D9-2FB935217573}"/>
              </a:ext>
            </a:extLst>
          </p:cNvPr>
          <p:cNvSpPr txBox="1"/>
          <p:nvPr/>
        </p:nvSpPr>
        <p:spPr>
          <a:xfrm>
            <a:off x="924025" y="2348564"/>
            <a:ext cx="11040177" cy="830997"/>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Rejoice in suffering</a:t>
            </a:r>
          </a:p>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No trouble-free life</a:t>
            </a:r>
            <a:endParaRPr lang="en-GB" sz="2400" dirty="0">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70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9" y="1252151"/>
            <a:ext cx="10780816" cy="584775"/>
          </a:xfrm>
          <a:prstGeom prst="rect">
            <a:avLst/>
          </a:prstGeom>
          <a:noFill/>
        </p:spPr>
        <p:txBody>
          <a:bodyPr wrap="square" rtlCol="0">
            <a:spAutoFit/>
          </a:bodyPr>
          <a:lstStyle/>
          <a:p>
            <a:r>
              <a:rPr lang="en-GB" sz="3200" b="1" dirty="0">
                <a:ln w="6350">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p:txBody>
      </p:sp>
      <p:sp>
        <p:nvSpPr>
          <p:cNvPr id="4" name="TextBox 3">
            <a:extLst>
              <a:ext uri="{FF2B5EF4-FFF2-40B4-BE49-F238E27FC236}">
                <a16:creationId xmlns:a16="http://schemas.microsoft.com/office/drawing/2014/main" id="{AA8A1DCC-3E4B-AEAE-222C-8750AE6944F2}"/>
              </a:ext>
            </a:extLst>
          </p:cNvPr>
          <p:cNvSpPr txBox="1"/>
          <p:nvPr/>
        </p:nvSpPr>
        <p:spPr>
          <a:xfrm>
            <a:off x="900000" y="1800000"/>
            <a:ext cx="11043158" cy="523220"/>
          </a:xfrm>
          <a:prstGeom prst="rect">
            <a:avLst/>
          </a:prstGeom>
          <a:noFill/>
        </p:spPr>
        <p:txBody>
          <a:bodyPr wrap="square" rtlCol="0">
            <a:spAutoFit/>
          </a:bodyPr>
          <a:lstStyle/>
          <a:p>
            <a:r>
              <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Initial lessons:</a:t>
            </a:r>
          </a:p>
        </p:txBody>
      </p:sp>
      <p:sp>
        <p:nvSpPr>
          <p:cNvPr id="6" name="TextBox 5">
            <a:extLst>
              <a:ext uri="{FF2B5EF4-FFF2-40B4-BE49-F238E27FC236}">
                <a16:creationId xmlns:a16="http://schemas.microsoft.com/office/drawing/2014/main" id="{4E9ACC54-2EBC-3E28-80D9-2FB935217573}"/>
              </a:ext>
            </a:extLst>
          </p:cNvPr>
          <p:cNvSpPr txBox="1"/>
          <p:nvPr/>
        </p:nvSpPr>
        <p:spPr>
          <a:xfrm>
            <a:off x="924025" y="2348564"/>
            <a:ext cx="11040177" cy="830997"/>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Rejoice in suffering</a:t>
            </a:r>
          </a:p>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No trouble-free life</a:t>
            </a:r>
            <a:endParaRPr lang="en-GB" sz="2400" dirty="0">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0D647C5F-290B-2256-0A3D-A73EE65B234D}"/>
              </a:ext>
            </a:extLst>
          </p:cNvPr>
          <p:cNvSpPr txBox="1"/>
          <p:nvPr/>
        </p:nvSpPr>
        <p:spPr>
          <a:xfrm>
            <a:off x="1280161" y="3179561"/>
            <a:ext cx="9846644" cy="2123658"/>
          </a:xfrm>
          <a:prstGeom prst="rect">
            <a:avLst/>
          </a:prstGeom>
          <a:noFill/>
        </p:spPr>
        <p:txBody>
          <a:bodyPr wrap="square" rtlCol="0">
            <a:spAutoFit/>
          </a:bodyPr>
          <a:lstStyle/>
          <a:p>
            <a:r>
              <a:rPr lang="en-GB" sz="2200" b="1" i="1" dirty="0">
                <a:ln>
                  <a:solidFill>
                    <a:schemeClr val="tx1"/>
                  </a:solidFill>
                </a:ln>
                <a:solidFill>
                  <a:srgbClr val="FF0000"/>
                </a:solidFill>
                <a:effectLst/>
                <a:latin typeface="Tahoma" panose="020B0604030504040204" pitchFamily="34" charset="0"/>
                <a:ea typeface="Tahoma" panose="020B0604030504040204" pitchFamily="34" charset="0"/>
                <a:cs typeface="Tahoma" panose="020B0604030504040204" pitchFamily="34" charset="0"/>
              </a:rPr>
              <a:t>“Some faced jeers and flogging, and even chains and imprisonment. They were put to death by stoning; they were sawn in two; they were killed by the sword. They went about in sheepskins and goatskins, destitute, persecuted and ill-treated – the world was not worthy of them. They wandered in deserts and mountains, living in caves and in holes in the ground” </a:t>
            </a:r>
            <a:r>
              <a:rPr lang="en-GB" sz="2200" b="1" dirty="0">
                <a:ln>
                  <a:solidFill>
                    <a:schemeClr val="tx1"/>
                  </a:solidFill>
                </a:ln>
                <a:solidFill>
                  <a:srgbClr val="FF0000"/>
                </a:solidFill>
                <a:effectLst/>
                <a:latin typeface="Tahoma" panose="020B0604030504040204" pitchFamily="34" charset="0"/>
                <a:ea typeface="Tahoma" panose="020B0604030504040204" pitchFamily="34" charset="0"/>
                <a:cs typeface="Tahoma" panose="020B0604030504040204" pitchFamily="34" charset="0"/>
              </a:rPr>
              <a:t>Heb.11: 36-38</a:t>
            </a:r>
            <a:endParaRPr lang="en-GB" sz="2200" b="1" dirty="0">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23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0946011" cy="584775"/>
          </a:xfrm>
          <a:prstGeom prst="rect">
            <a:avLst/>
          </a:prstGeom>
          <a:noFill/>
        </p:spPr>
        <p:txBody>
          <a:bodyPr wrap="square" rtlCol="0">
            <a:spAutoFit/>
          </a:bodyPr>
          <a:lstStyle/>
          <a:p>
            <a:r>
              <a:rPr lang="en-GB" sz="3200" b="1" dirty="0">
                <a:ln w="6350">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p:txBody>
      </p:sp>
      <p:sp>
        <p:nvSpPr>
          <p:cNvPr id="4" name="TextBox 3">
            <a:extLst>
              <a:ext uri="{FF2B5EF4-FFF2-40B4-BE49-F238E27FC236}">
                <a16:creationId xmlns:a16="http://schemas.microsoft.com/office/drawing/2014/main" id="{AA8A1DCC-3E4B-AEAE-222C-8750AE6944F2}"/>
              </a:ext>
            </a:extLst>
          </p:cNvPr>
          <p:cNvSpPr txBox="1"/>
          <p:nvPr/>
        </p:nvSpPr>
        <p:spPr>
          <a:xfrm>
            <a:off x="900000" y="1800000"/>
            <a:ext cx="11043158" cy="523220"/>
          </a:xfrm>
          <a:prstGeom prst="rect">
            <a:avLst/>
          </a:prstGeom>
          <a:noFill/>
        </p:spPr>
        <p:txBody>
          <a:bodyPr wrap="square" rtlCol="0">
            <a:spAutoFit/>
          </a:bodyPr>
          <a:lstStyle/>
          <a:p>
            <a:r>
              <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Initial lessons:</a:t>
            </a:r>
          </a:p>
        </p:txBody>
      </p:sp>
      <p:sp>
        <p:nvSpPr>
          <p:cNvPr id="6" name="TextBox 5">
            <a:extLst>
              <a:ext uri="{FF2B5EF4-FFF2-40B4-BE49-F238E27FC236}">
                <a16:creationId xmlns:a16="http://schemas.microsoft.com/office/drawing/2014/main" id="{4E9ACC54-2EBC-3E28-80D9-2FB935217573}"/>
              </a:ext>
            </a:extLst>
          </p:cNvPr>
          <p:cNvSpPr txBox="1"/>
          <p:nvPr/>
        </p:nvSpPr>
        <p:spPr>
          <a:xfrm>
            <a:off x="924025" y="2348564"/>
            <a:ext cx="11040177" cy="830997"/>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Rejoice in suffering</a:t>
            </a:r>
          </a:p>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No trouble-free life</a:t>
            </a:r>
            <a:endParaRPr lang="en-GB" sz="2400" dirty="0">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0D647C5F-290B-2256-0A3D-A73EE65B234D}"/>
              </a:ext>
            </a:extLst>
          </p:cNvPr>
          <p:cNvSpPr txBox="1"/>
          <p:nvPr/>
        </p:nvSpPr>
        <p:spPr>
          <a:xfrm>
            <a:off x="1280161" y="3179561"/>
            <a:ext cx="6529309" cy="1107996"/>
          </a:xfrm>
          <a:prstGeom prst="rect">
            <a:avLst/>
          </a:prstGeom>
          <a:noFill/>
        </p:spPr>
        <p:txBody>
          <a:bodyPr wrap="square" rtlCol="0">
            <a:spAutoFit/>
          </a:bodyPr>
          <a:lstStyle/>
          <a:p>
            <a:r>
              <a:rPr lang="en-GB" sz="2200" b="1" i="1" dirty="0">
                <a:ln>
                  <a:solidFill>
                    <a:schemeClr val="tx1"/>
                  </a:solidFill>
                </a:ln>
                <a:solidFill>
                  <a:srgbClr val="FF0000"/>
                </a:solidFill>
                <a:effectLst/>
                <a:latin typeface="Tahoma" panose="020B0604030504040204" pitchFamily="34" charset="0"/>
                <a:ea typeface="Tahoma" panose="020B0604030504040204" pitchFamily="34" charset="0"/>
                <a:cs typeface="Tahoma" panose="020B0604030504040204" pitchFamily="34" charset="0"/>
              </a:rPr>
              <a:t>Marie-Durand  1711- 1776  </a:t>
            </a:r>
            <a:r>
              <a:rPr lang="en-GB" sz="2200" b="1" dirty="0">
                <a:ln>
                  <a:solidFill>
                    <a:schemeClr val="tx1"/>
                  </a:solidFill>
                </a:ln>
                <a:solidFill>
                  <a:srgbClr val="FF0000"/>
                </a:solidFill>
                <a:effectLst/>
                <a:latin typeface="Tahoma" panose="020B0604030504040204" pitchFamily="34" charset="0"/>
                <a:ea typeface="Tahoma" panose="020B0604030504040204" pitchFamily="34" charset="0"/>
                <a:cs typeface="Tahoma" panose="020B0604030504040204" pitchFamily="34" charset="0"/>
              </a:rPr>
              <a:t>French protestant imprisoned for 38 years in the </a:t>
            </a:r>
            <a:r>
              <a:rPr lang="en-GB" sz="2200" b="1" dirty="0">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Tour de Constance, Southern France.</a:t>
            </a:r>
          </a:p>
        </p:txBody>
      </p:sp>
      <p:pic>
        <p:nvPicPr>
          <p:cNvPr id="9" name="Picture 8" descr="A picture containing indoor&#10;&#10;Description automatically generated">
            <a:extLst>
              <a:ext uri="{FF2B5EF4-FFF2-40B4-BE49-F238E27FC236}">
                <a16:creationId xmlns:a16="http://schemas.microsoft.com/office/drawing/2014/main" id="{55155DBF-D910-A93B-CA45-9964F24B1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470" y="3179561"/>
            <a:ext cx="3230880" cy="2423160"/>
          </a:xfrm>
          <a:prstGeom prst="rect">
            <a:avLst/>
          </a:prstGeom>
        </p:spPr>
      </p:pic>
    </p:spTree>
    <p:extLst>
      <p:ext uri="{BB962C8B-B14F-4D97-AF65-F5344CB8AC3E}">
        <p14:creationId xmlns:p14="http://schemas.microsoft.com/office/powerpoint/2010/main" val="9528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1800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0780815" cy="584775"/>
          </a:xfrm>
          <a:prstGeom prst="rect">
            <a:avLst/>
          </a:prstGeom>
          <a:noFill/>
        </p:spPr>
        <p:txBody>
          <a:bodyPr wrap="square" rtlCol="0">
            <a:spAutoFit/>
          </a:bodyPr>
          <a:lstStyle/>
          <a:p>
            <a:r>
              <a:rPr lang="en-GB" sz="3200" b="1" dirty="0">
                <a:ln w="6350">
                  <a:solidFill>
                    <a:schemeClr val="tx1"/>
                  </a:solidFill>
                </a:ln>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 </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p:txBody>
      </p:sp>
      <p:sp>
        <p:nvSpPr>
          <p:cNvPr id="4" name="TextBox 3">
            <a:extLst>
              <a:ext uri="{FF2B5EF4-FFF2-40B4-BE49-F238E27FC236}">
                <a16:creationId xmlns:a16="http://schemas.microsoft.com/office/drawing/2014/main" id="{AA8A1DCC-3E4B-AEAE-222C-8750AE6944F2}"/>
              </a:ext>
            </a:extLst>
          </p:cNvPr>
          <p:cNvSpPr txBox="1"/>
          <p:nvPr/>
        </p:nvSpPr>
        <p:spPr>
          <a:xfrm>
            <a:off x="900000" y="1800000"/>
            <a:ext cx="11043158" cy="523220"/>
          </a:xfrm>
          <a:prstGeom prst="rect">
            <a:avLst/>
          </a:prstGeom>
          <a:noFill/>
        </p:spPr>
        <p:txBody>
          <a:bodyPr wrap="square" rtlCol="0">
            <a:spAutoFit/>
          </a:bodyPr>
          <a:lstStyle/>
          <a:p>
            <a:r>
              <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Initial lessons:</a:t>
            </a:r>
          </a:p>
        </p:txBody>
      </p:sp>
      <p:sp>
        <p:nvSpPr>
          <p:cNvPr id="6" name="TextBox 5">
            <a:extLst>
              <a:ext uri="{FF2B5EF4-FFF2-40B4-BE49-F238E27FC236}">
                <a16:creationId xmlns:a16="http://schemas.microsoft.com/office/drawing/2014/main" id="{4E9ACC54-2EBC-3E28-80D9-2FB935217573}"/>
              </a:ext>
            </a:extLst>
          </p:cNvPr>
          <p:cNvSpPr txBox="1"/>
          <p:nvPr/>
        </p:nvSpPr>
        <p:spPr>
          <a:xfrm>
            <a:off x="924025" y="2348564"/>
            <a:ext cx="11040177" cy="1200329"/>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Rejoice in suffering</a:t>
            </a:r>
          </a:p>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No trouble-free life</a:t>
            </a:r>
          </a:p>
          <a:p>
            <a:pPr marL="342900" indent="-342900">
              <a:buClr>
                <a:srgbClr val="FF0000"/>
              </a:buClr>
              <a:buFont typeface="Wingdings" panose="05000000000000000000" pitchFamily="2" charset="2"/>
              <a:buChar char="Ø"/>
            </a:pPr>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All mortal – how will serve in times of trial?</a:t>
            </a:r>
            <a:endParaRPr lang="en-GB" sz="2400" dirty="0">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003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randombar(vertic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1015663"/>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32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p:txBody>
      </p:sp>
      <p:sp>
        <p:nvSpPr>
          <p:cNvPr id="7" name="TextBox 6">
            <a:extLst>
              <a:ext uri="{FF2B5EF4-FFF2-40B4-BE49-F238E27FC236}">
                <a16:creationId xmlns:a16="http://schemas.microsoft.com/office/drawing/2014/main" id="{953DB602-8A6E-6FD2-A49A-304DA1336799}"/>
              </a:ext>
            </a:extLst>
          </p:cNvPr>
          <p:cNvSpPr txBox="1"/>
          <p:nvPr/>
        </p:nvSpPr>
        <p:spPr>
          <a:xfrm>
            <a:off x="919251" y="2329369"/>
            <a:ext cx="11043158" cy="1569660"/>
          </a:xfrm>
          <a:prstGeom prst="rect">
            <a:avLst/>
          </a:prstGeom>
          <a:noFill/>
        </p:spPr>
        <p:txBody>
          <a:bodyPr wrap="square" rtlCol="0">
            <a:spAutoFit/>
          </a:bodyPr>
          <a:lstStyle/>
          <a:p>
            <a:pPr marL="355600" indent="-355600">
              <a:buFont typeface="Arial" panose="020B0604020202020204" pitchFamily="34" charset="0"/>
              <a:buChar char="•"/>
            </a:pPr>
            <a:r>
              <a:rPr lang="en-GB" sz="2400" b="1" i="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Peter turned and saw that the disciple whom Jesus loved was following them. (This was the one who had leaned back against Jesus at the supper and had said, ‘Lord, who is going to betray you?’) When Peter saw him, he asked, ‘Lord, what about him?’</a:t>
            </a:r>
          </a:p>
        </p:txBody>
      </p:sp>
    </p:spTree>
    <p:extLst>
      <p:ext uri="{BB962C8B-B14F-4D97-AF65-F5344CB8AC3E}">
        <p14:creationId xmlns:p14="http://schemas.microsoft.com/office/powerpoint/2010/main" val="324319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1015663"/>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32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p:txBody>
      </p:sp>
      <p:sp>
        <p:nvSpPr>
          <p:cNvPr id="4" name="TextBox 3">
            <a:extLst>
              <a:ext uri="{FF2B5EF4-FFF2-40B4-BE49-F238E27FC236}">
                <a16:creationId xmlns:a16="http://schemas.microsoft.com/office/drawing/2014/main" id="{C75A4EE2-4EFF-2295-01BE-278788689FBD}"/>
              </a:ext>
            </a:extLst>
          </p:cNvPr>
          <p:cNvSpPr txBox="1"/>
          <p:nvPr/>
        </p:nvSpPr>
        <p:spPr>
          <a:xfrm>
            <a:off x="900000" y="2407183"/>
            <a:ext cx="10231655" cy="523220"/>
          </a:xfrm>
          <a:prstGeom prst="rect">
            <a:avLst/>
          </a:prstGeom>
          <a:noFill/>
        </p:spPr>
        <p:txBody>
          <a:bodyPr wrap="square" rtlCol="0">
            <a:spAutoFit/>
          </a:bodyPr>
          <a:lstStyle/>
          <a:p>
            <a:pPr marL="355600" indent="-355600">
              <a:buFont typeface="Arial" panose="020B0604020202020204" pitchFamily="34" charset="0"/>
              <a:buChar char="•"/>
            </a:pPr>
            <a:r>
              <a:rPr lang="en-GB" sz="28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Jesus is Lord of each and every believer</a:t>
            </a:r>
          </a:p>
        </p:txBody>
      </p:sp>
    </p:spTree>
    <p:extLst>
      <p:ext uri="{BB962C8B-B14F-4D97-AF65-F5344CB8AC3E}">
        <p14:creationId xmlns:p14="http://schemas.microsoft.com/office/powerpoint/2010/main" val="375097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1"/>
            <a:ext cx="12223394"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3D62DE86-D2A6-EFD8-9131-8DE50E1B3739}"/>
              </a:ext>
            </a:extLst>
          </p:cNvPr>
          <p:cNvSpPr txBox="1"/>
          <p:nvPr/>
        </p:nvSpPr>
        <p:spPr>
          <a:xfrm>
            <a:off x="345989" y="1227438"/>
            <a:ext cx="10791568" cy="523220"/>
          </a:xfrm>
          <a:prstGeom prst="rect">
            <a:avLst/>
          </a:prstGeom>
          <a:noFill/>
        </p:spPr>
        <p:txBody>
          <a:bodyPr wrap="square" rtlCol="0">
            <a:spAutoFit/>
          </a:bodyPr>
          <a:lstStyle/>
          <a:p>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John’s Gospel = different</a:t>
            </a:r>
          </a:p>
        </p:txBody>
      </p:sp>
    </p:spTree>
    <p:extLst>
      <p:ext uri="{BB962C8B-B14F-4D97-AF65-F5344CB8AC3E}">
        <p14:creationId xmlns:p14="http://schemas.microsoft.com/office/powerpoint/2010/main" val="1836831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1015663"/>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32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p:txBody>
      </p:sp>
      <p:sp>
        <p:nvSpPr>
          <p:cNvPr id="4" name="TextBox 3">
            <a:extLst>
              <a:ext uri="{FF2B5EF4-FFF2-40B4-BE49-F238E27FC236}">
                <a16:creationId xmlns:a16="http://schemas.microsoft.com/office/drawing/2014/main" id="{C75A4EE2-4EFF-2295-01BE-278788689FBD}"/>
              </a:ext>
            </a:extLst>
          </p:cNvPr>
          <p:cNvSpPr txBox="1"/>
          <p:nvPr/>
        </p:nvSpPr>
        <p:spPr>
          <a:xfrm>
            <a:off x="900000" y="2407183"/>
            <a:ext cx="10231655" cy="954107"/>
          </a:xfrm>
          <a:prstGeom prst="rect">
            <a:avLst/>
          </a:prstGeom>
          <a:noFill/>
        </p:spPr>
        <p:txBody>
          <a:bodyPr wrap="square" rtlCol="0">
            <a:spAutoFit/>
          </a:bodyPr>
          <a:lstStyle/>
          <a:p>
            <a:pPr marL="355600" indent="-355600">
              <a:buFont typeface="Arial" panose="020B0604020202020204" pitchFamily="34" charset="0"/>
              <a:buChar char="•"/>
            </a:pPr>
            <a:r>
              <a:rPr lang="en-GB" sz="28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Jesus is Lord of each and every believer</a:t>
            </a:r>
          </a:p>
          <a:p>
            <a:pPr marL="355600" indent="-355600">
              <a:buFont typeface="Arial" panose="020B0604020202020204" pitchFamily="34" charset="0"/>
              <a:buChar char="•"/>
            </a:pPr>
            <a:r>
              <a:rPr lang="en-GB" sz="28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He uses our different personalities for His glory</a:t>
            </a:r>
          </a:p>
        </p:txBody>
      </p:sp>
    </p:spTree>
    <p:extLst>
      <p:ext uri="{BB962C8B-B14F-4D97-AF65-F5344CB8AC3E}">
        <p14:creationId xmlns:p14="http://schemas.microsoft.com/office/powerpoint/2010/main" val="222312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1015663"/>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32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p:txBody>
      </p:sp>
      <p:sp>
        <p:nvSpPr>
          <p:cNvPr id="4" name="TextBox 3">
            <a:extLst>
              <a:ext uri="{FF2B5EF4-FFF2-40B4-BE49-F238E27FC236}">
                <a16:creationId xmlns:a16="http://schemas.microsoft.com/office/drawing/2014/main" id="{C75A4EE2-4EFF-2295-01BE-278788689FBD}"/>
              </a:ext>
            </a:extLst>
          </p:cNvPr>
          <p:cNvSpPr txBox="1"/>
          <p:nvPr/>
        </p:nvSpPr>
        <p:spPr>
          <a:xfrm>
            <a:off x="900000" y="2407183"/>
            <a:ext cx="10231655" cy="1384995"/>
          </a:xfrm>
          <a:prstGeom prst="rect">
            <a:avLst/>
          </a:prstGeom>
          <a:noFill/>
        </p:spPr>
        <p:txBody>
          <a:bodyPr wrap="square" rtlCol="0">
            <a:spAutoFit/>
          </a:bodyPr>
          <a:lstStyle/>
          <a:p>
            <a:pPr marL="355600" indent="-355600">
              <a:buFont typeface="Arial" panose="020B0604020202020204" pitchFamily="34" charset="0"/>
              <a:buChar char="•"/>
            </a:pPr>
            <a:r>
              <a:rPr lang="en-GB" sz="28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Jesus is Lord of each and every believer</a:t>
            </a:r>
          </a:p>
          <a:p>
            <a:pPr marL="355600" indent="-355600">
              <a:buFont typeface="Arial" panose="020B0604020202020204" pitchFamily="34" charset="0"/>
              <a:buChar char="•"/>
            </a:pPr>
            <a:r>
              <a:rPr lang="en-GB" sz="28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He uses our different personalities for His glory</a:t>
            </a:r>
          </a:p>
          <a:p>
            <a:pPr marL="355600" indent="-355600">
              <a:buFont typeface="Arial" panose="020B0604020202020204" pitchFamily="34" charset="0"/>
              <a:buChar char="•"/>
            </a:pPr>
            <a:r>
              <a:rPr lang="en-GB" sz="28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Avoid comparisons!!</a:t>
            </a:r>
          </a:p>
        </p:txBody>
      </p:sp>
    </p:spTree>
    <p:extLst>
      <p:ext uri="{BB962C8B-B14F-4D97-AF65-F5344CB8AC3E}">
        <p14:creationId xmlns:p14="http://schemas.microsoft.com/office/powerpoint/2010/main" val="21209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1938992"/>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28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a:p>
            <a:pPr marL="514350" indent="-514350">
              <a:buAutoNum type="arabicPeriod"/>
            </a:pP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each disciple to love, follow and serve until he returns!</a:t>
            </a:r>
          </a:p>
        </p:txBody>
      </p:sp>
      <p:sp>
        <p:nvSpPr>
          <p:cNvPr id="6" name="TextBox 5">
            <a:extLst>
              <a:ext uri="{FF2B5EF4-FFF2-40B4-BE49-F238E27FC236}">
                <a16:creationId xmlns:a16="http://schemas.microsoft.com/office/drawing/2014/main" id="{08E859AB-93F2-A9D7-4EB5-4A3A86487AE5}"/>
              </a:ext>
            </a:extLst>
          </p:cNvPr>
          <p:cNvSpPr txBox="1"/>
          <p:nvPr/>
        </p:nvSpPr>
        <p:spPr>
          <a:xfrm>
            <a:off x="847023" y="3217244"/>
            <a:ext cx="10850880" cy="830997"/>
          </a:xfrm>
          <a:prstGeom prst="rect">
            <a:avLst/>
          </a:prstGeom>
          <a:noFill/>
        </p:spPr>
        <p:txBody>
          <a:bodyPr wrap="square" rtlCol="0">
            <a:spAutoFit/>
          </a:bodyPr>
          <a:lstStyle/>
          <a:p>
            <a:r>
              <a:rPr lang="en-GB" sz="2400" b="1" i="1" dirty="0">
                <a:ln>
                  <a:solidFill>
                    <a:schemeClr val="tx1"/>
                  </a:solidFill>
                </a:ln>
                <a:solidFill>
                  <a:srgbClr val="FF0000"/>
                </a:solidFill>
                <a:effectLst/>
                <a:latin typeface="Tahoma" panose="020B0604030504040204" pitchFamily="34" charset="0"/>
                <a:ea typeface="Tahoma" panose="020B0604030504040204" pitchFamily="34" charset="0"/>
                <a:cs typeface="Tahoma" panose="020B0604030504040204" pitchFamily="34" charset="0"/>
              </a:rPr>
              <a:t>“Jesus answered, ‘If I want him to remain alive until I return, what is that to you? You must follow me’” </a:t>
            </a:r>
            <a:r>
              <a:rPr lang="en-GB" sz="2400" b="1" dirty="0">
                <a:ln>
                  <a:solidFill>
                    <a:schemeClr val="tx1"/>
                  </a:solidFill>
                </a:ln>
                <a:solidFill>
                  <a:srgbClr val="FF0000"/>
                </a:solidFill>
                <a:effectLst/>
                <a:latin typeface="Tahoma" panose="020B0604030504040204" pitchFamily="34" charset="0"/>
                <a:ea typeface="Tahoma" panose="020B0604030504040204" pitchFamily="34" charset="0"/>
                <a:cs typeface="Tahoma" panose="020B0604030504040204" pitchFamily="34" charset="0"/>
              </a:rPr>
              <a:t>(v.22)</a:t>
            </a:r>
            <a:endParaRPr lang="en-GB" sz="2400" b="1" i="1" dirty="0">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27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1938992"/>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28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a:p>
            <a:pPr marL="514350" indent="-514350">
              <a:buAutoNum type="arabicPeriod"/>
            </a:pP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each disciple to love, follow and serve until he returns!</a:t>
            </a:r>
          </a:p>
        </p:txBody>
      </p:sp>
      <p:sp>
        <p:nvSpPr>
          <p:cNvPr id="6" name="TextBox 5">
            <a:extLst>
              <a:ext uri="{FF2B5EF4-FFF2-40B4-BE49-F238E27FC236}">
                <a16:creationId xmlns:a16="http://schemas.microsoft.com/office/drawing/2014/main" id="{08E859AB-93F2-A9D7-4EB5-4A3A86487AE5}"/>
              </a:ext>
            </a:extLst>
          </p:cNvPr>
          <p:cNvSpPr txBox="1"/>
          <p:nvPr/>
        </p:nvSpPr>
        <p:spPr>
          <a:xfrm>
            <a:off x="895149" y="3217244"/>
            <a:ext cx="10802754" cy="523220"/>
          </a:xfrm>
          <a:prstGeom prst="rect">
            <a:avLst/>
          </a:prstGeom>
          <a:noFill/>
        </p:spPr>
        <p:txBody>
          <a:bodyPr wrap="square" rtlCol="0">
            <a:spAutoFit/>
          </a:bodyPr>
          <a:lstStyle/>
          <a:p>
            <a:pPr marL="457200" indent="-457200">
              <a:buFont typeface="Wingdings" panose="05000000000000000000" pitchFamily="2" charset="2"/>
              <a:buChar char="Ø"/>
            </a:pPr>
            <a:r>
              <a:rPr lang="en-GB" sz="2800" b="1" dirty="0">
                <a:ln>
                  <a:solidFill>
                    <a:schemeClr val="tx1"/>
                  </a:solidFill>
                </a:ln>
                <a:solidFill>
                  <a:srgbClr val="0070C0"/>
                </a:solidFill>
                <a:effectLst/>
                <a:latin typeface="Tahoma" panose="020B0604030504040204" pitchFamily="34" charset="0"/>
                <a:ea typeface="Tahoma" panose="020B0604030504040204" pitchFamily="34" charset="0"/>
                <a:cs typeface="Tahoma" panose="020B0604030504040204" pitchFamily="34" charset="0"/>
              </a:rPr>
              <a:t>No date setting!</a:t>
            </a:r>
            <a:endParaRPr lang="en-GB" sz="28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061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1938992"/>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28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a:p>
            <a:pPr marL="514350" indent="-514350">
              <a:buAutoNum type="arabicPeriod"/>
            </a:pP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each disciple to love, follow and serve until he returns!</a:t>
            </a:r>
          </a:p>
        </p:txBody>
      </p:sp>
      <p:sp>
        <p:nvSpPr>
          <p:cNvPr id="6" name="TextBox 5">
            <a:extLst>
              <a:ext uri="{FF2B5EF4-FFF2-40B4-BE49-F238E27FC236}">
                <a16:creationId xmlns:a16="http://schemas.microsoft.com/office/drawing/2014/main" id="{08E859AB-93F2-A9D7-4EB5-4A3A86487AE5}"/>
              </a:ext>
            </a:extLst>
          </p:cNvPr>
          <p:cNvSpPr txBox="1"/>
          <p:nvPr/>
        </p:nvSpPr>
        <p:spPr>
          <a:xfrm>
            <a:off x="895149" y="3217244"/>
            <a:ext cx="10802754" cy="892552"/>
          </a:xfrm>
          <a:prstGeom prst="rect">
            <a:avLst/>
          </a:prstGeom>
          <a:noFill/>
        </p:spPr>
        <p:txBody>
          <a:bodyPr wrap="square" rtlCol="0">
            <a:spAutoFit/>
          </a:bodyPr>
          <a:lstStyle/>
          <a:p>
            <a:pPr marL="457200" indent="-457200">
              <a:buFont typeface="Wingdings" panose="05000000000000000000" pitchFamily="2" charset="2"/>
              <a:buChar char="Ø"/>
            </a:pPr>
            <a:r>
              <a:rPr lang="en-GB" sz="2400" b="1" dirty="0">
                <a:ln>
                  <a:solidFill>
                    <a:schemeClr val="tx1"/>
                  </a:solidFill>
                </a:ln>
                <a:solidFill>
                  <a:srgbClr val="0070C0"/>
                </a:solidFill>
                <a:effectLst/>
                <a:latin typeface="Tahoma" panose="020B0604030504040204" pitchFamily="34" charset="0"/>
                <a:ea typeface="Tahoma" panose="020B0604030504040204" pitchFamily="34" charset="0"/>
                <a:cs typeface="Tahoma" panose="020B0604030504040204" pitchFamily="34" charset="0"/>
              </a:rPr>
              <a:t>No date setting!</a:t>
            </a:r>
          </a:p>
          <a:p>
            <a:pPr marL="457200" indent="-457200">
              <a:buFont typeface="Wingdings" panose="05000000000000000000" pitchFamily="2" charset="2"/>
              <a:buChar char="Ø"/>
            </a:pPr>
            <a:r>
              <a:rPr lang="en-GB" sz="2800" b="1" dirty="0">
                <a:ln>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Keep watch</a:t>
            </a:r>
          </a:p>
        </p:txBody>
      </p:sp>
      <p:sp>
        <p:nvSpPr>
          <p:cNvPr id="4" name="TextBox 3">
            <a:extLst>
              <a:ext uri="{FF2B5EF4-FFF2-40B4-BE49-F238E27FC236}">
                <a16:creationId xmlns:a16="http://schemas.microsoft.com/office/drawing/2014/main" id="{DB82F2D2-AD80-FB13-8B71-2D41AA506CB3}"/>
              </a:ext>
            </a:extLst>
          </p:cNvPr>
          <p:cNvSpPr txBox="1"/>
          <p:nvPr/>
        </p:nvSpPr>
        <p:spPr>
          <a:xfrm>
            <a:off x="1524000" y="4094205"/>
            <a:ext cx="10149016" cy="1569660"/>
          </a:xfrm>
          <a:prstGeom prst="rect">
            <a:avLst/>
          </a:prstGeom>
          <a:noFill/>
        </p:spPr>
        <p:txBody>
          <a:bodyPr wrap="square" rtlCol="0">
            <a:spAutoFit/>
          </a:bodyPr>
          <a:lstStyle/>
          <a:p>
            <a:r>
              <a:rPr lang="en-GB" sz="2400" b="1" i="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“You will hear of wars and rumours of wars, but see to it that you are not alarmed. Such things must happen, but the end is still to come…these are the beginnings of birth-pains…Therefore, keep watch…!” </a:t>
            </a:r>
            <a:r>
              <a:rPr lang="en-GB" sz="2400" b="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(Matthew 24:6-7,42)</a:t>
            </a:r>
            <a:endParaRPr lang="fr-FR" sz="2400" b="1" i="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31"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1" end="1"/>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ircle(out)">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2800767"/>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28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each disciple to love, follow and serve until he returns!</a:t>
            </a:r>
          </a:p>
          <a:p>
            <a:pPr marL="514350" indent="-514350">
              <a:buAutoNum type="arabicPeriod"/>
            </a:pPr>
            <a:r>
              <a:rPr lang="en-GB" sz="32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each disciple to love, follow and serve until he calls them home</a:t>
            </a:r>
          </a:p>
        </p:txBody>
      </p:sp>
    </p:spTree>
    <p:extLst>
      <p:ext uri="{BB962C8B-B14F-4D97-AF65-F5344CB8AC3E}">
        <p14:creationId xmlns:p14="http://schemas.microsoft.com/office/powerpoint/2010/main" val="382400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2677656"/>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28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each disciple to love, follow and serve until he returns!</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each disciple to love, follow and serve until he calls them home</a:t>
            </a:r>
          </a:p>
        </p:txBody>
      </p:sp>
      <p:sp>
        <p:nvSpPr>
          <p:cNvPr id="6" name="TextBox 5">
            <a:extLst>
              <a:ext uri="{FF2B5EF4-FFF2-40B4-BE49-F238E27FC236}">
                <a16:creationId xmlns:a16="http://schemas.microsoft.com/office/drawing/2014/main" id="{3CDD368A-97E9-479F-19EA-27ECDDD9C625}"/>
              </a:ext>
            </a:extLst>
          </p:cNvPr>
          <p:cNvSpPr txBox="1"/>
          <p:nvPr/>
        </p:nvSpPr>
        <p:spPr>
          <a:xfrm>
            <a:off x="233413" y="4405520"/>
            <a:ext cx="11637744" cy="1384995"/>
          </a:xfrm>
          <a:prstGeom prst="rect">
            <a:avLst/>
          </a:prstGeom>
          <a:noFill/>
        </p:spPr>
        <p:txBody>
          <a:bodyPr wrap="square">
            <a:spAutoFit/>
          </a:bodyPr>
          <a:lstStyle/>
          <a:p>
            <a:pPr marL="2155825" indent="-2155825"/>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Conclusion: </a:t>
            </a:r>
            <a:r>
              <a:rPr lang="en-GB" sz="2800" b="1" i="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Have we accepted Him? Do we love Him? Do we trust Him? Are we following Him? Are we serving Him?</a:t>
            </a:r>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129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8" y="1252151"/>
            <a:ext cx="11525169" cy="2677656"/>
          </a:xfrm>
          <a:prstGeom prst="rect">
            <a:avLst/>
          </a:prstGeom>
          <a:noFill/>
        </p:spPr>
        <p:txBody>
          <a:bodyPr wrap="square" rtlCol="0">
            <a:spAutoFit/>
          </a:bodyPr>
          <a:lstStyle/>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his disciples to love, follow &amp; serve</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a:t>
            </a:r>
            <a:r>
              <a:rPr lang="en-GB" sz="2800" b="1" u="sng"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each</a:t>
            </a: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 disciple to love, follow and serve</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each disciple to love, follow and serve until he returns!</a:t>
            </a:r>
          </a:p>
          <a:p>
            <a:pPr marL="514350" indent="-514350">
              <a:buAutoNum type="arabicPeriod"/>
            </a:pPr>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Jesus calls each disciple to love, follow and serve until he calls them home</a:t>
            </a:r>
          </a:p>
        </p:txBody>
      </p:sp>
      <p:sp>
        <p:nvSpPr>
          <p:cNvPr id="6" name="TextBox 5">
            <a:extLst>
              <a:ext uri="{FF2B5EF4-FFF2-40B4-BE49-F238E27FC236}">
                <a16:creationId xmlns:a16="http://schemas.microsoft.com/office/drawing/2014/main" id="{3CDD368A-97E9-479F-19EA-27ECDDD9C625}"/>
              </a:ext>
            </a:extLst>
          </p:cNvPr>
          <p:cNvSpPr txBox="1"/>
          <p:nvPr/>
        </p:nvSpPr>
        <p:spPr>
          <a:xfrm>
            <a:off x="233413" y="4405520"/>
            <a:ext cx="11637744" cy="2185214"/>
          </a:xfrm>
          <a:prstGeom prst="rect">
            <a:avLst/>
          </a:prstGeom>
          <a:noFill/>
        </p:spPr>
        <p:txBody>
          <a:bodyPr wrap="square">
            <a:spAutoFit/>
          </a:bodyPr>
          <a:lstStyle/>
          <a:p>
            <a:pPr marL="2155825" indent="-2155825"/>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Conclusion: </a:t>
            </a:r>
            <a:r>
              <a:rPr lang="en-GB" sz="2800" b="1" i="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Have we accepted Him? Do we love Him? Do we trust Him? Are we following Him? Are we serving Him?</a:t>
            </a:r>
          </a:p>
          <a:p>
            <a:r>
              <a:rPr lang="en-GB" sz="2800" b="1" i="1" dirty="0">
                <a:ln w="6350">
                  <a:solidFill>
                    <a:schemeClr val="tx1"/>
                  </a:solidFill>
                </a:ln>
                <a:solidFill>
                  <a:srgbClr val="FF0000"/>
                </a:solidFill>
                <a:effectLst>
                  <a:glow rad="25400">
                    <a:schemeClr val="tx1"/>
                  </a:glow>
                  <a:outerShdw blurRad="50800" dist="50800" dir="5400000" algn="ctr" rotWithShape="0">
                    <a:srgbClr val="7030A0"/>
                  </a:outerShdw>
                </a:effectLst>
                <a:latin typeface="Tahoma" panose="020B0604030504040204" pitchFamily="34" charset="0"/>
                <a:ea typeface="Tahoma" panose="020B0604030504040204" pitchFamily="34" charset="0"/>
                <a:cs typeface="Tahoma" panose="020B0604030504040204" pitchFamily="34" charset="0"/>
              </a:rPr>
              <a:t>“</a:t>
            </a:r>
            <a:r>
              <a:rPr lang="en-GB" sz="2400" b="1" i="1" dirty="0">
                <a:ln w="6350">
                  <a:solidFill>
                    <a:schemeClr val="tx1"/>
                  </a:solidFill>
                </a:ln>
                <a:solidFill>
                  <a:srgbClr val="FF0000"/>
                </a:solidFill>
                <a:effectLst>
                  <a:glow rad="25400">
                    <a:schemeClr val="tx1"/>
                  </a:glow>
                  <a:outerShdw blurRad="50800" dist="50800" dir="5400000" algn="ctr" rotWithShape="0">
                    <a:srgbClr val="7030A0"/>
                  </a:outerShdw>
                </a:effectLst>
                <a:latin typeface="Tahoma" panose="020B0604030504040204" pitchFamily="34" charset="0"/>
                <a:ea typeface="Tahoma" panose="020B0604030504040204" pitchFamily="34" charset="0"/>
                <a:cs typeface="Tahoma" panose="020B0604030504040204" pitchFamily="34" charset="0"/>
              </a:rPr>
              <a:t>Let us run with perseverance the race marked out for us, fixing our eyes on Jesus, the pioneer and perfecter of our faith” </a:t>
            </a:r>
            <a:r>
              <a:rPr lang="en-GB" sz="2400" b="1" dirty="0">
                <a:ln w="6350">
                  <a:solidFill>
                    <a:schemeClr val="tx1"/>
                  </a:solidFill>
                </a:ln>
                <a:solidFill>
                  <a:srgbClr val="FF0000"/>
                </a:solidFill>
                <a:effectLst>
                  <a:glow rad="25400">
                    <a:schemeClr val="tx1"/>
                  </a:glow>
                  <a:outerShdw blurRad="50800" dist="50800" dir="5400000" algn="ctr" rotWithShape="0">
                    <a:srgbClr val="7030A0"/>
                  </a:outerShdw>
                </a:effectLst>
                <a:latin typeface="Tahoma" panose="020B0604030504040204" pitchFamily="34" charset="0"/>
                <a:ea typeface="Tahoma" panose="020B0604030504040204" pitchFamily="34" charset="0"/>
                <a:cs typeface="Tahoma" panose="020B0604030504040204" pitchFamily="34" charset="0"/>
              </a:rPr>
              <a:t>Heb.12:1/2</a:t>
            </a:r>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844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3D62DE86-D2A6-EFD8-9131-8DE50E1B3739}"/>
              </a:ext>
            </a:extLst>
          </p:cNvPr>
          <p:cNvSpPr txBox="1"/>
          <p:nvPr/>
        </p:nvSpPr>
        <p:spPr>
          <a:xfrm>
            <a:off x="345989" y="1227438"/>
            <a:ext cx="10791568" cy="830997"/>
          </a:xfrm>
          <a:prstGeom prst="rect">
            <a:avLst/>
          </a:prstGeom>
          <a:noFill/>
        </p:spPr>
        <p:txBody>
          <a:bodyPr wrap="square" rtlCol="0">
            <a:spAutoFit/>
          </a:bodyPr>
          <a:lstStyle/>
          <a:p>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John’s Gospel = different</a:t>
            </a:r>
          </a:p>
          <a:p>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Overall structure:</a:t>
            </a:r>
          </a:p>
        </p:txBody>
      </p:sp>
      <p:sp>
        <p:nvSpPr>
          <p:cNvPr id="4" name="TextBox 3">
            <a:extLst>
              <a:ext uri="{FF2B5EF4-FFF2-40B4-BE49-F238E27FC236}">
                <a16:creationId xmlns:a16="http://schemas.microsoft.com/office/drawing/2014/main" id="{B7D93802-B345-388F-0D25-1D85F41E8CDF}"/>
              </a:ext>
            </a:extLst>
          </p:cNvPr>
          <p:cNvSpPr txBox="1"/>
          <p:nvPr/>
        </p:nvSpPr>
        <p:spPr>
          <a:xfrm>
            <a:off x="3503596" y="2127183"/>
            <a:ext cx="7603958" cy="2923877"/>
          </a:xfrm>
          <a:prstGeom prst="rect">
            <a:avLst/>
          </a:prstGeom>
          <a:noFill/>
        </p:spPr>
        <p:txBody>
          <a:bodyPr wrap="square" rtlCol="0">
            <a:spAutoFit/>
          </a:bodyPr>
          <a:lstStyle/>
          <a:p>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Prologue 1:1-18 – like overture of a symphony</a:t>
            </a:r>
          </a:p>
          <a:p>
            <a:pPr marL="698500" indent="-342900">
              <a:buFont typeface="Wingdings" panose="05000000000000000000" pitchFamily="2" charset="2"/>
              <a:buChar char="§"/>
            </a:pPr>
            <a:r>
              <a:rPr lang="en-GB" sz="2400" b="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Book of Signs 1-12 </a:t>
            </a:r>
          </a:p>
          <a:p>
            <a:pPr marL="1077913" lvl="1" indent="-355600">
              <a:buFont typeface="Wingdings" panose="05000000000000000000" pitchFamily="2" charset="2"/>
              <a:buChar char="Ø"/>
            </a:pPr>
            <a:r>
              <a:rPr lang="en-GB" sz="22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Jewish Institutions 2:1-4:54</a:t>
            </a:r>
          </a:p>
          <a:p>
            <a:pPr marL="1077913" lvl="1" indent="-355600">
              <a:buFont typeface="Wingdings" panose="05000000000000000000" pitchFamily="2" charset="2"/>
              <a:buChar char="Ø"/>
            </a:pPr>
            <a:r>
              <a:rPr lang="en-GB" sz="22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Jewish Festivals 5:1-10:39</a:t>
            </a:r>
          </a:p>
          <a:p>
            <a:pPr marL="722313" lvl="1" indent="-366713">
              <a:buFont typeface="Wingdings" panose="05000000000000000000" pitchFamily="2" charset="2"/>
              <a:buChar char="§"/>
            </a:pPr>
            <a:r>
              <a:rPr lang="en-GB" sz="2400" b="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Book of Glory 13-20</a:t>
            </a:r>
          </a:p>
          <a:p>
            <a:pPr marL="1077913" lvl="2" indent="-355600">
              <a:buFont typeface="Wingdings" panose="05000000000000000000" pitchFamily="2" charset="2"/>
              <a:buChar char="Ø"/>
            </a:pPr>
            <a:r>
              <a:rPr lang="en-GB" sz="22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Farewell Discourse 13:31-16:33</a:t>
            </a:r>
          </a:p>
          <a:p>
            <a:pPr marL="1077913" lvl="2" indent="-355600">
              <a:buFont typeface="Wingdings" panose="05000000000000000000" pitchFamily="2" charset="2"/>
              <a:buChar char="Ø"/>
            </a:pPr>
            <a:r>
              <a:rPr lang="en-GB" sz="22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Final prayer and Passion story 17-20</a:t>
            </a:r>
          </a:p>
          <a:p>
            <a:pPr marL="0" lvl="2"/>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Epilogue 21	</a:t>
            </a:r>
          </a:p>
        </p:txBody>
      </p:sp>
    </p:spTree>
    <p:extLst>
      <p:ext uri="{BB962C8B-B14F-4D97-AF65-F5344CB8AC3E}">
        <p14:creationId xmlns:p14="http://schemas.microsoft.com/office/powerpoint/2010/main" val="532579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47"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1000"/>
                                        <p:tgtEl>
                                          <p:spTgt spid="4">
                                            <p:txEl>
                                              <p:pRg st="0" end="0"/>
                                            </p:txEl>
                                          </p:spTgt>
                                        </p:tgtEl>
                                      </p:cBhvr>
                                    </p:animEffect>
                                    <p:anim calcmode="lin" valueType="num">
                                      <p:cBhvr>
                                        <p:cTn id="1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2" presetID="47"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1000"/>
                                        <p:tgtEl>
                                          <p:spTgt spid="4">
                                            <p:txEl>
                                              <p:pRg st="4" end="4"/>
                                            </p:txEl>
                                          </p:spTgt>
                                        </p:tgtEl>
                                      </p:cBhvr>
                                    </p:animEffect>
                                    <p:anim calcmode="lin" valueType="num">
                                      <p:cBhvr>
                                        <p:cTn id="3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Effect transition="in" filter="fade">
                                      <p:cBhvr>
                                        <p:cTn id="34" dur="1000"/>
                                        <p:tgtEl>
                                          <p:spTgt spid="4">
                                            <p:txEl>
                                              <p:pRg st="5" end="5"/>
                                            </p:txEl>
                                          </p:spTgt>
                                        </p:tgtEl>
                                      </p:cBhvr>
                                    </p:animEffect>
                                    <p:anim calcmode="lin" valueType="num">
                                      <p:cBhvr>
                                        <p:cTn id="3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000"/>
                                        <p:tgtEl>
                                          <p:spTgt spid="4">
                                            <p:txEl>
                                              <p:pRg st="6" end="6"/>
                                            </p:txEl>
                                          </p:spTgt>
                                        </p:tgtEl>
                                      </p:cBhvr>
                                    </p:animEffect>
                                    <p:anim calcmode="lin" valueType="num">
                                      <p:cBhvr>
                                        <p:cTn id="4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fade">
                                      <p:cBhvr>
                                        <p:cTn id="44" dur="1000"/>
                                        <p:tgtEl>
                                          <p:spTgt spid="4">
                                            <p:txEl>
                                              <p:pRg st="7" end="7"/>
                                            </p:txEl>
                                          </p:spTgt>
                                        </p:tgtEl>
                                      </p:cBhvr>
                                    </p:animEffect>
                                    <p:anim calcmode="lin" valueType="num">
                                      <p:cBhvr>
                                        <p:cTn id="4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3D62DE86-D2A6-EFD8-9131-8DE50E1B3739}"/>
              </a:ext>
            </a:extLst>
          </p:cNvPr>
          <p:cNvSpPr txBox="1"/>
          <p:nvPr/>
        </p:nvSpPr>
        <p:spPr>
          <a:xfrm>
            <a:off x="345989" y="1227438"/>
            <a:ext cx="10791568" cy="4770537"/>
          </a:xfrm>
          <a:prstGeom prst="rect">
            <a:avLst/>
          </a:prstGeom>
          <a:noFill/>
        </p:spPr>
        <p:txBody>
          <a:bodyPr wrap="square" rtlCol="0">
            <a:spAutoFit/>
          </a:bodyPr>
          <a:lstStyle/>
          <a:p>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John’s Gospel = different</a:t>
            </a:r>
          </a:p>
          <a:p>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Overall structure:</a:t>
            </a:r>
          </a:p>
          <a:p>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Key words: </a:t>
            </a:r>
            <a:r>
              <a:rPr lang="en-GB" sz="28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“life”, “light/darkness”, “world”, “hour”</a:t>
            </a:r>
          </a:p>
        </p:txBody>
      </p:sp>
      <p:sp>
        <p:nvSpPr>
          <p:cNvPr id="4" name="TextBox 3">
            <a:extLst>
              <a:ext uri="{FF2B5EF4-FFF2-40B4-BE49-F238E27FC236}">
                <a16:creationId xmlns:a16="http://schemas.microsoft.com/office/drawing/2014/main" id="{B7D93802-B345-388F-0D25-1D85F41E8CDF}"/>
              </a:ext>
            </a:extLst>
          </p:cNvPr>
          <p:cNvSpPr txBox="1"/>
          <p:nvPr/>
        </p:nvSpPr>
        <p:spPr>
          <a:xfrm>
            <a:off x="3503596" y="2127183"/>
            <a:ext cx="7603958" cy="2923877"/>
          </a:xfrm>
          <a:prstGeom prst="rect">
            <a:avLst/>
          </a:prstGeom>
          <a:noFill/>
        </p:spPr>
        <p:txBody>
          <a:bodyPr wrap="square" rtlCol="0">
            <a:spAutoFit/>
          </a:bodyPr>
          <a:lstStyle/>
          <a:p>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Prologue 1:1-18 – like overture of a symphony</a:t>
            </a:r>
          </a:p>
          <a:p>
            <a:pPr marL="698500" indent="-342900">
              <a:buFont typeface="Wingdings" panose="05000000000000000000" pitchFamily="2" charset="2"/>
              <a:buChar char="§"/>
            </a:pPr>
            <a:r>
              <a:rPr lang="en-GB" sz="2400" b="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Book of Signs 1-12 </a:t>
            </a:r>
          </a:p>
          <a:p>
            <a:pPr marL="1077913" lvl="1" indent="-355600">
              <a:buFont typeface="Wingdings" panose="05000000000000000000" pitchFamily="2" charset="2"/>
              <a:buChar char="Ø"/>
            </a:pPr>
            <a:r>
              <a:rPr lang="en-GB" sz="22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Jewish Institutions 2:1-4:54</a:t>
            </a:r>
          </a:p>
          <a:p>
            <a:pPr marL="1077913" lvl="1" indent="-355600">
              <a:buFont typeface="Wingdings" panose="05000000000000000000" pitchFamily="2" charset="2"/>
              <a:buChar char="Ø"/>
            </a:pPr>
            <a:r>
              <a:rPr lang="en-GB" sz="22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Jewish Festivals 5:1-10:39</a:t>
            </a:r>
          </a:p>
          <a:p>
            <a:pPr marL="722313" lvl="1" indent="-366713">
              <a:buFont typeface="Wingdings" panose="05000000000000000000" pitchFamily="2" charset="2"/>
              <a:buChar char="§"/>
            </a:pPr>
            <a:r>
              <a:rPr lang="en-GB" sz="2400" b="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Book of Glory 13-20</a:t>
            </a:r>
          </a:p>
          <a:p>
            <a:pPr marL="1077913" lvl="2" indent="-355600">
              <a:buFont typeface="Wingdings" panose="05000000000000000000" pitchFamily="2" charset="2"/>
              <a:buChar char="Ø"/>
            </a:pPr>
            <a:r>
              <a:rPr lang="en-GB" sz="22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Farewell Discourse 13:31-16:33</a:t>
            </a:r>
          </a:p>
          <a:p>
            <a:pPr marL="1077913" lvl="2" indent="-355600">
              <a:buFont typeface="Wingdings" panose="05000000000000000000" pitchFamily="2" charset="2"/>
              <a:buChar char="Ø"/>
            </a:pPr>
            <a:r>
              <a:rPr lang="en-GB" sz="22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Final prayer and Passion story 17-20</a:t>
            </a:r>
          </a:p>
          <a:p>
            <a:pPr marL="0" lvl="2"/>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Epilogue 21	</a:t>
            </a:r>
          </a:p>
        </p:txBody>
      </p:sp>
    </p:spTree>
    <p:extLst>
      <p:ext uri="{BB962C8B-B14F-4D97-AF65-F5344CB8AC3E}">
        <p14:creationId xmlns:p14="http://schemas.microsoft.com/office/powerpoint/2010/main" val="1594804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wipe(left)">
                                      <p:cBhvr>
                                        <p:cTn id="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3D62DE86-D2A6-EFD8-9131-8DE50E1B3739}"/>
              </a:ext>
            </a:extLst>
          </p:cNvPr>
          <p:cNvSpPr txBox="1"/>
          <p:nvPr/>
        </p:nvSpPr>
        <p:spPr>
          <a:xfrm>
            <a:off x="345989" y="1227438"/>
            <a:ext cx="10791568" cy="3785652"/>
          </a:xfrm>
          <a:prstGeom prst="rect">
            <a:avLst/>
          </a:prstGeom>
          <a:noFill/>
        </p:spPr>
        <p:txBody>
          <a:bodyPr wrap="square" rtlCol="0">
            <a:spAutoFit/>
          </a:bodyPr>
          <a:lstStyle/>
          <a:p>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John’s Gospel = different</a:t>
            </a:r>
          </a:p>
          <a:p>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Overall structure:</a:t>
            </a:r>
            <a:endPar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GB" sz="24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Key words: </a:t>
            </a:r>
            <a:r>
              <a:rPr lang="en-GB" sz="2400" b="1" dirty="0">
                <a:ln w="6350">
                  <a:solidFill>
                    <a:schemeClr val="tx1"/>
                  </a:solidFill>
                </a:ln>
                <a:solidFill>
                  <a:srgbClr val="0070C0"/>
                </a:solidFill>
                <a:latin typeface="Tahoma" panose="020B0604030504040204" pitchFamily="34" charset="0"/>
                <a:ea typeface="Tahoma" panose="020B0604030504040204" pitchFamily="34" charset="0"/>
                <a:cs typeface="Tahoma" panose="020B0604030504040204" pitchFamily="34" charset="0"/>
              </a:rPr>
              <a:t>“life”, “light/darkness”, “world”, “hour”</a:t>
            </a:r>
          </a:p>
          <a:p>
            <a:pPr marL="1790700" indent="-1790700"/>
            <a:r>
              <a:rPr lang="en-GB" sz="2800" b="1" dirty="0">
                <a:ln w="6350">
                  <a:solidFill>
                    <a:schemeClr val="tx1"/>
                  </a:solidFill>
                </a:ln>
                <a:solidFill>
                  <a:srgbClr val="C00000"/>
                </a:solidFill>
                <a:latin typeface="Tahoma" panose="020B0604030504040204" pitchFamily="34" charset="0"/>
                <a:ea typeface="Tahoma" panose="020B0604030504040204" pitchFamily="34" charset="0"/>
                <a:cs typeface="Tahoma" panose="020B0604030504040204" pitchFamily="34" charset="0"/>
              </a:rPr>
              <a:t>Purpose: </a:t>
            </a:r>
            <a:r>
              <a:rPr lang="en-GB" sz="2800" b="1" i="1" dirty="0">
                <a:ln w="6350">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rPr>
              <a:t>“</a:t>
            </a:r>
            <a:r>
              <a:rPr lang="en-GB" sz="2800" b="1" i="1" dirty="0">
                <a:ln>
                  <a:solidFill>
                    <a:schemeClr val="tx1"/>
                  </a:solidFill>
                </a:ln>
                <a:solidFill>
                  <a:srgbClr val="FF0000"/>
                </a:solidFill>
                <a:effectLst/>
                <a:latin typeface="Tahoma" panose="020B0604030504040204" pitchFamily="34" charset="0"/>
                <a:ea typeface="Tahoma" panose="020B0604030504040204" pitchFamily="34" charset="0"/>
                <a:cs typeface="Tahoma" panose="020B0604030504040204" pitchFamily="34" charset="0"/>
              </a:rPr>
              <a:t>Jesus performed many other signs in the presence of his disciples, which are not recorded in this book. </a:t>
            </a:r>
            <a:r>
              <a:rPr lang="en-GB" sz="2800" b="1" i="1" u="sng" dirty="0">
                <a:ln>
                  <a:solidFill>
                    <a:schemeClr val="tx1"/>
                  </a:solidFill>
                </a:ln>
                <a:solidFill>
                  <a:srgbClr val="FF0000"/>
                </a:solidFill>
                <a:effectLst/>
                <a:latin typeface="Tahoma" panose="020B0604030504040204" pitchFamily="34" charset="0"/>
                <a:ea typeface="Tahoma" panose="020B0604030504040204" pitchFamily="34" charset="0"/>
                <a:cs typeface="Tahoma" panose="020B0604030504040204" pitchFamily="34" charset="0"/>
              </a:rPr>
              <a:t>But these are written that you may believe that Jesus is the Messiah, the Son of God, and that by believing you may have life in his name.</a:t>
            </a:r>
            <a:endParaRPr lang="en-GB" sz="2800" b="1" i="1" u="sng" dirty="0">
              <a:ln>
                <a:solidFill>
                  <a:schemeClr val="tx1"/>
                </a:solidFill>
              </a:ln>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0405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9" y="1252151"/>
            <a:ext cx="8616779" cy="523220"/>
          </a:xfrm>
          <a:prstGeom prst="rect">
            <a:avLst/>
          </a:prstGeom>
          <a:noFill/>
        </p:spPr>
        <p:txBody>
          <a:bodyPr wrap="square" rtlCol="0">
            <a:spAutoFit/>
          </a:bodyPr>
          <a:lstStyle/>
          <a:p>
            <a:r>
              <a:rPr lang="en-GB" sz="2800" b="1" dirty="0">
                <a:ln w="6350">
                  <a:solidFill>
                    <a:schemeClr val="tx1"/>
                  </a:solidFill>
                </a:ln>
                <a:solidFill>
                  <a:srgbClr val="C00000"/>
                </a:solidFill>
                <a:effectLst>
                  <a:glow>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Post resurrection appearances</a:t>
            </a:r>
          </a:p>
        </p:txBody>
      </p:sp>
    </p:spTree>
    <p:extLst>
      <p:ext uri="{BB962C8B-B14F-4D97-AF65-F5344CB8AC3E}">
        <p14:creationId xmlns:p14="http://schemas.microsoft.com/office/powerpoint/2010/main" val="326668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9" y="1252151"/>
            <a:ext cx="8616779" cy="892552"/>
          </a:xfrm>
          <a:prstGeom prst="rect">
            <a:avLst/>
          </a:prstGeom>
          <a:noFill/>
        </p:spPr>
        <p:txBody>
          <a:bodyPr wrap="square" rtlCol="0">
            <a:spAutoFit/>
          </a:bodyPr>
          <a:lstStyle/>
          <a:p>
            <a:r>
              <a:rPr lang="en-GB" sz="2400" b="1" dirty="0">
                <a:ln w="6350">
                  <a:solidFill>
                    <a:schemeClr val="tx1"/>
                  </a:solidFill>
                </a:ln>
                <a:solidFill>
                  <a:srgbClr val="C00000"/>
                </a:solidFill>
                <a:effectLst>
                  <a:glow>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Post resurrection appearances</a:t>
            </a:r>
          </a:p>
          <a:p>
            <a:r>
              <a:rPr lang="en-GB" sz="2800" b="1" dirty="0">
                <a:ln w="6350">
                  <a:solidFill>
                    <a:schemeClr val="tx1"/>
                  </a:solidFill>
                </a:ln>
                <a:solidFill>
                  <a:srgbClr val="C00000"/>
                </a:solidFill>
                <a:effectLst>
                  <a:glow>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Disciples – confused</a:t>
            </a:r>
          </a:p>
        </p:txBody>
      </p:sp>
    </p:spTree>
    <p:extLst>
      <p:ext uri="{BB962C8B-B14F-4D97-AF65-F5344CB8AC3E}">
        <p14:creationId xmlns:p14="http://schemas.microsoft.com/office/powerpoint/2010/main" val="278675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9" y="1252151"/>
            <a:ext cx="8616779" cy="1261884"/>
          </a:xfrm>
          <a:prstGeom prst="rect">
            <a:avLst/>
          </a:prstGeom>
          <a:noFill/>
        </p:spPr>
        <p:txBody>
          <a:bodyPr wrap="square" rtlCol="0">
            <a:spAutoFit/>
          </a:bodyPr>
          <a:lstStyle/>
          <a:p>
            <a:r>
              <a:rPr lang="en-GB" sz="2400" b="1" dirty="0">
                <a:ln w="6350">
                  <a:solidFill>
                    <a:schemeClr val="tx1"/>
                  </a:solidFill>
                </a:ln>
                <a:solidFill>
                  <a:srgbClr val="C00000"/>
                </a:solidFill>
                <a:effectLst>
                  <a:glow>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Post resurrection appearances</a:t>
            </a:r>
          </a:p>
          <a:p>
            <a:r>
              <a:rPr lang="en-GB" sz="2400" b="1" dirty="0">
                <a:ln w="6350">
                  <a:solidFill>
                    <a:schemeClr val="tx1"/>
                  </a:solidFill>
                </a:ln>
                <a:solidFill>
                  <a:srgbClr val="C00000"/>
                </a:solidFill>
                <a:effectLst>
                  <a:glow>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Disciples – confused</a:t>
            </a:r>
          </a:p>
          <a:p>
            <a:r>
              <a:rPr lang="en-GB" sz="2800" b="1" dirty="0">
                <a:ln w="6350">
                  <a:solidFill>
                    <a:schemeClr val="tx1"/>
                  </a:solidFill>
                </a:ln>
                <a:solidFill>
                  <a:srgbClr val="C00000"/>
                </a:solidFill>
                <a:effectLst>
                  <a:glow>
                    <a:schemeClr val="bg1"/>
                  </a:glow>
                </a:effectLst>
                <a:latin typeface="Tahoma" panose="020B0604030504040204" pitchFamily="34" charset="0"/>
                <a:ea typeface="Tahoma" panose="020B0604030504040204" pitchFamily="34" charset="0"/>
                <a:cs typeface="Tahoma" panose="020B0604030504040204" pitchFamily="34" charset="0"/>
              </a:rPr>
              <a:t>Peter - forgiven</a:t>
            </a:r>
            <a:endParaRPr lang="en-GB" sz="2800" b="1" dirty="0">
              <a:ln w="6350">
                <a:solidFill>
                  <a:schemeClr val="tx1"/>
                </a:solidFill>
              </a:ln>
              <a:solidFill>
                <a:srgbClr val="C00000"/>
              </a:solidFill>
              <a:effectLst>
                <a:glow>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9779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B8E50B-16FC-811D-6E6C-58E46E986317}"/>
              </a:ext>
            </a:extLst>
          </p:cNvPr>
          <p:cNvPicPr>
            <a:picLocks/>
          </p:cNvPicPr>
          <p:nvPr/>
        </p:nvPicPr>
        <p:blipFill>
          <a:blip r:embed="rId2">
            <a:alphaModFix amt="20000"/>
            <a:extLst>
              <a:ext uri="{28A0092B-C50C-407E-A947-70E740481C1C}">
                <a14:useLocalDpi xmlns:a14="http://schemas.microsoft.com/office/drawing/2010/main" val="0"/>
              </a:ext>
            </a:extLst>
          </a:blip>
          <a:srcRect/>
          <a:stretch/>
        </p:blipFill>
        <p:spPr>
          <a:xfrm>
            <a:off x="0" y="0"/>
            <a:ext cx="12192000" cy="6840000"/>
          </a:xfrm>
          <a:prstGeom prst="rect">
            <a:avLst/>
          </a:prstGeom>
        </p:spPr>
      </p:pic>
      <p:sp>
        <p:nvSpPr>
          <p:cNvPr id="2" name="Title 1">
            <a:extLst>
              <a:ext uri="{FF2B5EF4-FFF2-40B4-BE49-F238E27FC236}">
                <a16:creationId xmlns:a16="http://schemas.microsoft.com/office/drawing/2014/main" id="{C9816BCF-5FAB-D05C-5982-9E3E38D83182}"/>
              </a:ext>
            </a:extLst>
          </p:cNvPr>
          <p:cNvSpPr>
            <a:spLocks noGrp="1"/>
          </p:cNvSpPr>
          <p:nvPr>
            <p:ph type="ctrTitle"/>
          </p:nvPr>
        </p:nvSpPr>
        <p:spPr>
          <a:xfrm>
            <a:off x="5395784" y="284965"/>
            <a:ext cx="6475374" cy="870067"/>
          </a:xfrm>
        </p:spPr>
        <p:txBody>
          <a:bodyPr anchor="t">
            <a:normAutofit/>
          </a:bodyPr>
          <a:lstStyle/>
          <a:p>
            <a:pPr algn="r"/>
            <a: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t>Loving, Following and Serving</a:t>
            </a:r>
            <a:br>
              <a:rPr lang="en-GB" sz="3200" b="1" dirty="0">
                <a:solidFill>
                  <a:srgbClr val="002060"/>
                </a:solidFill>
                <a:latin typeface="Tahoma" panose="020B0604030504040204" pitchFamily="34" charset="0"/>
                <a:ea typeface="Tahoma" panose="020B0604030504040204" pitchFamily="34" charset="0"/>
                <a:cs typeface="Tahoma" panose="020B0604030504040204" pitchFamily="34" charset="0"/>
              </a:rPr>
            </a:br>
            <a:r>
              <a:rPr lang="en-GB" sz="2400" b="1" dirty="0">
                <a:solidFill>
                  <a:srgbClr val="002060"/>
                </a:solidFill>
                <a:latin typeface="Tahoma" panose="020B0604030504040204" pitchFamily="34" charset="0"/>
                <a:ea typeface="Tahoma" panose="020B0604030504040204" pitchFamily="34" charset="0"/>
                <a:cs typeface="Tahoma" panose="020B0604030504040204" pitchFamily="34" charset="0"/>
              </a:rPr>
              <a:t>John 21:20-25</a:t>
            </a:r>
          </a:p>
        </p:txBody>
      </p:sp>
      <p:sp>
        <p:nvSpPr>
          <p:cNvPr id="3" name="TextBox 2">
            <a:extLst>
              <a:ext uri="{FF2B5EF4-FFF2-40B4-BE49-F238E27FC236}">
                <a16:creationId xmlns:a16="http://schemas.microsoft.com/office/drawing/2014/main" id="{5EC99AE5-A26F-7E45-3501-BDC73DA64042}"/>
              </a:ext>
            </a:extLst>
          </p:cNvPr>
          <p:cNvSpPr txBox="1"/>
          <p:nvPr/>
        </p:nvSpPr>
        <p:spPr>
          <a:xfrm>
            <a:off x="345989" y="1252151"/>
            <a:ext cx="8616779" cy="1692771"/>
          </a:xfrm>
          <a:prstGeom prst="rect">
            <a:avLst/>
          </a:prstGeom>
          <a:noFill/>
        </p:spPr>
        <p:txBody>
          <a:bodyPr wrap="square" rtlCol="0">
            <a:spAutoFit/>
          </a:bodyPr>
          <a:lstStyle/>
          <a:p>
            <a:r>
              <a:rPr lang="en-GB" sz="2400" b="1" dirty="0">
                <a:ln w="6350">
                  <a:solidFill>
                    <a:schemeClr val="tx1"/>
                  </a:solidFill>
                </a:ln>
                <a:solidFill>
                  <a:srgbClr val="C00000"/>
                </a:solidFill>
                <a:effectLst>
                  <a:glow>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Post resurrection appearances</a:t>
            </a:r>
          </a:p>
          <a:p>
            <a:r>
              <a:rPr lang="en-GB" sz="2400" b="1" dirty="0">
                <a:ln w="6350">
                  <a:solidFill>
                    <a:schemeClr val="tx1"/>
                  </a:solidFill>
                </a:ln>
                <a:solidFill>
                  <a:srgbClr val="C00000"/>
                </a:solidFill>
                <a:effectLst>
                  <a:glow>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Disciples – confused</a:t>
            </a:r>
          </a:p>
          <a:p>
            <a:r>
              <a:rPr lang="en-GB" sz="2400" b="1" dirty="0">
                <a:ln w="6350">
                  <a:solidFill>
                    <a:schemeClr val="tx1"/>
                  </a:solidFill>
                </a:ln>
                <a:solidFill>
                  <a:srgbClr val="C00000"/>
                </a:solidFill>
                <a:effectLst>
                  <a:glow>
                    <a:schemeClr val="bg1"/>
                  </a:glow>
                </a:effectLst>
                <a:latin typeface="Tahoma" panose="020B0604030504040204" pitchFamily="34" charset="0"/>
                <a:ea typeface="Tahoma" panose="020B0604030504040204" pitchFamily="34" charset="0"/>
                <a:cs typeface="Tahoma" panose="020B0604030504040204" pitchFamily="34" charset="0"/>
              </a:rPr>
              <a:t>Peter – forgiven</a:t>
            </a:r>
          </a:p>
          <a:p>
            <a:r>
              <a:rPr lang="en-GB" sz="2800" b="1" dirty="0">
                <a:ln w="6350">
                  <a:solidFill>
                    <a:schemeClr val="tx1"/>
                  </a:solidFill>
                </a:ln>
                <a:solidFill>
                  <a:srgbClr val="C00000"/>
                </a:solidFill>
                <a:effectLst>
                  <a:glow>
                    <a:schemeClr val="bg1"/>
                  </a:glow>
                </a:effectLst>
                <a:latin typeface="Tahoma" panose="020B0604030504040204" pitchFamily="34" charset="0"/>
                <a:ea typeface="Tahoma" panose="020B0604030504040204" pitchFamily="34" charset="0"/>
                <a:cs typeface="Tahoma" panose="020B0604030504040204" pitchFamily="34" charset="0"/>
              </a:rPr>
              <a:t>Call to love, follow and serve</a:t>
            </a:r>
            <a:endParaRPr lang="en-GB" sz="2800" b="1" dirty="0">
              <a:ln w="6350">
                <a:solidFill>
                  <a:schemeClr val="tx1"/>
                </a:solidFill>
              </a:ln>
              <a:solidFill>
                <a:srgbClr val="C00000"/>
              </a:solidFill>
              <a:effectLst>
                <a:glow>
                  <a:schemeClr val="bg1"/>
                </a:glow>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2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1081</TotalTime>
  <Words>1424</Words>
  <Application>Microsoft Office PowerPoint</Application>
  <PresentationFormat>Widescreen</PresentationFormat>
  <Paragraphs>142</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Tahoma</vt:lpstr>
      <vt:lpstr>Wingdings</vt:lpstr>
      <vt:lpstr>Office Theme</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lpstr>Loving, Following and Serving John 21:20-25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Loving and following John 21:20-25</dc:title>
  <dc:creator>Colin Howells</dc:creator>
  <cp:lastModifiedBy>Colin Howells</cp:lastModifiedBy>
  <cp:revision>38</cp:revision>
  <dcterms:created xsi:type="dcterms:W3CDTF">2022-11-21T08:11:22Z</dcterms:created>
  <dcterms:modified xsi:type="dcterms:W3CDTF">2023-03-14T15:16:57Z</dcterms:modified>
</cp:coreProperties>
</file>