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51" r:id="rId3"/>
    <p:sldId id="370" r:id="rId4"/>
    <p:sldId id="371" r:id="rId5"/>
    <p:sldId id="375" r:id="rId6"/>
    <p:sldId id="374" r:id="rId7"/>
    <p:sldId id="372" r:id="rId8"/>
    <p:sldId id="349" r:id="rId9"/>
    <p:sldId id="379" r:id="rId10"/>
    <p:sldId id="377" r:id="rId11"/>
    <p:sldId id="376" r:id="rId12"/>
    <p:sldId id="378" r:id="rId13"/>
    <p:sldId id="381" r:id="rId14"/>
    <p:sldId id="382" r:id="rId15"/>
    <p:sldId id="380" r:id="rId16"/>
    <p:sldId id="384" r:id="rId17"/>
    <p:sldId id="383" r:id="rId18"/>
    <p:sldId id="386" r:id="rId19"/>
    <p:sldId id="387" r:id="rId20"/>
    <p:sldId id="385" r:id="rId21"/>
    <p:sldId id="30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D1"/>
    <a:srgbClr val="462300"/>
    <a:srgbClr val="FFDCB9"/>
    <a:srgbClr val="361B00"/>
    <a:srgbClr val="FFAE5D"/>
    <a:srgbClr val="3E1F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20" autoAdjust="0"/>
  </p:normalViewPr>
  <p:slideViewPr>
    <p:cSldViewPr snapToGrid="0">
      <p:cViewPr varScale="1">
        <p:scale>
          <a:sx n="108" d="100"/>
          <a:sy n="108" d="100"/>
        </p:scale>
        <p:origin x="468" y="2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10/03/2023</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10/03/2023</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115810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2" name="Rectangle 1">
            <a:extLst>
              <a:ext uri="{FF2B5EF4-FFF2-40B4-BE49-F238E27FC236}">
                <a16:creationId xmlns:a16="http://schemas.microsoft.com/office/drawing/2014/main" id="{8FBB918D-6DBD-B6B4-8246-771EE91FC7FB}"/>
              </a:ext>
            </a:extLst>
          </p:cNvPr>
          <p:cNvSpPr/>
          <p:nvPr/>
        </p:nvSpPr>
        <p:spPr>
          <a:xfrm>
            <a:off x="1708727" y="3028547"/>
            <a:ext cx="10483273" cy="382945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5893921"/>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t>
            </a:r>
            <a:r>
              <a:rPr lang="en-GB" sz="3600" b="1" dirty="0">
                <a:solidFill>
                  <a:srgbClr val="462300"/>
                </a:solidFill>
                <a:latin typeface="Arial" panose="020B0604020202020204" pitchFamily="34" charset="0"/>
                <a:cs typeface="Arial" panose="020B0604020202020204" pitchFamily="34" charset="0"/>
              </a:rPr>
              <a:t>Authenticity</a:t>
            </a:r>
            <a:r>
              <a:rPr lang="en-GB" sz="3600" dirty="0">
                <a:solidFill>
                  <a:srgbClr val="462300"/>
                </a:solidFill>
                <a:latin typeface="Arial" panose="020B0604020202020204" pitchFamily="34" charset="0"/>
                <a:cs typeface="Arial" panose="020B0604020202020204" pitchFamily="34" charset="0"/>
              </a:rPr>
              <a:t> &amp; Ownership</a:t>
            </a:r>
          </a:p>
          <a:p>
            <a:pPr lvl="1"/>
            <a:endParaRPr lang="en-GB" sz="500" dirty="0">
              <a:solidFill>
                <a:srgbClr val="462300"/>
              </a:solidFill>
              <a:latin typeface="Arial" panose="020B0604020202020204" pitchFamily="34" charset="0"/>
              <a:cs typeface="Arial" panose="020B0604020202020204" pitchFamily="34" charset="0"/>
            </a:endParaRPr>
          </a:p>
          <a:p>
            <a:pPr algn="ctr"/>
            <a:r>
              <a:rPr lang="en-GB" sz="3600" dirty="0">
                <a:solidFill>
                  <a:srgbClr val="FFE8D1"/>
                </a:solidFill>
                <a:latin typeface="Arial" panose="020B0604020202020204" pitchFamily="34" charset="0"/>
                <a:cs typeface="Arial" panose="020B0604020202020204" pitchFamily="34" charset="0"/>
              </a:rPr>
              <a:t>‘But the fruit of the Spirit is love, joy, peace, forbearance, kindness, goodness, faithfulness, gentleness and self-control.’</a:t>
            </a:r>
          </a:p>
          <a:p>
            <a:pPr algn="ctr"/>
            <a:r>
              <a:rPr lang="en-GB" sz="3100" b="1" dirty="0">
                <a:solidFill>
                  <a:srgbClr val="FFE8D1"/>
                </a:solidFill>
                <a:latin typeface="Arial" panose="020B0604020202020204" pitchFamily="34" charset="0"/>
                <a:cs typeface="Arial" panose="020B0604020202020204" pitchFamily="34" charset="0"/>
              </a:rPr>
              <a:t>Galatians 5:22-23a</a:t>
            </a:r>
          </a:p>
          <a:p>
            <a:pPr algn="ctr"/>
            <a:endParaRPr lang="en-GB" sz="300" b="1" dirty="0">
              <a:solidFill>
                <a:srgbClr val="FFE8D1"/>
              </a:solidFill>
              <a:latin typeface="Arial" panose="020B0604020202020204" pitchFamily="34" charset="0"/>
              <a:cs typeface="Arial" panose="020B0604020202020204" pitchFamily="34" charset="0"/>
            </a:endParaRPr>
          </a:p>
          <a:p>
            <a:pPr algn="ctr"/>
            <a:r>
              <a:rPr lang="en-GB" sz="3600" dirty="0">
                <a:solidFill>
                  <a:srgbClr val="FFE8D1"/>
                </a:solidFill>
                <a:latin typeface="Arial" panose="020B0604020202020204" pitchFamily="34" charset="0"/>
                <a:cs typeface="Arial" panose="020B0604020202020204" pitchFamily="34" charset="0"/>
              </a:rPr>
              <a:t>‘We have come to share in Christ, if indeed we hold our original conviction firmly to the end.</a:t>
            </a:r>
          </a:p>
          <a:p>
            <a:pPr algn="ctr"/>
            <a:r>
              <a:rPr lang="en-GB" sz="3100" b="1" dirty="0">
                <a:solidFill>
                  <a:srgbClr val="FFE8D1"/>
                </a:solidFill>
                <a:latin typeface="Arial" panose="020B0604020202020204" pitchFamily="34" charset="0"/>
                <a:cs typeface="Arial" panose="020B0604020202020204" pitchFamily="34" charset="0"/>
              </a:rPr>
              <a:t>Hebrews 3:14 </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312060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2600712"/>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a:t>
            </a:r>
            <a:r>
              <a:rPr lang="en-GB" sz="3600" b="1" dirty="0">
                <a:solidFill>
                  <a:srgbClr val="462300"/>
                </a:solidFill>
                <a:latin typeface="Arial" panose="020B0604020202020204" pitchFamily="34" charset="0"/>
                <a:cs typeface="Arial" panose="020B0604020202020204" pitchFamily="34" charset="0"/>
              </a:rPr>
              <a:t>Ownership</a:t>
            </a:r>
          </a:p>
          <a:p>
            <a:pPr lvl="1"/>
            <a:r>
              <a:rPr lang="en-GB" sz="3600" dirty="0">
                <a:solidFill>
                  <a:srgbClr val="462300"/>
                </a:solidFill>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
        <p:nvSpPr>
          <p:cNvPr id="9" name="Rectangle 8">
            <a:extLst>
              <a:ext uri="{FF2B5EF4-FFF2-40B4-BE49-F238E27FC236}">
                <a16:creationId xmlns:a16="http://schemas.microsoft.com/office/drawing/2014/main" id="{D857F328-BD01-7DFB-6C00-EC97BDEA45F0}"/>
              </a:ext>
            </a:extLst>
          </p:cNvPr>
          <p:cNvSpPr/>
          <p:nvPr/>
        </p:nvSpPr>
        <p:spPr>
          <a:xfrm>
            <a:off x="1708727" y="3028548"/>
            <a:ext cx="10483273" cy="382945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rgbClr val="FFE8D1"/>
                </a:solidFill>
                <a:latin typeface="Arial" panose="020B0604020202020204" pitchFamily="34" charset="0"/>
                <a:cs typeface="Arial" panose="020B0604020202020204" pitchFamily="34" charset="0"/>
              </a:rPr>
              <a:t>‘Now this is eternal life: that they know You, the only true God, and Jesus Christ, whom You have sent.’</a:t>
            </a:r>
          </a:p>
          <a:p>
            <a:pPr algn="ctr"/>
            <a:r>
              <a:rPr lang="en-GB" sz="4000" b="1" dirty="0">
                <a:solidFill>
                  <a:srgbClr val="FFE8D1"/>
                </a:solidFill>
                <a:latin typeface="Arial" panose="020B0604020202020204" pitchFamily="34" charset="0"/>
                <a:cs typeface="Arial" panose="020B0604020202020204" pitchFamily="34" charset="0"/>
              </a:rPr>
              <a:t>John 17:3</a:t>
            </a:r>
          </a:p>
          <a:p>
            <a:pPr algn="ctr"/>
            <a:r>
              <a:rPr lang="en-GB" sz="4000" dirty="0">
                <a:solidFill>
                  <a:srgbClr val="FFE8D1"/>
                </a:solidFill>
                <a:latin typeface="Arial" panose="020B0604020202020204" pitchFamily="34" charset="0"/>
                <a:cs typeface="Arial" panose="020B0604020202020204" pitchFamily="34" charset="0"/>
              </a:rPr>
              <a:t>‘and His name shall be on their foreheads’</a:t>
            </a:r>
          </a:p>
          <a:p>
            <a:pPr algn="ctr"/>
            <a:r>
              <a:rPr lang="en-GB" sz="4000" b="1" dirty="0">
                <a:solidFill>
                  <a:srgbClr val="FFE8D1"/>
                </a:solidFill>
                <a:latin typeface="Arial" panose="020B0604020202020204" pitchFamily="34" charset="0"/>
                <a:cs typeface="Arial" panose="020B0604020202020204" pitchFamily="34" charset="0"/>
              </a:rPr>
              <a:t>Revelation 22:4</a:t>
            </a:r>
          </a:p>
        </p:txBody>
      </p:sp>
    </p:spTree>
    <p:extLst>
      <p:ext uri="{BB962C8B-B14F-4D97-AF65-F5344CB8AC3E}">
        <p14:creationId xmlns:p14="http://schemas.microsoft.com/office/powerpoint/2010/main" val="3054565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5524589"/>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a:t>
            </a:r>
          </a:p>
          <a:p>
            <a:pPr lvl="1"/>
            <a:endParaRPr lang="en-GB" sz="1000" dirty="0">
              <a:solidFill>
                <a:srgbClr val="462300"/>
              </a:solidFill>
              <a:latin typeface="Arial" panose="020B0604020202020204" pitchFamily="34" charset="0"/>
              <a:cs typeface="Arial" panose="020B0604020202020204" pitchFamily="34" charset="0"/>
            </a:endParaRPr>
          </a:p>
          <a:p>
            <a:pPr algn="ctr"/>
            <a:r>
              <a:rPr lang="en-GB" sz="3600" dirty="0">
                <a:solidFill>
                  <a:srgbClr val="462300"/>
                </a:solidFill>
                <a:latin typeface="Arial" panose="020B0604020202020204" pitchFamily="34" charset="0"/>
                <a:cs typeface="Arial" panose="020B0604020202020204" pitchFamily="34" charset="0"/>
              </a:rPr>
              <a:t>‘I will give you a new heart and put a new spirit in you; I will remove from you your heart of stone and give you a heart of flesh. And I will put my Spirit in you and move you to follow my decrees and be careful to keep my laws.’ </a:t>
            </a:r>
            <a:r>
              <a:rPr lang="en-GB" sz="3600" b="1" dirty="0">
                <a:solidFill>
                  <a:srgbClr val="462300"/>
                </a:solidFill>
                <a:latin typeface="Arial" panose="020B0604020202020204" pitchFamily="34" charset="0"/>
                <a:cs typeface="Arial" panose="020B0604020202020204" pitchFamily="34" charset="0"/>
              </a:rPr>
              <a:t>Ezekiel 36:26-27</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79983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5647700"/>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 </a:t>
            </a:r>
            <a:r>
              <a:rPr lang="en-GB" sz="3100" dirty="0">
                <a:solidFill>
                  <a:srgbClr val="462300"/>
                </a:solidFill>
                <a:latin typeface="Arial" panose="020B0604020202020204" pitchFamily="34" charset="0"/>
                <a:cs typeface="Arial" panose="020B0604020202020204" pitchFamily="34" charset="0"/>
              </a:rPr>
              <a:t>(Eze. 36:26-27)</a:t>
            </a:r>
          </a:p>
          <a:p>
            <a:pPr lvl="1"/>
            <a:endParaRPr lang="en-GB" sz="1000" dirty="0">
              <a:solidFill>
                <a:srgbClr val="462300"/>
              </a:solidFill>
              <a:latin typeface="Arial" panose="020B0604020202020204" pitchFamily="34" charset="0"/>
              <a:cs typeface="Arial" panose="020B0604020202020204" pitchFamily="34" charset="0"/>
            </a:endParaRPr>
          </a:p>
          <a:p>
            <a:pPr algn="ctr"/>
            <a:r>
              <a:rPr lang="en-GB" sz="3800" dirty="0">
                <a:solidFill>
                  <a:srgbClr val="462300"/>
                </a:solidFill>
                <a:latin typeface="Arial" panose="020B0604020202020204" pitchFamily="34" charset="0"/>
                <a:cs typeface="Arial" panose="020B0604020202020204" pitchFamily="34" charset="0"/>
              </a:rPr>
              <a:t>‘And afterward, I will pour out my Spirit on all people. Your sons and daughters will prophesy, your old men will dream dreams, your young men will see visions.’ </a:t>
            </a:r>
          </a:p>
          <a:p>
            <a:pPr algn="ctr"/>
            <a:r>
              <a:rPr lang="en-GB" sz="3600" b="1" dirty="0">
                <a:solidFill>
                  <a:srgbClr val="462300"/>
                </a:solidFill>
                <a:latin typeface="Arial" panose="020B0604020202020204" pitchFamily="34" charset="0"/>
                <a:cs typeface="Arial" panose="020B0604020202020204" pitchFamily="34" charset="0"/>
              </a:rPr>
              <a:t>Joel 2:28 (cited Acts 2:17)</a:t>
            </a:r>
            <a:endParaRPr lang="en-GB" sz="36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3413106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5832366"/>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 </a:t>
            </a:r>
            <a:r>
              <a:rPr lang="en-GB" sz="3100" dirty="0">
                <a:solidFill>
                  <a:srgbClr val="462300"/>
                </a:solidFill>
                <a:latin typeface="Arial" panose="020B0604020202020204" pitchFamily="34" charset="0"/>
                <a:cs typeface="Arial" panose="020B0604020202020204" pitchFamily="34" charset="0"/>
              </a:rPr>
              <a:t>(Eze. 36:26-27, Joel 2:28)</a:t>
            </a:r>
          </a:p>
          <a:p>
            <a:pPr lvl="1"/>
            <a:endParaRPr lang="en-GB" sz="1000" dirty="0">
              <a:solidFill>
                <a:srgbClr val="462300"/>
              </a:solidFill>
              <a:latin typeface="Arial" panose="020B0604020202020204" pitchFamily="34" charset="0"/>
              <a:cs typeface="Arial" panose="020B0604020202020204" pitchFamily="34" charset="0"/>
            </a:endParaRPr>
          </a:p>
          <a:p>
            <a:pPr algn="ctr"/>
            <a:r>
              <a:rPr lang="en-GB" sz="3350" dirty="0">
                <a:solidFill>
                  <a:srgbClr val="462300"/>
                </a:solidFill>
                <a:latin typeface="Arial" panose="020B0604020202020204" pitchFamily="34" charset="0"/>
                <a:cs typeface="Arial" panose="020B0604020202020204" pitchFamily="34" charset="0"/>
              </a:rPr>
              <a:t>‘And I will ask the Father, and He will give you another advocate to help you and be with you forever-the Spirit of truth. The world cannot accept Him, because it neither sees Him nor knows Him. But you know Him, for He lives with you and will be in you.’</a:t>
            </a:r>
            <a:r>
              <a:rPr lang="en-GB" sz="3600" dirty="0">
                <a:solidFill>
                  <a:srgbClr val="462300"/>
                </a:solidFill>
                <a:latin typeface="Arial" panose="020B0604020202020204" pitchFamily="34" charset="0"/>
                <a:cs typeface="Arial" panose="020B0604020202020204" pitchFamily="34" charset="0"/>
              </a:rPr>
              <a:t> </a:t>
            </a:r>
          </a:p>
          <a:p>
            <a:pPr algn="ctr"/>
            <a:r>
              <a:rPr lang="en-GB" sz="3000" b="1" dirty="0">
                <a:solidFill>
                  <a:srgbClr val="462300"/>
                </a:solidFill>
                <a:latin typeface="Arial" panose="020B0604020202020204" pitchFamily="34" charset="0"/>
                <a:cs typeface="Arial" panose="020B0604020202020204" pitchFamily="34" charset="0"/>
              </a:rPr>
              <a:t>John 14:16-17</a:t>
            </a:r>
            <a:endParaRPr lang="en-GB" sz="30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1065561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3539430"/>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 </a:t>
            </a:r>
            <a:r>
              <a:rPr lang="en-GB" sz="3100" dirty="0">
                <a:solidFill>
                  <a:srgbClr val="462300"/>
                </a:solidFill>
                <a:latin typeface="Arial" panose="020B0604020202020204" pitchFamily="34" charset="0"/>
                <a:cs typeface="Arial" panose="020B0604020202020204" pitchFamily="34" charset="0"/>
              </a:rPr>
              <a:t>(Eze. 36:26-27, Joel 2:28, John 14:16-17)</a:t>
            </a:r>
          </a:p>
          <a:p>
            <a:pPr lvl="1"/>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2. </a:t>
            </a:r>
            <a:r>
              <a:rPr lang="en-GB" sz="3600" dirty="0">
                <a:solidFill>
                  <a:srgbClr val="462300"/>
                </a:solidFill>
                <a:latin typeface="Arial" panose="020B0604020202020204" pitchFamily="34" charset="0"/>
                <a:cs typeface="Arial" panose="020B0604020202020204" pitchFamily="34" charset="0"/>
              </a:rPr>
              <a:t>A </a:t>
            </a:r>
            <a:r>
              <a:rPr lang="en-GB" sz="3600" b="1" dirty="0">
                <a:solidFill>
                  <a:srgbClr val="462300"/>
                </a:solidFill>
                <a:latin typeface="Arial" panose="020B0604020202020204" pitchFamily="34" charset="0"/>
                <a:cs typeface="Arial" panose="020B0604020202020204" pitchFamily="34" charset="0"/>
              </a:rPr>
              <a:t>deposit</a:t>
            </a:r>
            <a:r>
              <a:rPr lang="en-GB" sz="3600" dirty="0">
                <a:solidFill>
                  <a:srgbClr val="462300"/>
                </a:solidFill>
                <a:latin typeface="Arial" panose="020B0604020202020204" pitchFamily="34" charset="0"/>
                <a:cs typeface="Arial" panose="020B0604020202020204" pitchFamily="34" charset="0"/>
              </a:rPr>
              <a:t> guaranteeing our inheritance (vs.14)</a:t>
            </a:r>
          </a:p>
          <a:p>
            <a:pPr algn="ctr"/>
            <a:endParaRPr lang="en-GB" sz="10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
        <p:nvSpPr>
          <p:cNvPr id="6" name="TextBox 5">
            <a:extLst>
              <a:ext uri="{FF2B5EF4-FFF2-40B4-BE49-F238E27FC236}">
                <a16:creationId xmlns:a16="http://schemas.microsoft.com/office/drawing/2014/main" id="{819B918E-6CF3-BF1E-22D5-1A3FC6E8BDA8}"/>
              </a:ext>
            </a:extLst>
          </p:cNvPr>
          <p:cNvSpPr txBox="1"/>
          <p:nvPr/>
        </p:nvSpPr>
        <p:spPr>
          <a:xfrm>
            <a:off x="1805708" y="4426201"/>
            <a:ext cx="10386292" cy="2554545"/>
          </a:xfrm>
          <a:prstGeom prst="rect">
            <a:avLst/>
          </a:prstGeom>
          <a:noFill/>
        </p:spPr>
        <p:txBody>
          <a:bodyPr wrap="square">
            <a:spAutoFit/>
          </a:bodyPr>
          <a:lstStyle/>
          <a:p>
            <a:pPr algn="ctr"/>
            <a:r>
              <a:rPr lang="en-GB" sz="4000" dirty="0">
                <a:solidFill>
                  <a:srgbClr val="462300"/>
                </a:solidFill>
                <a:latin typeface="Arial" panose="020B0604020202020204" pitchFamily="34" charset="0"/>
                <a:cs typeface="Arial" panose="020B0604020202020204" pitchFamily="34" charset="0"/>
              </a:rPr>
              <a:t>‘And I will ask the Father, and He will give you another advocate to help you and be </a:t>
            </a:r>
            <a:r>
              <a:rPr lang="en-GB" sz="40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with you forever</a:t>
            </a:r>
            <a:r>
              <a:rPr lang="en-GB" sz="4000" dirty="0">
                <a:solidFill>
                  <a:srgbClr val="462300"/>
                </a:solidFill>
                <a:latin typeface="Arial" panose="020B0604020202020204" pitchFamily="34" charset="0"/>
                <a:cs typeface="Arial" panose="020B0604020202020204" pitchFamily="34" charset="0"/>
              </a:rPr>
              <a:t>…’</a:t>
            </a:r>
          </a:p>
          <a:p>
            <a:pPr algn="ctr"/>
            <a:r>
              <a:rPr lang="en-GB" sz="3400" b="1" dirty="0">
                <a:solidFill>
                  <a:srgbClr val="462300"/>
                </a:solidFill>
                <a:latin typeface="Arial" panose="020B0604020202020204" pitchFamily="34" charset="0"/>
                <a:cs typeface="Arial" panose="020B0604020202020204" pitchFamily="34" charset="0"/>
              </a:rPr>
              <a:t>John 14:16</a:t>
            </a:r>
          </a:p>
        </p:txBody>
      </p:sp>
    </p:spTree>
    <p:extLst>
      <p:ext uri="{BB962C8B-B14F-4D97-AF65-F5344CB8AC3E}">
        <p14:creationId xmlns:p14="http://schemas.microsoft.com/office/powerpoint/2010/main" val="102041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3539430"/>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 </a:t>
            </a:r>
            <a:r>
              <a:rPr lang="en-GB" sz="3100" dirty="0">
                <a:solidFill>
                  <a:srgbClr val="462300"/>
                </a:solidFill>
                <a:latin typeface="Arial" panose="020B0604020202020204" pitchFamily="34" charset="0"/>
                <a:cs typeface="Arial" panose="020B0604020202020204" pitchFamily="34" charset="0"/>
              </a:rPr>
              <a:t>(Eze. 36:26-27, Joel 2:28, John 14:16-17)</a:t>
            </a:r>
          </a:p>
          <a:p>
            <a:pPr lvl="1"/>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2. </a:t>
            </a:r>
            <a:r>
              <a:rPr lang="en-GB" sz="3600" dirty="0">
                <a:solidFill>
                  <a:srgbClr val="462300"/>
                </a:solidFill>
                <a:latin typeface="Arial" panose="020B0604020202020204" pitchFamily="34" charset="0"/>
                <a:cs typeface="Arial" panose="020B0604020202020204" pitchFamily="34" charset="0"/>
              </a:rPr>
              <a:t>A </a:t>
            </a:r>
            <a:r>
              <a:rPr lang="en-GB" sz="3600" b="1" dirty="0">
                <a:solidFill>
                  <a:srgbClr val="462300"/>
                </a:solidFill>
                <a:latin typeface="Arial" panose="020B0604020202020204" pitchFamily="34" charset="0"/>
                <a:cs typeface="Arial" panose="020B0604020202020204" pitchFamily="34" charset="0"/>
              </a:rPr>
              <a:t>deposit</a:t>
            </a:r>
            <a:r>
              <a:rPr lang="en-GB" sz="3600" dirty="0">
                <a:solidFill>
                  <a:srgbClr val="462300"/>
                </a:solidFill>
                <a:latin typeface="Arial" panose="020B0604020202020204" pitchFamily="34" charset="0"/>
                <a:cs typeface="Arial" panose="020B0604020202020204" pitchFamily="34" charset="0"/>
              </a:rPr>
              <a:t> guaranteeing our inheritance (vs.14)</a:t>
            </a:r>
          </a:p>
          <a:p>
            <a:pPr algn="ctr"/>
            <a:endParaRPr lang="en-GB" sz="10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
        <p:nvSpPr>
          <p:cNvPr id="2" name="Rectangle 1">
            <a:extLst>
              <a:ext uri="{FF2B5EF4-FFF2-40B4-BE49-F238E27FC236}">
                <a16:creationId xmlns:a16="http://schemas.microsoft.com/office/drawing/2014/main" id="{F2140835-5B61-7723-B1DB-F7F813391E26}"/>
              </a:ext>
            </a:extLst>
          </p:cNvPr>
          <p:cNvSpPr/>
          <p:nvPr/>
        </p:nvSpPr>
        <p:spPr>
          <a:xfrm>
            <a:off x="1708727" y="4346548"/>
            <a:ext cx="10483273" cy="2511452"/>
          </a:xfrm>
          <a:prstGeom prst="rect">
            <a:avLst/>
          </a:prstGeom>
          <a:solidFill>
            <a:srgbClr val="3E1F00"/>
          </a:solidFill>
          <a:ln>
            <a:solidFill>
              <a:srgbClr val="462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b="1" dirty="0">
              <a:solidFill>
                <a:srgbClr val="FFE8D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819B918E-6CF3-BF1E-22D5-1A3FC6E8BDA8}"/>
              </a:ext>
            </a:extLst>
          </p:cNvPr>
          <p:cNvSpPr txBox="1"/>
          <p:nvPr/>
        </p:nvSpPr>
        <p:spPr>
          <a:xfrm>
            <a:off x="1805708" y="4346548"/>
            <a:ext cx="10386292" cy="2554545"/>
          </a:xfrm>
          <a:prstGeom prst="rect">
            <a:avLst/>
          </a:prstGeom>
          <a:noFill/>
        </p:spPr>
        <p:txBody>
          <a:bodyPr wrap="square">
            <a:spAutoFit/>
          </a:bodyPr>
          <a:lstStyle/>
          <a:p>
            <a:pPr algn="ctr"/>
            <a:r>
              <a:rPr lang="en-GB" sz="3200" dirty="0">
                <a:solidFill>
                  <a:srgbClr val="FFE8D1"/>
                </a:solidFill>
                <a:latin typeface="Arial" panose="020B0604020202020204" pitchFamily="34" charset="0"/>
                <a:cs typeface="Arial" panose="020B0604020202020204" pitchFamily="34" charset="0"/>
              </a:rPr>
              <a:t>‘Whoever wants to be my disciple must deny themselves and take up their cross and follow me. For whoever wants to save their life will lose it, but whoever loses their life for me and for the gospel will save it.’</a:t>
            </a:r>
          </a:p>
          <a:p>
            <a:pPr algn="ctr"/>
            <a:r>
              <a:rPr lang="en-GB" sz="3200" b="1" dirty="0">
                <a:solidFill>
                  <a:srgbClr val="FFE8D1"/>
                </a:solidFill>
                <a:latin typeface="Arial" panose="020B0604020202020204" pitchFamily="34" charset="0"/>
                <a:cs typeface="Arial" panose="020B0604020202020204" pitchFamily="34" charset="0"/>
              </a:rPr>
              <a:t>Mark 8:34-35</a:t>
            </a:r>
          </a:p>
        </p:txBody>
      </p:sp>
    </p:spTree>
    <p:extLst>
      <p:ext uri="{BB962C8B-B14F-4D97-AF65-F5344CB8AC3E}">
        <p14:creationId xmlns:p14="http://schemas.microsoft.com/office/powerpoint/2010/main" val="26301919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5047536"/>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 </a:t>
            </a:r>
            <a:r>
              <a:rPr lang="en-GB" sz="3100" dirty="0">
                <a:solidFill>
                  <a:srgbClr val="462300"/>
                </a:solidFill>
                <a:latin typeface="Arial" panose="020B0604020202020204" pitchFamily="34" charset="0"/>
                <a:cs typeface="Arial" panose="020B0604020202020204" pitchFamily="34" charset="0"/>
              </a:rPr>
              <a:t>(Eze. 36:26-27, Joel 2:28, John 14:16-17)</a:t>
            </a:r>
          </a:p>
          <a:p>
            <a:pPr lvl="1"/>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2. </a:t>
            </a:r>
            <a:r>
              <a:rPr lang="en-GB" sz="3600" dirty="0">
                <a:solidFill>
                  <a:srgbClr val="462300"/>
                </a:solidFill>
                <a:latin typeface="Arial" panose="020B0604020202020204" pitchFamily="34" charset="0"/>
                <a:cs typeface="Arial" panose="020B0604020202020204" pitchFamily="34" charset="0"/>
              </a:rPr>
              <a:t>A </a:t>
            </a:r>
            <a:r>
              <a:rPr lang="en-GB" sz="3600" b="1" dirty="0">
                <a:solidFill>
                  <a:srgbClr val="462300"/>
                </a:solidFill>
                <a:latin typeface="Arial" panose="020B0604020202020204" pitchFamily="34" charset="0"/>
                <a:cs typeface="Arial" panose="020B0604020202020204" pitchFamily="34" charset="0"/>
              </a:rPr>
              <a:t>deposit</a:t>
            </a:r>
            <a:r>
              <a:rPr lang="en-GB" sz="3600" dirty="0">
                <a:solidFill>
                  <a:srgbClr val="462300"/>
                </a:solidFill>
                <a:latin typeface="Arial" panose="020B0604020202020204" pitchFamily="34" charset="0"/>
                <a:cs typeface="Arial" panose="020B0604020202020204" pitchFamily="34" charset="0"/>
              </a:rPr>
              <a:t> guaranteeing our inheritance (vs.14)</a:t>
            </a:r>
          </a:p>
          <a:p>
            <a:pPr lvl="1"/>
            <a:r>
              <a:rPr lang="en-GB" sz="3600" dirty="0">
                <a:solidFill>
                  <a:srgbClr val="462300"/>
                </a:solidFill>
                <a:latin typeface="Arial" panose="020B0604020202020204" pitchFamily="34" charset="0"/>
                <a:cs typeface="Arial" panose="020B0604020202020204" pitchFamily="34" charset="0"/>
              </a:rPr>
              <a:t>  - ‘First instalment’</a:t>
            </a:r>
          </a:p>
          <a:p>
            <a:pPr lvl="3"/>
            <a:r>
              <a:rPr lang="en-GB" sz="3600" dirty="0">
                <a:solidFill>
                  <a:srgbClr val="462300"/>
                </a:solidFill>
                <a:latin typeface="Arial" panose="020B0604020202020204" pitchFamily="34" charset="0"/>
                <a:cs typeface="Arial" panose="020B0604020202020204" pitchFamily="34" charset="0"/>
              </a:rPr>
              <a:t>- To enjoy now</a:t>
            </a:r>
          </a:p>
          <a:p>
            <a:pPr lvl="3"/>
            <a:r>
              <a:rPr lang="en-GB" sz="3600" dirty="0">
                <a:solidFill>
                  <a:srgbClr val="462300"/>
                </a:solidFill>
                <a:latin typeface="Arial" panose="020B0604020202020204" pitchFamily="34" charset="0"/>
                <a:cs typeface="Arial" panose="020B0604020202020204" pitchFamily="34" charset="0"/>
              </a:rPr>
              <a:t>- To prompt us to look forward</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372503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2046608" y="1172478"/>
            <a:ext cx="9904492" cy="5293757"/>
          </a:xfrm>
          <a:prstGeom prst="rect">
            <a:avLst/>
          </a:prstGeom>
          <a:noFill/>
        </p:spPr>
        <p:txBody>
          <a:bodyPr wrap="square" rtlCol="0">
            <a:spAutoFit/>
          </a:bodyPr>
          <a:lstStyle/>
          <a:p>
            <a:pPr algn="ctr"/>
            <a:r>
              <a:rPr lang="en-GB" sz="4100" i="1" dirty="0">
                <a:solidFill>
                  <a:srgbClr val="462300"/>
                </a:solidFill>
                <a:latin typeface="Arial" panose="020B0604020202020204" pitchFamily="34" charset="0"/>
                <a:cs typeface="Arial" panose="020B0604020202020204" pitchFamily="34" charset="0"/>
              </a:rPr>
              <a:t>‘If you read history you will find that the Christians who did most for the present world were precisely those who thought most of the next. It is since Christians have largely ceased to think of the other world that they have become so ineffective in this.’</a:t>
            </a:r>
          </a:p>
          <a:p>
            <a:pPr algn="ctr"/>
            <a:endParaRPr lang="en-GB" sz="1000" i="1" dirty="0">
              <a:solidFill>
                <a:srgbClr val="462300"/>
              </a:solidFill>
              <a:latin typeface="Arial" panose="020B0604020202020204" pitchFamily="34" charset="0"/>
              <a:cs typeface="Arial" panose="020B0604020202020204" pitchFamily="34" charset="0"/>
            </a:endParaRPr>
          </a:p>
          <a:p>
            <a:pPr algn="ctr"/>
            <a:r>
              <a:rPr lang="en-GB" sz="4100" b="1" dirty="0">
                <a:solidFill>
                  <a:srgbClr val="462300"/>
                </a:solidFill>
                <a:latin typeface="Arial" panose="020B0604020202020204" pitchFamily="34" charset="0"/>
                <a:cs typeface="Arial" panose="020B0604020202020204" pitchFamily="34" charset="0"/>
              </a:rPr>
              <a:t>C.S. Lewis - Mere Christianity </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2664016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5047536"/>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p>
          <a:p>
            <a:pPr lvl="1"/>
            <a:r>
              <a:rPr lang="en-GB" sz="3600" dirty="0">
                <a:solidFill>
                  <a:srgbClr val="462300"/>
                </a:solidFill>
                <a:latin typeface="Arial" panose="020B0604020202020204" pitchFamily="34" charset="0"/>
                <a:cs typeface="Arial" panose="020B0604020202020204" pitchFamily="34" charset="0"/>
              </a:rPr>
              <a:t>  - Promised </a:t>
            </a:r>
            <a:r>
              <a:rPr lang="en-GB" sz="3100" dirty="0">
                <a:solidFill>
                  <a:srgbClr val="462300"/>
                </a:solidFill>
                <a:latin typeface="Arial" panose="020B0604020202020204" pitchFamily="34" charset="0"/>
                <a:cs typeface="Arial" panose="020B0604020202020204" pitchFamily="34" charset="0"/>
              </a:rPr>
              <a:t>(Eze. 36:26-27, Joel 2:28, John 14:16-17)</a:t>
            </a:r>
          </a:p>
          <a:p>
            <a:pPr lvl="1"/>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2. </a:t>
            </a:r>
            <a:r>
              <a:rPr lang="en-GB" sz="3600" dirty="0">
                <a:solidFill>
                  <a:srgbClr val="462300"/>
                </a:solidFill>
                <a:latin typeface="Arial" panose="020B0604020202020204" pitchFamily="34" charset="0"/>
                <a:cs typeface="Arial" panose="020B0604020202020204" pitchFamily="34" charset="0"/>
              </a:rPr>
              <a:t>A </a:t>
            </a:r>
            <a:r>
              <a:rPr lang="en-GB" sz="3600" b="1" dirty="0">
                <a:solidFill>
                  <a:srgbClr val="462300"/>
                </a:solidFill>
                <a:latin typeface="Arial" panose="020B0604020202020204" pitchFamily="34" charset="0"/>
                <a:cs typeface="Arial" panose="020B0604020202020204" pitchFamily="34" charset="0"/>
              </a:rPr>
              <a:t>deposit</a:t>
            </a:r>
            <a:r>
              <a:rPr lang="en-GB" sz="3600" dirty="0">
                <a:solidFill>
                  <a:srgbClr val="462300"/>
                </a:solidFill>
                <a:latin typeface="Arial" panose="020B0604020202020204" pitchFamily="34" charset="0"/>
                <a:cs typeface="Arial" panose="020B0604020202020204" pitchFamily="34" charset="0"/>
              </a:rPr>
              <a:t> guaranteeing our inheritance (vs.14)</a:t>
            </a:r>
          </a:p>
          <a:p>
            <a:pPr lvl="1"/>
            <a:r>
              <a:rPr lang="en-GB" sz="3600" dirty="0">
                <a:solidFill>
                  <a:srgbClr val="462300"/>
                </a:solidFill>
                <a:latin typeface="Arial" panose="020B0604020202020204" pitchFamily="34" charset="0"/>
                <a:cs typeface="Arial" panose="020B0604020202020204" pitchFamily="34" charset="0"/>
              </a:rPr>
              <a:t>  - ‘First instalment’</a:t>
            </a:r>
          </a:p>
          <a:p>
            <a:pPr lvl="3"/>
            <a:r>
              <a:rPr lang="en-GB" sz="3600" dirty="0">
                <a:solidFill>
                  <a:srgbClr val="462300"/>
                </a:solidFill>
                <a:latin typeface="Arial" panose="020B0604020202020204" pitchFamily="34" charset="0"/>
                <a:cs typeface="Arial" panose="020B0604020202020204" pitchFamily="34" charset="0"/>
              </a:rPr>
              <a:t>- To enjoy now</a:t>
            </a:r>
          </a:p>
          <a:p>
            <a:pPr lvl="3"/>
            <a:r>
              <a:rPr lang="en-GB" sz="3600" dirty="0">
                <a:solidFill>
                  <a:srgbClr val="462300"/>
                </a:solidFill>
                <a:latin typeface="Arial" panose="020B0604020202020204" pitchFamily="34" charset="0"/>
                <a:cs typeface="Arial" panose="020B0604020202020204" pitchFamily="34" charset="0"/>
              </a:rPr>
              <a:t>- To prompt us to look forward</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35298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2677656"/>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p:txBody>
      </p:sp>
      <p:sp>
        <p:nvSpPr>
          <p:cNvPr id="4" name="TextBox 3">
            <a:extLst>
              <a:ext uri="{FF2B5EF4-FFF2-40B4-BE49-F238E27FC236}">
                <a16:creationId xmlns:a16="http://schemas.microsoft.com/office/drawing/2014/main" id="{AA3B40EE-8E36-B37E-00BD-D2B9ECD858D2}"/>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Spiritual Blessings in Christ</a:t>
            </a:r>
          </a:p>
        </p:txBody>
      </p:sp>
      <p:sp>
        <p:nvSpPr>
          <p:cNvPr id="9" name="TextBox 8">
            <a:extLst>
              <a:ext uri="{FF2B5EF4-FFF2-40B4-BE49-F238E27FC236}">
                <a16:creationId xmlns:a16="http://schemas.microsoft.com/office/drawing/2014/main" id="{26018689-68FE-FC5F-0065-DD238D9A2005}"/>
              </a:ext>
            </a:extLst>
          </p:cNvPr>
          <p:cNvSpPr txBox="1"/>
          <p:nvPr/>
        </p:nvSpPr>
        <p:spPr>
          <a:xfrm>
            <a:off x="1708727" y="1055682"/>
            <a:ext cx="10981777" cy="2785378"/>
          </a:xfrm>
          <a:prstGeom prst="rect">
            <a:avLst/>
          </a:prstGeom>
          <a:noFill/>
        </p:spPr>
        <p:txBody>
          <a:bodyPr wrap="square">
            <a:spAutoFit/>
          </a:bodyPr>
          <a:lstStyle/>
          <a:p>
            <a:r>
              <a:rPr lang="en-GB" sz="4800" b="1" dirty="0">
                <a:solidFill>
                  <a:srgbClr val="462300"/>
                </a:solidFill>
                <a:latin typeface="Arial" panose="020B0604020202020204" pitchFamily="34" charset="0"/>
                <a:cs typeface="Arial" panose="020B0604020202020204" pitchFamily="34" charset="0"/>
              </a:rPr>
              <a:t> 3 key spiritual blessings:</a:t>
            </a:r>
          </a:p>
          <a:p>
            <a:endParaRPr lang="en-GB" sz="400" b="1" dirty="0">
              <a:solidFill>
                <a:srgbClr val="462300"/>
              </a:solidFill>
              <a:latin typeface="Arial" panose="020B0604020202020204" pitchFamily="34" charset="0"/>
              <a:cs typeface="Arial" panose="020B0604020202020204" pitchFamily="34" charset="0"/>
            </a:endParaRPr>
          </a:p>
          <a:p>
            <a:r>
              <a:rPr lang="en-GB" sz="4100" dirty="0">
                <a:solidFill>
                  <a:srgbClr val="462300"/>
                </a:solidFill>
                <a:latin typeface="Arial" panose="020B0604020202020204" pitchFamily="34" charset="0"/>
                <a:cs typeface="Arial" panose="020B0604020202020204" pitchFamily="34" charset="0"/>
              </a:rPr>
              <a:t> </a:t>
            </a:r>
            <a:r>
              <a:rPr lang="en-GB" sz="4100" dirty="0">
                <a:solidFill>
                  <a:srgbClr val="462300"/>
                </a:solidFill>
                <a:effectLst/>
                <a:latin typeface="Arial" panose="020B0604020202020204" pitchFamily="34" charset="0"/>
                <a:cs typeface="Arial" panose="020B0604020202020204" pitchFamily="34" charset="0"/>
              </a:rPr>
              <a:t>Chosen for adoption by the Father </a:t>
            </a:r>
            <a:r>
              <a:rPr lang="en-GB" sz="3500" b="1" dirty="0">
                <a:solidFill>
                  <a:srgbClr val="462300"/>
                </a:solidFill>
                <a:effectLst/>
                <a:latin typeface="Arial" panose="020B0604020202020204" pitchFamily="34" charset="0"/>
                <a:cs typeface="Arial" panose="020B0604020202020204" pitchFamily="34" charset="0"/>
              </a:rPr>
              <a:t>(vs.4-6)</a:t>
            </a:r>
          </a:p>
          <a:p>
            <a:r>
              <a:rPr lang="en-GB" sz="4100" dirty="0">
                <a:solidFill>
                  <a:srgbClr val="462300"/>
                </a:solidFill>
                <a:effectLst/>
                <a:latin typeface="Arial" panose="020B0604020202020204" pitchFamily="34" charset="0"/>
                <a:cs typeface="Arial" panose="020B0604020202020204" pitchFamily="34" charset="0"/>
              </a:rPr>
              <a:t> Redeemed and forgiven in Christ </a:t>
            </a:r>
            <a:r>
              <a:rPr lang="en-GB" sz="3500" b="1" dirty="0">
                <a:solidFill>
                  <a:srgbClr val="462300"/>
                </a:solidFill>
                <a:effectLst/>
                <a:latin typeface="Arial" panose="020B0604020202020204" pitchFamily="34" charset="0"/>
                <a:cs typeface="Arial" panose="020B0604020202020204" pitchFamily="34" charset="0"/>
              </a:rPr>
              <a:t>(v</a:t>
            </a:r>
            <a:r>
              <a:rPr lang="en-GB" sz="3500" b="1" dirty="0">
                <a:solidFill>
                  <a:srgbClr val="462300"/>
                </a:solidFill>
                <a:latin typeface="Arial" panose="020B0604020202020204" pitchFamily="34" charset="0"/>
                <a:cs typeface="Arial" panose="020B0604020202020204" pitchFamily="34" charset="0"/>
              </a:rPr>
              <a:t>s.7-10)</a:t>
            </a:r>
          </a:p>
          <a:p>
            <a:r>
              <a:rPr lang="en-GB" sz="4100" dirty="0">
                <a:solidFill>
                  <a:srgbClr val="462300"/>
                </a:solidFill>
                <a:latin typeface="Arial" panose="020B0604020202020204" pitchFamily="34" charset="0"/>
                <a:cs typeface="Arial" panose="020B0604020202020204" pitchFamily="34" charset="0"/>
              </a:rPr>
              <a:t> Sealed for inheritance by the Spirit </a:t>
            </a:r>
            <a:r>
              <a:rPr lang="en-GB" sz="3500" b="1" dirty="0">
                <a:solidFill>
                  <a:srgbClr val="462300"/>
                </a:solidFill>
                <a:latin typeface="Arial" panose="020B0604020202020204" pitchFamily="34" charset="0"/>
                <a:cs typeface="Arial" panose="020B0604020202020204" pitchFamily="34" charset="0"/>
              </a:rPr>
              <a:t>(vs.11-14)</a:t>
            </a:r>
          </a:p>
        </p:txBody>
      </p:sp>
    </p:spTree>
    <p:extLst>
      <p:ext uri="{BB962C8B-B14F-4D97-AF65-F5344CB8AC3E}">
        <p14:creationId xmlns:p14="http://schemas.microsoft.com/office/powerpoint/2010/main" val="1803555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id="{AA3B40EE-8E36-B37E-00BD-D2B9ECD858D2}"/>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Spiritual Blessings in Christ</a:t>
            </a:r>
          </a:p>
        </p:txBody>
      </p:sp>
      <p:sp>
        <p:nvSpPr>
          <p:cNvPr id="9" name="TextBox 8">
            <a:extLst>
              <a:ext uri="{FF2B5EF4-FFF2-40B4-BE49-F238E27FC236}">
                <a16:creationId xmlns:a16="http://schemas.microsoft.com/office/drawing/2014/main" id="{26018689-68FE-FC5F-0065-DD238D9A2005}"/>
              </a:ext>
            </a:extLst>
          </p:cNvPr>
          <p:cNvSpPr txBox="1"/>
          <p:nvPr/>
        </p:nvSpPr>
        <p:spPr>
          <a:xfrm>
            <a:off x="1708727" y="1055682"/>
            <a:ext cx="10981777" cy="2785378"/>
          </a:xfrm>
          <a:prstGeom prst="rect">
            <a:avLst/>
          </a:prstGeom>
          <a:noFill/>
        </p:spPr>
        <p:txBody>
          <a:bodyPr wrap="square">
            <a:spAutoFit/>
          </a:bodyPr>
          <a:lstStyle/>
          <a:p>
            <a:r>
              <a:rPr lang="en-GB" sz="4800" b="1" dirty="0">
                <a:solidFill>
                  <a:srgbClr val="462300"/>
                </a:solidFill>
                <a:latin typeface="Arial" panose="020B0604020202020204" pitchFamily="34" charset="0"/>
                <a:cs typeface="Arial" panose="020B0604020202020204" pitchFamily="34" charset="0"/>
              </a:rPr>
              <a:t> 3 key spiritual blessings:</a:t>
            </a:r>
          </a:p>
          <a:p>
            <a:endParaRPr lang="en-GB" sz="400" b="1" dirty="0">
              <a:solidFill>
                <a:srgbClr val="462300"/>
              </a:solidFill>
              <a:latin typeface="Arial" panose="020B0604020202020204" pitchFamily="34" charset="0"/>
              <a:cs typeface="Arial" panose="020B0604020202020204" pitchFamily="34" charset="0"/>
            </a:endParaRPr>
          </a:p>
          <a:p>
            <a:r>
              <a:rPr lang="en-GB" sz="4100" dirty="0">
                <a:solidFill>
                  <a:srgbClr val="462300"/>
                </a:solidFill>
                <a:latin typeface="Arial" panose="020B0604020202020204" pitchFamily="34" charset="0"/>
                <a:cs typeface="Arial" panose="020B0604020202020204" pitchFamily="34" charset="0"/>
              </a:rPr>
              <a:t> </a:t>
            </a:r>
            <a:r>
              <a:rPr lang="en-GB" sz="4100" dirty="0">
                <a:solidFill>
                  <a:srgbClr val="462300"/>
                </a:solidFill>
                <a:effectLst/>
                <a:latin typeface="Arial" panose="020B0604020202020204" pitchFamily="34" charset="0"/>
                <a:cs typeface="Arial" panose="020B0604020202020204" pitchFamily="34" charset="0"/>
              </a:rPr>
              <a:t>Chosen for adoption by the Father </a:t>
            </a:r>
            <a:r>
              <a:rPr lang="en-GB" sz="3500" b="1" dirty="0">
                <a:solidFill>
                  <a:srgbClr val="462300"/>
                </a:solidFill>
                <a:effectLst/>
                <a:latin typeface="Arial" panose="020B0604020202020204" pitchFamily="34" charset="0"/>
                <a:cs typeface="Arial" panose="020B0604020202020204" pitchFamily="34" charset="0"/>
              </a:rPr>
              <a:t>(vs.4-6)</a:t>
            </a:r>
          </a:p>
          <a:p>
            <a:r>
              <a:rPr lang="en-GB" sz="4100" dirty="0">
                <a:solidFill>
                  <a:srgbClr val="462300"/>
                </a:solidFill>
                <a:effectLst/>
                <a:latin typeface="Arial" panose="020B0604020202020204" pitchFamily="34" charset="0"/>
                <a:cs typeface="Arial" panose="020B0604020202020204" pitchFamily="34" charset="0"/>
              </a:rPr>
              <a:t> Redeemed and forgiven in Christ </a:t>
            </a:r>
            <a:r>
              <a:rPr lang="en-GB" sz="3500" b="1" dirty="0">
                <a:solidFill>
                  <a:srgbClr val="462300"/>
                </a:solidFill>
                <a:effectLst/>
                <a:latin typeface="Arial" panose="020B0604020202020204" pitchFamily="34" charset="0"/>
                <a:cs typeface="Arial" panose="020B0604020202020204" pitchFamily="34" charset="0"/>
              </a:rPr>
              <a:t>(v</a:t>
            </a:r>
            <a:r>
              <a:rPr lang="en-GB" sz="3500" b="1" dirty="0">
                <a:solidFill>
                  <a:srgbClr val="462300"/>
                </a:solidFill>
                <a:latin typeface="Arial" panose="020B0604020202020204" pitchFamily="34" charset="0"/>
                <a:cs typeface="Arial" panose="020B0604020202020204" pitchFamily="34" charset="0"/>
              </a:rPr>
              <a:t>s.7-10)</a:t>
            </a:r>
          </a:p>
          <a:p>
            <a:r>
              <a:rPr lang="en-GB" sz="4100" dirty="0">
                <a:solidFill>
                  <a:srgbClr val="462300"/>
                </a:solidFill>
                <a:latin typeface="Arial" panose="020B0604020202020204" pitchFamily="34" charset="0"/>
                <a:cs typeface="Arial" panose="020B0604020202020204" pitchFamily="34" charset="0"/>
              </a:rPr>
              <a:t> Sealed for inheritance by the Spirit </a:t>
            </a:r>
            <a:r>
              <a:rPr lang="en-GB" sz="3500" b="1" dirty="0">
                <a:solidFill>
                  <a:srgbClr val="462300"/>
                </a:solidFill>
                <a:latin typeface="Arial" panose="020B0604020202020204" pitchFamily="34" charset="0"/>
                <a:cs typeface="Arial" panose="020B0604020202020204" pitchFamily="34" charset="0"/>
              </a:rPr>
              <a:t>(vs.11-14)</a:t>
            </a:r>
          </a:p>
        </p:txBody>
      </p:sp>
      <p:sp>
        <p:nvSpPr>
          <p:cNvPr id="2" name="TextBox 1">
            <a:extLst>
              <a:ext uri="{FF2B5EF4-FFF2-40B4-BE49-F238E27FC236}">
                <a16:creationId xmlns:a16="http://schemas.microsoft.com/office/drawing/2014/main" id="{20EBDEF4-BD78-CF59-AD1D-1572989B5010}"/>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a:p>
            <a:pPr algn="ctr"/>
            <a:endParaRPr lang="en-GB" sz="2400" b="1"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5114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Living as children of light</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3046988"/>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a:p>
            <a:pPr algn="ctr"/>
            <a:endParaRPr lang="en-GB" sz="2400" b="1"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AA3B40EE-8E36-B37E-00BD-D2B9ECD858D2}"/>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Spiritual Blessings in Christ</a:t>
            </a:r>
          </a:p>
        </p:txBody>
      </p:sp>
      <p:sp>
        <p:nvSpPr>
          <p:cNvPr id="9" name="TextBox 8">
            <a:extLst>
              <a:ext uri="{FF2B5EF4-FFF2-40B4-BE49-F238E27FC236}">
                <a16:creationId xmlns:a16="http://schemas.microsoft.com/office/drawing/2014/main" id="{26018689-68FE-FC5F-0065-DD238D9A2005}"/>
              </a:ext>
            </a:extLst>
          </p:cNvPr>
          <p:cNvSpPr txBox="1"/>
          <p:nvPr/>
        </p:nvSpPr>
        <p:spPr>
          <a:xfrm>
            <a:off x="1708727" y="1055682"/>
            <a:ext cx="10981777" cy="2785378"/>
          </a:xfrm>
          <a:prstGeom prst="rect">
            <a:avLst/>
          </a:prstGeom>
          <a:noFill/>
        </p:spPr>
        <p:txBody>
          <a:bodyPr wrap="square">
            <a:spAutoFit/>
          </a:bodyPr>
          <a:lstStyle/>
          <a:p>
            <a:r>
              <a:rPr lang="en-GB" sz="4800" b="1" dirty="0">
                <a:solidFill>
                  <a:srgbClr val="462300"/>
                </a:solidFill>
                <a:latin typeface="Arial" panose="020B0604020202020204" pitchFamily="34" charset="0"/>
                <a:cs typeface="Arial" panose="020B0604020202020204" pitchFamily="34" charset="0"/>
              </a:rPr>
              <a:t> 3 key spiritual blessings:</a:t>
            </a:r>
          </a:p>
          <a:p>
            <a:endParaRPr lang="en-GB" sz="400" b="1" dirty="0">
              <a:solidFill>
                <a:srgbClr val="462300"/>
              </a:solidFill>
              <a:latin typeface="Arial" panose="020B0604020202020204" pitchFamily="34" charset="0"/>
              <a:cs typeface="Arial" panose="020B0604020202020204" pitchFamily="34" charset="0"/>
            </a:endParaRPr>
          </a:p>
          <a:p>
            <a:r>
              <a:rPr lang="en-GB" sz="4100" dirty="0">
                <a:solidFill>
                  <a:srgbClr val="462300"/>
                </a:solidFill>
                <a:latin typeface="Arial" panose="020B0604020202020204" pitchFamily="34" charset="0"/>
                <a:cs typeface="Arial" panose="020B0604020202020204" pitchFamily="34" charset="0"/>
              </a:rPr>
              <a:t> </a:t>
            </a:r>
            <a:r>
              <a:rPr lang="en-GB" sz="4100" dirty="0">
                <a:solidFill>
                  <a:srgbClr val="462300"/>
                </a:solidFill>
                <a:effectLst/>
                <a:latin typeface="Arial" panose="020B0604020202020204" pitchFamily="34" charset="0"/>
                <a:cs typeface="Arial" panose="020B0604020202020204" pitchFamily="34" charset="0"/>
              </a:rPr>
              <a:t>Chosen for adoption by the Father </a:t>
            </a:r>
            <a:r>
              <a:rPr lang="en-GB" sz="3500" b="1" dirty="0">
                <a:solidFill>
                  <a:srgbClr val="462300"/>
                </a:solidFill>
                <a:effectLst/>
                <a:latin typeface="Arial" panose="020B0604020202020204" pitchFamily="34" charset="0"/>
                <a:cs typeface="Arial" panose="020B0604020202020204" pitchFamily="34" charset="0"/>
              </a:rPr>
              <a:t>(vs.4-6)</a:t>
            </a:r>
          </a:p>
          <a:p>
            <a:r>
              <a:rPr lang="en-GB" sz="4100" dirty="0">
                <a:solidFill>
                  <a:srgbClr val="462300"/>
                </a:solidFill>
                <a:effectLst/>
                <a:latin typeface="Arial" panose="020B0604020202020204" pitchFamily="34" charset="0"/>
                <a:cs typeface="Arial" panose="020B0604020202020204" pitchFamily="34" charset="0"/>
              </a:rPr>
              <a:t> Redeemed and forgiven in Christ </a:t>
            </a:r>
            <a:r>
              <a:rPr lang="en-GB" sz="3500" b="1" dirty="0">
                <a:solidFill>
                  <a:srgbClr val="462300"/>
                </a:solidFill>
                <a:effectLst/>
                <a:latin typeface="Arial" panose="020B0604020202020204" pitchFamily="34" charset="0"/>
                <a:cs typeface="Arial" panose="020B0604020202020204" pitchFamily="34" charset="0"/>
              </a:rPr>
              <a:t>(v</a:t>
            </a:r>
            <a:r>
              <a:rPr lang="en-GB" sz="3500" b="1" dirty="0">
                <a:solidFill>
                  <a:srgbClr val="462300"/>
                </a:solidFill>
                <a:latin typeface="Arial" panose="020B0604020202020204" pitchFamily="34" charset="0"/>
                <a:cs typeface="Arial" panose="020B0604020202020204" pitchFamily="34" charset="0"/>
              </a:rPr>
              <a:t>s.7-10)</a:t>
            </a:r>
          </a:p>
          <a:p>
            <a:r>
              <a:rPr lang="en-GB" sz="4100" dirty="0">
                <a:solidFill>
                  <a:srgbClr val="462300"/>
                </a:solidFill>
                <a:latin typeface="Arial" panose="020B0604020202020204" pitchFamily="34" charset="0"/>
                <a:cs typeface="Arial" panose="020B0604020202020204" pitchFamily="34" charset="0"/>
              </a:rPr>
              <a:t> </a:t>
            </a:r>
            <a:r>
              <a:rPr lang="en-GB" sz="4100"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Sealed for inheritance by the Spirit </a:t>
            </a:r>
            <a:r>
              <a:rPr lang="en-GB" sz="35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(vs.11-14)</a:t>
            </a:r>
          </a:p>
        </p:txBody>
      </p:sp>
    </p:spTree>
    <p:extLst>
      <p:ext uri="{BB962C8B-B14F-4D97-AF65-F5344CB8AC3E}">
        <p14:creationId xmlns:p14="http://schemas.microsoft.com/office/powerpoint/2010/main" val="481940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434DF55F-31A6-F209-8B2E-D1C7FE30D37B}"/>
              </a:ext>
            </a:extLst>
          </p:cNvPr>
          <p:cNvSpPr txBox="1"/>
          <p:nvPr/>
        </p:nvSpPr>
        <p:spPr>
          <a:xfrm>
            <a:off x="2286890" y="1171250"/>
            <a:ext cx="3475495" cy="1200329"/>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1</a:t>
            </a:r>
          </a:p>
          <a:p>
            <a:pPr algn="ctr"/>
            <a:r>
              <a:rPr lang="en-GB" sz="3600" dirty="0">
                <a:solidFill>
                  <a:srgbClr val="462300"/>
                </a:solidFill>
                <a:effectLst/>
                <a:latin typeface="Arial" panose="020B0604020202020204" pitchFamily="34" charset="0"/>
                <a:cs typeface="Arial" panose="020B0604020202020204" pitchFamily="34" charset="0"/>
              </a:rPr>
              <a:t>(Genesis 1&amp;2)</a:t>
            </a:r>
          </a:p>
        </p:txBody>
      </p:sp>
      <p:sp>
        <p:nvSpPr>
          <p:cNvPr id="10" name="TextBox 9">
            <a:extLst>
              <a:ext uri="{FF2B5EF4-FFF2-40B4-BE49-F238E27FC236}">
                <a16:creationId xmlns:a16="http://schemas.microsoft.com/office/drawing/2014/main" id="{BFAF4E78-A29F-C095-7714-05750A296B63}"/>
              </a:ext>
            </a:extLst>
          </p:cNvPr>
          <p:cNvSpPr txBox="1"/>
          <p:nvPr/>
        </p:nvSpPr>
        <p:spPr>
          <a:xfrm>
            <a:off x="2121795" y="3141544"/>
            <a:ext cx="3805683" cy="1754326"/>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2</a:t>
            </a:r>
          </a:p>
          <a:p>
            <a:pPr algn="ctr"/>
            <a:r>
              <a:rPr lang="en-GB" sz="3600" dirty="0">
                <a:solidFill>
                  <a:srgbClr val="462300"/>
                </a:solidFill>
                <a:effectLst/>
                <a:latin typeface="Arial" panose="020B0604020202020204" pitchFamily="34" charset="0"/>
                <a:cs typeface="Arial" panose="020B0604020202020204" pitchFamily="34" charset="0"/>
              </a:rPr>
              <a:t>(Genesis 3 to Revelation 20)</a:t>
            </a:r>
          </a:p>
        </p:txBody>
      </p:sp>
      <p:sp>
        <p:nvSpPr>
          <p:cNvPr id="5" name="TextBox 4">
            <a:extLst>
              <a:ext uri="{FF2B5EF4-FFF2-40B4-BE49-F238E27FC236}">
                <a16:creationId xmlns:a16="http://schemas.microsoft.com/office/drawing/2014/main" id="{788B3E7F-1444-F9A5-DB41-9D7F6C683B31}"/>
              </a:ext>
            </a:extLst>
          </p:cNvPr>
          <p:cNvSpPr txBox="1"/>
          <p:nvPr/>
        </p:nvSpPr>
        <p:spPr>
          <a:xfrm>
            <a:off x="6284654" y="2565787"/>
            <a:ext cx="5780931" cy="3354765"/>
          </a:xfrm>
          <a:prstGeom prst="rect">
            <a:avLst/>
          </a:prstGeom>
          <a:noFill/>
        </p:spPr>
        <p:txBody>
          <a:bodyPr wrap="square">
            <a:spAutoFit/>
          </a:bodyPr>
          <a:lstStyle/>
          <a:p>
            <a:pPr algn="ctr"/>
            <a:r>
              <a:rPr lang="en-GB" sz="3600" dirty="0">
                <a:solidFill>
                  <a:srgbClr val="C00000"/>
                </a:solidFill>
                <a:latin typeface="Arial" panose="020B0604020202020204" pitchFamily="34" charset="0"/>
                <a:cs typeface="Arial" panose="020B0604020202020204" pitchFamily="34" charset="0"/>
              </a:rPr>
              <a:t>‘For God so loved the world that He gave His one and only Son, that whoever believes in Him shall not perish but have eternal life.’ </a:t>
            </a:r>
          </a:p>
          <a:p>
            <a:pPr algn="ctr"/>
            <a:r>
              <a:rPr lang="en-GB" sz="3200" b="1" dirty="0">
                <a:solidFill>
                  <a:srgbClr val="C00000"/>
                </a:solidFill>
                <a:latin typeface="Arial" panose="020B0604020202020204" pitchFamily="34" charset="0"/>
                <a:cs typeface="Arial" panose="020B0604020202020204" pitchFamily="34" charset="0"/>
              </a:rPr>
              <a:t>John 3:16</a:t>
            </a:r>
          </a:p>
        </p:txBody>
      </p:sp>
      <p:sp>
        <p:nvSpPr>
          <p:cNvPr id="12" name="TextBox 11">
            <a:extLst>
              <a:ext uri="{FF2B5EF4-FFF2-40B4-BE49-F238E27FC236}">
                <a16:creationId xmlns:a16="http://schemas.microsoft.com/office/drawing/2014/main" id="{9946C347-1E69-794E-1E0B-D16E175BFD6E}"/>
              </a:ext>
            </a:extLst>
          </p:cNvPr>
          <p:cNvSpPr txBox="1"/>
          <p:nvPr/>
        </p:nvSpPr>
        <p:spPr>
          <a:xfrm>
            <a:off x="6717437" y="1171250"/>
            <a:ext cx="5288132" cy="1200329"/>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God with His people in the place of His blessing</a:t>
            </a:r>
          </a:p>
        </p:txBody>
      </p:sp>
      <p:sp>
        <p:nvSpPr>
          <p:cNvPr id="13" name="TextBox 12">
            <a:extLst>
              <a:ext uri="{FF2B5EF4-FFF2-40B4-BE49-F238E27FC236}">
                <a16:creationId xmlns:a16="http://schemas.microsoft.com/office/drawing/2014/main" id="{62AF78C5-8F43-6FD2-30DA-147E26C1D374}"/>
              </a:ext>
            </a:extLst>
          </p:cNvPr>
          <p:cNvSpPr txBox="1"/>
          <p:nvPr/>
        </p:nvSpPr>
        <p:spPr>
          <a:xfrm>
            <a:off x="5986663" y="1438528"/>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D2B6D64F-C01E-78BB-D485-048F923B46C3}"/>
              </a:ext>
            </a:extLst>
          </p:cNvPr>
          <p:cNvSpPr txBox="1"/>
          <p:nvPr/>
        </p:nvSpPr>
        <p:spPr>
          <a:xfrm>
            <a:off x="5997504" y="3695542"/>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6" name="TextBox 15">
            <a:extLst>
              <a:ext uri="{FF2B5EF4-FFF2-40B4-BE49-F238E27FC236}">
                <a16:creationId xmlns:a16="http://schemas.microsoft.com/office/drawing/2014/main" id="{D1B86204-89E8-D509-9FBA-333B40101898}"/>
              </a:ext>
            </a:extLst>
          </p:cNvPr>
          <p:cNvSpPr txBox="1"/>
          <p:nvPr/>
        </p:nvSpPr>
        <p:spPr>
          <a:xfrm>
            <a:off x="-78509" y="86186"/>
            <a:ext cx="1787236" cy="2677656"/>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p:txBody>
      </p:sp>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The Bible split in 3 parts… </a:t>
            </a:r>
          </a:p>
        </p:txBody>
      </p:sp>
    </p:spTree>
    <p:extLst>
      <p:ext uri="{BB962C8B-B14F-4D97-AF65-F5344CB8AC3E}">
        <p14:creationId xmlns:p14="http://schemas.microsoft.com/office/powerpoint/2010/main" val="4644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id="{434DF55F-31A6-F209-8B2E-D1C7FE30D37B}"/>
              </a:ext>
            </a:extLst>
          </p:cNvPr>
          <p:cNvSpPr txBox="1"/>
          <p:nvPr/>
        </p:nvSpPr>
        <p:spPr>
          <a:xfrm>
            <a:off x="2286890" y="1171250"/>
            <a:ext cx="3475495" cy="1200329"/>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1</a:t>
            </a:r>
          </a:p>
          <a:p>
            <a:pPr algn="ctr"/>
            <a:r>
              <a:rPr lang="en-GB" sz="3600" dirty="0">
                <a:solidFill>
                  <a:srgbClr val="462300"/>
                </a:solidFill>
                <a:effectLst/>
                <a:latin typeface="Arial" panose="020B0604020202020204" pitchFamily="34" charset="0"/>
                <a:cs typeface="Arial" panose="020B0604020202020204" pitchFamily="34" charset="0"/>
              </a:rPr>
              <a:t>(Genesis 1&amp;2)</a:t>
            </a:r>
          </a:p>
        </p:txBody>
      </p:sp>
      <p:sp>
        <p:nvSpPr>
          <p:cNvPr id="10" name="TextBox 9">
            <a:extLst>
              <a:ext uri="{FF2B5EF4-FFF2-40B4-BE49-F238E27FC236}">
                <a16:creationId xmlns:a16="http://schemas.microsoft.com/office/drawing/2014/main" id="{BFAF4E78-A29F-C095-7714-05750A296B63}"/>
              </a:ext>
            </a:extLst>
          </p:cNvPr>
          <p:cNvSpPr txBox="1"/>
          <p:nvPr/>
        </p:nvSpPr>
        <p:spPr>
          <a:xfrm>
            <a:off x="2121795" y="3141544"/>
            <a:ext cx="3805683" cy="1754326"/>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2</a:t>
            </a:r>
          </a:p>
          <a:p>
            <a:pPr algn="ctr"/>
            <a:r>
              <a:rPr lang="en-GB" sz="3600" dirty="0">
                <a:solidFill>
                  <a:srgbClr val="462300"/>
                </a:solidFill>
                <a:effectLst/>
                <a:latin typeface="Arial" panose="020B0604020202020204" pitchFamily="34" charset="0"/>
                <a:cs typeface="Arial" panose="020B0604020202020204" pitchFamily="34" charset="0"/>
              </a:rPr>
              <a:t>(Genesis 3 to Revelation 20)</a:t>
            </a:r>
          </a:p>
        </p:txBody>
      </p:sp>
      <p:sp>
        <p:nvSpPr>
          <p:cNvPr id="5" name="TextBox 4">
            <a:extLst>
              <a:ext uri="{FF2B5EF4-FFF2-40B4-BE49-F238E27FC236}">
                <a16:creationId xmlns:a16="http://schemas.microsoft.com/office/drawing/2014/main" id="{788B3E7F-1444-F9A5-DB41-9D7F6C683B31}"/>
              </a:ext>
            </a:extLst>
          </p:cNvPr>
          <p:cNvSpPr txBox="1"/>
          <p:nvPr/>
        </p:nvSpPr>
        <p:spPr>
          <a:xfrm>
            <a:off x="6461718" y="2600057"/>
            <a:ext cx="5686359" cy="3354765"/>
          </a:xfrm>
          <a:prstGeom prst="rect">
            <a:avLst/>
          </a:prstGeom>
          <a:noFill/>
        </p:spPr>
        <p:txBody>
          <a:bodyPr wrap="square">
            <a:spAutoFit/>
          </a:bodyPr>
          <a:lstStyle/>
          <a:p>
            <a:pPr algn="ctr"/>
            <a:r>
              <a:rPr lang="en-GB" sz="3600" dirty="0">
                <a:solidFill>
                  <a:srgbClr val="C00000"/>
                </a:solidFill>
                <a:latin typeface="Arial" panose="020B0604020202020204" pitchFamily="34" charset="0"/>
                <a:cs typeface="Arial" panose="020B0604020202020204" pitchFamily="34" charset="0"/>
              </a:rPr>
              <a:t>‘Whoever believes in the Son has eternal life, but whoever rejects the Son will not see life, for God’s wrath remains on them.’</a:t>
            </a:r>
          </a:p>
          <a:p>
            <a:pPr algn="ctr"/>
            <a:r>
              <a:rPr lang="en-GB" sz="3200" b="1" dirty="0">
                <a:solidFill>
                  <a:srgbClr val="C00000"/>
                </a:solidFill>
                <a:latin typeface="Arial" panose="020B0604020202020204" pitchFamily="34" charset="0"/>
                <a:cs typeface="Arial" panose="020B0604020202020204" pitchFamily="34" charset="0"/>
              </a:rPr>
              <a:t>John 3:36</a:t>
            </a:r>
          </a:p>
        </p:txBody>
      </p:sp>
      <p:sp>
        <p:nvSpPr>
          <p:cNvPr id="12" name="TextBox 11">
            <a:extLst>
              <a:ext uri="{FF2B5EF4-FFF2-40B4-BE49-F238E27FC236}">
                <a16:creationId xmlns:a16="http://schemas.microsoft.com/office/drawing/2014/main" id="{9946C347-1E69-794E-1E0B-D16E175BFD6E}"/>
              </a:ext>
            </a:extLst>
          </p:cNvPr>
          <p:cNvSpPr txBox="1"/>
          <p:nvPr/>
        </p:nvSpPr>
        <p:spPr>
          <a:xfrm>
            <a:off x="6717437" y="1171250"/>
            <a:ext cx="5288132" cy="1200329"/>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God with His people in the place of His blessing</a:t>
            </a:r>
          </a:p>
        </p:txBody>
      </p:sp>
      <p:sp>
        <p:nvSpPr>
          <p:cNvPr id="13" name="TextBox 12">
            <a:extLst>
              <a:ext uri="{FF2B5EF4-FFF2-40B4-BE49-F238E27FC236}">
                <a16:creationId xmlns:a16="http://schemas.microsoft.com/office/drawing/2014/main" id="{62AF78C5-8F43-6FD2-30DA-147E26C1D374}"/>
              </a:ext>
            </a:extLst>
          </p:cNvPr>
          <p:cNvSpPr txBox="1"/>
          <p:nvPr/>
        </p:nvSpPr>
        <p:spPr>
          <a:xfrm>
            <a:off x="5986663" y="1438528"/>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D2B6D64F-C01E-78BB-D485-048F923B46C3}"/>
              </a:ext>
            </a:extLst>
          </p:cNvPr>
          <p:cNvSpPr txBox="1"/>
          <p:nvPr/>
        </p:nvSpPr>
        <p:spPr>
          <a:xfrm>
            <a:off x="5997504" y="3695542"/>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The Bible split in 3 parts… </a:t>
            </a:r>
          </a:p>
        </p:txBody>
      </p:sp>
      <p:sp>
        <p:nvSpPr>
          <p:cNvPr id="2" name="TextBox 1">
            <a:extLst>
              <a:ext uri="{FF2B5EF4-FFF2-40B4-BE49-F238E27FC236}">
                <a16:creationId xmlns:a16="http://schemas.microsoft.com/office/drawing/2014/main" id="{92E614BB-63EC-F0CE-9D76-440A83A9E8E0}"/>
              </a:ext>
            </a:extLst>
          </p:cNvPr>
          <p:cNvSpPr txBox="1"/>
          <p:nvPr/>
        </p:nvSpPr>
        <p:spPr>
          <a:xfrm>
            <a:off x="-78509" y="86186"/>
            <a:ext cx="1787236" cy="2677656"/>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p:txBody>
      </p:sp>
    </p:spTree>
    <p:extLst>
      <p:ext uri="{BB962C8B-B14F-4D97-AF65-F5344CB8AC3E}">
        <p14:creationId xmlns:p14="http://schemas.microsoft.com/office/powerpoint/2010/main" val="108261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4B0CB99-F99C-042E-E952-73DB84FD75EA}"/>
              </a:ext>
            </a:extLst>
          </p:cNvPr>
          <p:cNvSpPr txBox="1"/>
          <p:nvPr/>
        </p:nvSpPr>
        <p:spPr>
          <a:xfrm>
            <a:off x="6779919" y="5338189"/>
            <a:ext cx="5225650" cy="1200329"/>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God with His people in the place of His blessing</a:t>
            </a:r>
            <a:endParaRPr lang="en-GB" sz="36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34DF55F-31A6-F209-8B2E-D1C7FE30D37B}"/>
              </a:ext>
            </a:extLst>
          </p:cNvPr>
          <p:cNvSpPr txBox="1"/>
          <p:nvPr/>
        </p:nvSpPr>
        <p:spPr>
          <a:xfrm>
            <a:off x="2286890" y="1171250"/>
            <a:ext cx="3475495" cy="1200329"/>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1</a:t>
            </a:r>
          </a:p>
          <a:p>
            <a:pPr algn="ctr"/>
            <a:r>
              <a:rPr lang="en-GB" sz="3600" dirty="0">
                <a:solidFill>
                  <a:srgbClr val="462300"/>
                </a:solidFill>
                <a:effectLst/>
                <a:latin typeface="Arial" panose="020B0604020202020204" pitchFamily="34" charset="0"/>
                <a:cs typeface="Arial" panose="020B0604020202020204" pitchFamily="34" charset="0"/>
              </a:rPr>
              <a:t>(Genesis 1&amp;2)</a:t>
            </a:r>
          </a:p>
        </p:txBody>
      </p:sp>
      <p:sp>
        <p:nvSpPr>
          <p:cNvPr id="10" name="TextBox 9">
            <a:extLst>
              <a:ext uri="{FF2B5EF4-FFF2-40B4-BE49-F238E27FC236}">
                <a16:creationId xmlns:a16="http://schemas.microsoft.com/office/drawing/2014/main" id="{BFAF4E78-A29F-C095-7714-05750A296B63}"/>
              </a:ext>
            </a:extLst>
          </p:cNvPr>
          <p:cNvSpPr txBox="1"/>
          <p:nvPr/>
        </p:nvSpPr>
        <p:spPr>
          <a:xfrm>
            <a:off x="2121795" y="3141544"/>
            <a:ext cx="3805683" cy="1754326"/>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2</a:t>
            </a:r>
          </a:p>
          <a:p>
            <a:pPr algn="ctr"/>
            <a:r>
              <a:rPr lang="en-GB" sz="3600" dirty="0">
                <a:solidFill>
                  <a:srgbClr val="462300"/>
                </a:solidFill>
                <a:effectLst/>
                <a:latin typeface="Arial" panose="020B0604020202020204" pitchFamily="34" charset="0"/>
                <a:cs typeface="Arial" panose="020B0604020202020204" pitchFamily="34" charset="0"/>
              </a:rPr>
              <a:t>(Genesis 3 to Revelation 20)</a:t>
            </a:r>
          </a:p>
        </p:txBody>
      </p:sp>
      <p:sp>
        <p:nvSpPr>
          <p:cNvPr id="11" name="TextBox 10">
            <a:extLst>
              <a:ext uri="{FF2B5EF4-FFF2-40B4-BE49-F238E27FC236}">
                <a16:creationId xmlns:a16="http://schemas.microsoft.com/office/drawing/2014/main" id="{04CD3508-7517-4E24-9BED-73275048D4C2}"/>
              </a:ext>
            </a:extLst>
          </p:cNvPr>
          <p:cNvSpPr txBox="1"/>
          <p:nvPr/>
        </p:nvSpPr>
        <p:spPr>
          <a:xfrm>
            <a:off x="1708727" y="5373305"/>
            <a:ext cx="4423780" cy="1200329"/>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3</a:t>
            </a:r>
          </a:p>
          <a:p>
            <a:pPr algn="ctr"/>
            <a:r>
              <a:rPr lang="en-GB" sz="3600" dirty="0">
                <a:solidFill>
                  <a:srgbClr val="462300"/>
                </a:solidFill>
                <a:effectLst/>
                <a:latin typeface="Arial" panose="020B0604020202020204" pitchFamily="34" charset="0"/>
                <a:cs typeface="Arial" panose="020B0604020202020204" pitchFamily="34" charset="0"/>
              </a:rPr>
              <a:t>(Revelation 21&amp;22)</a:t>
            </a:r>
          </a:p>
        </p:txBody>
      </p:sp>
      <p:sp>
        <p:nvSpPr>
          <p:cNvPr id="5" name="TextBox 4">
            <a:extLst>
              <a:ext uri="{FF2B5EF4-FFF2-40B4-BE49-F238E27FC236}">
                <a16:creationId xmlns:a16="http://schemas.microsoft.com/office/drawing/2014/main" id="{788B3E7F-1444-F9A5-DB41-9D7F6C683B31}"/>
              </a:ext>
            </a:extLst>
          </p:cNvPr>
          <p:cNvSpPr txBox="1"/>
          <p:nvPr/>
        </p:nvSpPr>
        <p:spPr>
          <a:xfrm>
            <a:off x="6717437" y="3695542"/>
            <a:ext cx="5098516"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God’s Plan for Salvation</a:t>
            </a:r>
          </a:p>
        </p:txBody>
      </p:sp>
      <p:sp>
        <p:nvSpPr>
          <p:cNvPr id="12" name="TextBox 11">
            <a:extLst>
              <a:ext uri="{FF2B5EF4-FFF2-40B4-BE49-F238E27FC236}">
                <a16:creationId xmlns:a16="http://schemas.microsoft.com/office/drawing/2014/main" id="{9946C347-1E69-794E-1E0B-D16E175BFD6E}"/>
              </a:ext>
            </a:extLst>
          </p:cNvPr>
          <p:cNvSpPr txBox="1"/>
          <p:nvPr/>
        </p:nvSpPr>
        <p:spPr>
          <a:xfrm>
            <a:off x="6717437" y="1171250"/>
            <a:ext cx="5288132" cy="1200329"/>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God with His people in the place of His blessing</a:t>
            </a:r>
          </a:p>
        </p:txBody>
      </p:sp>
      <p:sp>
        <p:nvSpPr>
          <p:cNvPr id="13" name="TextBox 12">
            <a:extLst>
              <a:ext uri="{FF2B5EF4-FFF2-40B4-BE49-F238E27FC236}">
                <a16:creationId xmlns:a16="http://schemas.microsoft.com/office/drawing/2014/main" id="{62AF78C5-8F43-6FD2-30DA-147E26C1D374}"/>
              </a:ext>
            </a:extLst>
          </p:cNvPr>
          <p:cNvSpPr txBox="1"/>
          <p:nvPr/>
        </p:nvSpPr>
        <p:spPr>
          <a:xfrm>
            <a:off x="5986663" y="1438528"/>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D2B6D64F-C01E-78BB-D485-048F923B46C3}"/>
              </a:ext>
            </a:extLst>
          </p:cNvPr>
          <p:cNvSpPr txBox="1"/>
          <p:nvPr/>
        </p:nvSpPr>
        <p:spPr>
          <a:xfrm>
            <a:off x="5997504" y="3695542"/>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id="{4D892CEF-71EB-F182-955B-0A5682B21BB8}"/>
              </a:ext>
            </a:extLst>
          </p:cNvPr>
          <p:cNvSpPr txBox="1"/>
          <p:nvPr/>
        </p:nvSpPr>
        <p:spPr>
          <a:xfrm>
            <a:off x="5997505" y="5615187"/>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The Bible split in 3 parts… </a:t>
            </a:r>
          </a:p>
        </p:txBody>
      </p:sp>
      <p:sp>
        <p:nvSpPr>
          <p:cNvPr id="4" name="TextBox 3">
            <a:extLst>
              <a:ext uri="{FF2B5EF4-FFF2-40B4-BE49-F238E27FC236}">
                <a16:creationId xmlns:a16="http://schemas.microsoft.com/office/drawing/2014/main" id="{6A047E5E-C19B-3670-3364-4AD395B8095A}"/>
              </a:ext>
            </a:extLst>
          </p:cNvPr>
          <p:cNvSpPr txBox="1"/>
          <p:nvPr/>
        </p:nvSpPr>
        <p:spPr>
          <a:xfrm>
            <a:off x="-78509" y="86186"/>
            <a:ext cx="1787236" cy="2677656"/>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p:txBody>
      </p:sp>
    </p:spTree>
    <p:extLst>
      <p:ext uri="{BB962C8B-B14F-4D97-AF65-F5344CB8AC3E}">
        <p14:creationId xmlns:p14="http://schemas.microsoft.com/office/powerpoint/2010/main" val="337674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54B0CB99-F99C-042E-E952-73DB84FD75EA}"/>
              </a:ext>
            </a:extLst>
          </p:cNvPr>
          <p:cNvSpPr txBox="1"/>
          <p:nvPr/>
        </p:nvSpPr>
        <p:spPr>
          <a:xfrm>
            <a:off x="6779918" y="5338189"/>
            <a:ext cx="5412081" cy="1169551"/>
          </a:xfrm>
          <a:prstGeom prst="rect">
            <a:avLst/>
          </a:prstGeom>
          <a:noFill/>
        </p:spPr>
        <p:txBody>
          <a:bodyPr wrap="square">
            <a:spAutoFit/>
          </a:bodyPr>
          <a:lstStyle/>
          <a:p>
            <a:r>
              <a:rPr lang="en-GB" sz="35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God with His people in the place of His blessing</a:t>
            </a:r>
          </a:p>
        </p:txBody>
      </p:sp>
      <p:sp>
        <p:nvSpPr>
          <p:cNvPr id="8" name="TextBox 7">
            <a:extLst>
              <a:ext uri="{FF2B5EF4-FFF2-40B4-BE49-F238E27FC236}">
                <a16:creationId xmlns:a16="http://schemas.microsoft.com/office/drawing/2014/main" id="{434DF55F-31A6-F209-8B2E-D1C7FE30D37B}"/>
              </a:ext>
            </a:extLst>
          </p:cNvPr>
          <p:cNvSpPr txBox="1"/>
          <p:nvPr/>
        </p:nvSpPr>
        <p:spPr>
          <a:xfrm>
            <a:off x="2286890" y="1171250"/>
            <a:ext cx="3475495" cy="1200329"/>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1</a:t>
            </a:r>
          </a:p>
          <a:p>
            <a:pPr algn="ctr"/>
            <a:r>
              <a:rPr lang="en-GB" sz="3600" dirty="0">
                <a:solidFill>
                  <a:srgbClr val="462300"/>
                </a:solidFill>
                <a:effectLst/>
                <a:latin typeface="Arial" panose="020B0604020202020204" pitchFamily="34" charset="0"/>
                <a:cs typeface="Arial" panose="020B0604020202020204" pitchFamily="34" charset="0"/>
              </a:rPr>
              <a:t>(Genesis 1&amp;2)</a:t>
            </a:r>
          </a:p>
        </p:txBody>
      </p:sp>
      <p:sp>
        <p:nvSpPr>
          <p:cNvPr id="10" name="TextBox 9">
            <a:extLst>
              <a:ext uri="{FF2B5EF4-FFF2-40B4-BE49-F238E27FC236}">
                <a16:creationId xmlns:a16="http://schemas.microsoft.com/office/drawing/2014/main" id="{BFAF4E78-A29F-C095-7714-05750A296B63}"/>
              </a:ext>
            </a:extLst>
          </p:cNvPr>
          <p:cNvSpPr txBox="1"/>
          <p:nvPr/>
        </p:nvSpPr>
        <p:spPr>
          <a:xfrm>
            <a:off x="2121795" y="3141544"/>
            <a:ext cx="3805683" cy="1754326"/>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2</a:t>
            </a:r>
          </a:p>
          <a:p>
            <a:pPr algn="ctr"/>
            <a:r>
              <a:rPr lang="en-GB" sz="3600" dirty="0">
                <a:solidFill>
                  <a:srgbClr val="462300"/>
                </a:solidFill>
                <a:effectLst/>
                <a:latin typeface="Arial" panose="020B0604020202020204" pitchFamily="34" charset="0"/>
                <a:cs typeface="Arial" panose="020B0604020202020204" pitchFamily="34" charset="0"/>
              </a:rPr>
              <a:t>(Genesis 3 to Revelation 20)</a:t>
            </a:r>
          </a:p>
        </p:txBody>
      </p:sp>
      <p:sp>
        <p:nvSpPr>
          <p:cNvPr id="11" name="TextBox 10">
            <a:extLst>
              <a:ext uri="{FF2B5EF4-FFF2-40B4-BE49-F238E27FC236}">
                <a16:creationId xmlns:a16="http://schemas.microsoft.com/office/drawing/2014/main" id="{04CD3508-7517-4E24-9BED-73275048D4C2}"/>
              </a:ext>
            </a:extLst>
          </p:cNvPr>
          <p:cNvSpPr txBox="1"/>
          <p:nvPr/>
        </p:nvSpPr>
        <p:spPr>
          <a:xfrm>
            <a:off x="1708727" y="5373305"/>
            <a:ext cx="4423780" cy="1200329"/>
          </a:xfrm>
          <a:prstGeom prst="rect">
            <a:avLst/>
          </a:prstGeom>
          <a:noFill/>
        </p:spPr>
        <p:txBody>
          <a:bodyPr wrap="square">
            <a:spAutoFit/>
          </a:bodyPr>
          <a:lstStyle/>
          <a:p>
            <a:pPr algn="ctr"/>
            <a:r>
              <a:rPr lang="en-GB" sz="3600" b="1" dirty="0">
                <a:solidFill>
                  <a:srgbClr val="462300"/>
                </a:solidFill>
                <a:effectLst/>
                <a:latin typeface="Arial" panose="020B0604020202020204" pitchFamily="34" charset="0"/>
                <a:cs typeface="Arial" panose="020B0604020202020204" pitchFamily="34" charset="0"/>
              </a:rPr>
              <a:t>Part 3</a:t>
            </a:r>
          </a:p>
          <a:p>
            <a:pPr algn="ctr"/>
            <a:r>
              <a:rPr lang="en-GB" sz="3600" dirty="0">
                <a:solidFill>
                  <a:srgbClr val="462300"/>
                </a:solidFill>
                <a:effectLst/>
                <a:latin typeface="Arial" panose="020B0604020202020204" pitchFamily="34" charset="0"/>
                <a:cs typeface="Arial" panose="020B0604020202020204" pitchFamily="34" charset="0"/>
              </a:rPr>
              <a:t>(Revelation 21&amp;22)</a:t>
            </a:r>
          </a:p>
        </p:txBody>
      </p:sp>
      <p:sp>
        <p:nvSpPr>
          <p:cNvPr id="5" name="TextBox 4">
            <a:extLst>
              <a:ext uri="{FF2B5EF4-FFF2-40B4-BE49-F238E27FC236}">
                <a16:creationId xmlns:a16="http://schemas.microsoft.com/office/drawing/2014/main" id="{788B3E7F-1444-F9A5-DB41-9D7F6C683B31}"/>
              </a:ext>
            </a:extLst>
          </p:cNvPr>
          <p:cNvSpPr txBox="1"/>
          <p:nvPr/>
        </p:nvSpPr>
        <p:spPr>
          <a:xfrm>
            <a:off x="6717437" y="3695542"/>
            <a:ext cx="5098516"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God’s Plan for Salvation</a:t>
            </a:r>
          </a:p>
        </p:txBody>
      </p:sp>
      <p:sp>
        <p:nvSpPr>
          <p:cNvPr id="12" name="TextBox 11">
            <a:extLst>
              <a:ext uri="{FF2B5EF4-FFF2-40B4-BE49-F238E27FC236}">
                <a16:creationId xmlns:a16="http://schemas.microsoft.com/office/drawing/2014/main" id="{9946C347-1E69-794E-1E0B-D16E175BFD6E}"/>
              </a:ext>
            </a:extLst>
          </p:cNvPr>
          <p:cNvSpPr txBox="1"/>
          <p:nvPr/>
        </p:nvSpPr>
        <p:spPr>
          <a:xfrm>
            <a:off x="6717437" y="1171250"/>
            <a:ext cx="5474562" cy="1169551"/>
          </a:xfrm>
          <a:prstGeom prst="rect">
            <a:avLst/>
          </a:prstGeom>
          <a:noFill/>
        </p:spPr>
        <p:txBody>
          <a:bodyPr wrap="square">
            <a:spAutoFit/>
          </a:bodyPr>
          <a:lstStyle/>
          <a:p>
            <a:r>
              <a:rPr lang="en-GB" sz="3500" b="1" dirty="0">
                <a:solidFill>
                  <a:srgbClr val="462300"/>
                </a:solidFill>
                <a:effectLst>
                  <a:glow rad="139700">
                    <a:schemeClr val="accent4">
                      <a:satMod val="175000"/>
                      <a:alpha val="40000"/>
                    </a:schemeClr>
                  </a:glow>
                </a:effectLst>
                <a:latin typeface="Arial" panose="020B0604020202020204" pitchFamily="34" charset="0"/>
                <a:cs typeface="Arial" panose="020B0604020202020204" pitchFamily="34" charset="0"/>
              </a:rPr>
              <a:t>God with His people in the place of His blessing</a:t>
            </a:r>
          </a:p>
        </p:txBody>
      </p:sp>
      <p:sp>
        <p:nvSpPr>
          <p:cNvPr id="13" name="TextBox 12">
            <a:extLst>
              <a:ext uri="{FF2B5EF4-FFF2-40B4-BE49-F238E27FC236}">
                <a16:creationId xmlns:a16="http://schemas.microsoft.com/office/drawing/2014/main" id="{62AF78C5-8F43-6FD2-30DA-147E26C1D374}"/>
              </a:ext>
            </a:extLst>
          </p:cNvPr>
          <p:cNvSpPr txBox="1"/>
          <p:nvPr/>
        </p:nvSpPr>
        <p:spPr>
          <a:xfrm>
            <a:off x="5986663" y="1438528"/>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4" name="TextBox 13">
            <a:extLst>
              <a:ext uri="{FF2B5EF4-FFF2-40B4-BE49-F238E27FC236}">
                <a16:creationId xmlns:a16="http://schemas.microsoft.com/office/drawing/2014/main" id="{D2B6D64F-C01E-78BB-D485-048F923B46C3}"/>
              </a:ext>
            </a:extLst>
          </p:cNvPr>
          <p:cNvSpPr txBox="1"/>
          <p:nvPr/>
        </p:nvSpPr>
        <p:spPr>
          <a:xfrm>
            <a:off x="5997504" y="3695542"/>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5" name="TextBox 14">
            <a:extLst>
              <a:ext uri="{FF2B5EF4-FFF2-40B4-BE49-F238E27FC236}">
                <a16:creationId xmlns:a16="http://schemas.microsoft.com/office/drawing/2014/main" id="{4D892CEF-71EB-F182-955B-0A5682B21BB8}"/>
              </a:ext>
            </a:extLst>
          </p:cNvPr>
          <p:cNvSpPr txBox="1"/>
          <p:nvPr/>
        </p:nvSpPr>
        <p:spPr>
          <a:xfrm>
            <a:off x="5997505" y="5615187"/>
            <a:ext cx="595983" cy="646331"/>
          </a:xfrm>
          <a:prstGeom prst="rect">
            <a:avLst/>
          </a:prstGeom>
          <a:noFill/>
        </p:spPr>
        <p:txBody>
          <a:bodyPr wrap="square">
            <a:spAutoFit/>
          </a:bodyPr>
          <a:lstStyle/>
          <a:p>
            <a:r>
              <a:rPr lang="en-GB" sz="3600" dirty="0">
                <a:solidFill>
                  <a:srgbClr val="462300"/>
                </a:solidFill>
                <a:latin typeface="Arial" panose="020B0604020202020204" pitchFamily="34" charset="0"/>
                <a:cs typeface="Arial" panose="020B0604020202020204" pitchFamily="34" charset="0"/>
              </a:rPr>
              <a:t>=</a:t>
            </a:r>
          </a:p>
        </p:txBody>
      </p:sp>
      <p:sp>
        <p:nvSpPr>
          <p:cNvPr id="17" name="TextBox 16">
            <a:extLst>
              <a:ext uri="{FF2B5EF4-FFF2-40B4-BE49-F238E27FC236}">
                <a16:creationId xmlns:a16="http://schemas.microsoft.com/office/drawing/2014/main" id="{C5C83965-F846-86AE-BE00-4F93598664AA}"/>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The Bible split in 3 parts… </a:t>
            </a:r>
          </a:p>
        </p:txBody>
      </p:sp>
      <p:sp>
        <p:nvSpPr>
          <p:cNvPr id="4" name="TextBox 3">
            <a:extLst>
              <a:ext uri="{FF2B5EF4-FFF2-40B4-BE49-F238E27FC236}">
                <a16:creationId xmlns:a16="http://schemas.microsoft.com/office/drawing/2014/main" id="{F46B5679-C76C-2C7D-FEEB-CFB260FDEC7F}"/>
              </a:ext>
            </a:extLst>
          </p:cNvPr>
          <p:cNvSpPr txBox="1"/>
          <p:nvPr/>
        </p:nvSpPr>
        <p:spPr>
          <a:xfrm>
            <a:off x="-78509" y="86186"/>
            <a:ext cx="1787236" cy="2677656"/>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endParaRPr lang="en-GB" sz="24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1:3-14</a:t>
            </a:r>
          </a:p>
        </p:txBody>
      </p:sp>
    </p:spTree>
    <p:extLst>
      <p:ext uri="{BB962C8B-B14F-4D97-AF65-F5344CB8AC3E}">
        <p14:creationId xmlns:p14="http://schemas.microsoft.com/office/powerpoint/2010/main" val="153369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799910" cy="1492716"/>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
        <p:nvSpPr>
          <p:cNvPr id="6" name="TextBox 5">
            <a:extLst>
              <a:ext uri="{FF2B5EF4-FFF2-40B4-BE49-F238E27FC236}">
                <a16:creationId xmlns:a16="http://schemas.microsoft.com/office/drawing/2014/main" id="{3A83D3F4-18E9-B9B1-DBCD-000B6388697E}"/>
              </a:ext>
            </a:extLst>
          </p:cNvPr>
          <p:cNvSpPr txBox="1"/>
          <p:nvPr/>
        </p:nvSpPr>
        <p:spPr>
          <a:xfrm>
            <a:off x="1708727" y="2648532"/>
            <a:ext cx="10483272" cy="4031873"/>
          </a:xfrm>
          <a:prstGeom prst="rect">
            <a:avLst/>
          </a:prstGeom>
          <a:noFill/>
        </p:spPr>
        <p:txBody>
          <a:bodyPr wrap="square">
            <a:spAutoFit/>
          </a:bodyPr>
          <a:lstStyle/>
          <a:p>
            <a:pPr algn="ctr"/>
            <a:r>
              <a:rPr lang="en-GB" sz="3200" dirty="0">
                <a:solidFill>
                  <a:srgbClr val="462300"/>
                </a:solidFill>
                <a:latin typeface="Arial" panose="020B0604020202020204" pitchFamily="34" charset="0"/>
                <a:cs typeface="Arial" panose="020B0604020202020204" pitchFamily="34" charset="0"/>
              </a:rPr>
              <a:t>‘I keep asking that the God of our Lord Jesus Christ, the glorious Father, may give you the Spirit of wisdom and revelation, so that </a:t>
            </a:r>
            <a:r>
              <a:rPr lang="en-GB" sz="3200" b="1" dirty="0">
                <a:solidFill>
                  <a:srgbClr val="462300"/>
                </a:solidFill>
                <a:latin typeface="Arial" panose="020B0604020202020204" pitchFamily="34" charset="0"/>
                <a:cs typeface="Arial" panose="020B0604020202020204" pitchFamily="34" charset="0"/>
              </a:rPr>
              <a:t>you may </a:t>
            </a:r>
            <a:r>
              <a:rPr lang="en-GB" sz="3200" b="1" u="sng" dirty="0">
                <a:solidFill>
                  <a:srgbClr val="462300"/>
                </a:solidFill>
                <a:latin typeface="Arial" panose="020B0604020202020204" pitchFamily="34" charset="0"/>
                <a:cs typeface="Arial" panose="020B0604020202020204" pitchFamily="34" charset="0"/>
              </a:rPr>
              <a:t>know</a:t>
            </a:r>
            <a:r>
              <a:rPr lang="en-GB" sz="3200" b="1" dirty="0">
                <a:solidFill>
                  <a:srgbClr val="462300"/>
                </a:solidFill>
                <a:latin typeface="Arial" panose="020B0604020202020204" pitchFamily="34" charset="0"/>
                <a:cs typeface="Arial" panose="020B0604020202020204" pitchFamily="34" charset="0"/>
              </a:rPr>
              <a:t> Him better</a:t>
            </a:r>
            <a:r>
              <a:rPr lang="en-GB" sz="3200" dirty="0">
                <a:solidFill>
                  <a:srgbClr val="462300"/>
                </a:solidFill>
                <a:latin typeface="Arial" panose="020B0604020202020204" pitchFamily="34" charset="0"/>
                <a:cs typeface="Arial" panose="020B0604020202020204" pitchFamily="34" charset="0"/>
              </a:rPr>
              <a:t>. I pray that the eyes of your heart may be enlightened in order that </a:t>
            </a:r>
            <a:r>
              <a:rPr lang="en-GB" sz="3200" b="1" dirty="0">
                <a:solidFill>
                  <a:srgbClr val="462300"/>
                </a:solidFill>
                <a:latin typeface="Arial" panose="020B0604020202020204" pitchFamily="34" charset="0"/>
                <a:cs typeface="Arial" panose="020B0604020202020204" pitchFamily="34" charset="0"/>
              </a:rPr>
              <a:t>you may </a:t>
            </a:r>
            <a:r>
              <a:rPr lang="en-GB" sz="3200" b="1" u="sng" dirty="0">
                <a:solidFill>
                  <a:srgbClr val="462300"/>
                </a:solidFill>
                <a:latin typeface="Arial" panose="020B0604020202020204" pitchFamily="34" charset="0"/>
                <a:cs typeface="Arial" panose="020B0604020202020204" pitchFamily="34" charset="0"/>
              </a:rPr>
              <a:t>know</a:t>
            </a:r>
            <a:r>
              <a:rPr lang="en-GB" sz="3200" b="1" dirty="0">
                <a:solidFill>
                  <a:srgbClr val="462300"/>
                </a:solidFill>
                <a:latin typeface="Arial" panose="020B0604020202020204" pitchFamily="34" charset="0"/>
                <a:cs typeface="Arial" panose="020B0604020202020204" pitchFamily="34" charset="0"/>
              </a:rPr>
              <a:t> the hope </a:t>
            </a:r>
            <a:r>
              <a:rPr lang="en-GB" sz="3200" dirty="0">
                <a:solidFill>
                  <a:srgbClr val="462300"/>
                </a:solidFill>
                <a:latin typeface="Arial" panose="020B0604020202020204" pitchFamily="34" charset="0"/>
                <a:cs typeface="Arial" panose="020B0604020202020204" pitchFamily="34" charset="0"/>
              </a:rPr>
              <a:t>to which He has called you, the riches of His glorious inheritance in His holy people, and His incomparably great power for us who believe.’</a:t>
            </a:r>
          </a:p>
          <a:p>
            <a:pPr algn="ctr"/>
            <a:r>
              <a:rPr lang="en-GB" sz="3200" b="1" dirty="0">
                <a:solidFill>
                  <a:srgbClr val="462300"/>
                </a:solidFill>
                <a:latin typeface="Arial" panose="020B0604020202020204" pitchFamily="34" charset="0"/>
                <a:cs typeface="Arial" panose="020B0604020202020204" pitchFamily="34" charset="0"/>
              </a:rPr>
              <a:t>Ephesians 1:17-19a</a:t>
            </a:r>
          </a:p>
        </p:txBody>
      </p:sp>
      <p:sp>
        <p:nvSpPr>
          <p:cNvPr id="10" name="TextBox 9">
            <a:extLst>
              <a:ext uri="{FF2B5EF4-FFF2-40B4-BE49-F238E27FC236}">
                <a16:creationId xmlns:a16="http://schemas.microsoft.com/office/drawing/2014/main" id="{1DC9B980-C02B-90C1-B047-E48C22AAF3EC}"/>
              </a:ext>
            </a:extLst>
          </p:cNvPr>
          <p:cNvSpPr txBox="1"/>
          <p:nvPr/>
        </p:nvSpPr>
        <p:spPr>
          <a:xfrm>
            <a:off x="8064374" y="1037997"/>
            <a:ext cx="273867" cy="707886"/>
          </a:xfrm>
          <a:prstGeom prst="rect">
            <a:avLst/>
          </a:prstGeom>
          <a:noFill/>
        </p:spPr>
        <p:txBody>
          <a:bodyPr wrap="square">
            <a:spAutoFit/>
          </a:bodyPr>
          <a:lstStyle/>
          <a:p>
            <a:r>
              <a:rPr lang="en-GB" sz="4000" dirty="0">
                <a:solidFill>
                  <a:srgbClr val="462300"/>
                </a:solidFill>
                <a:latin typeface="Arial" panose="020B0604020202020204" pitchFamily="34" charset="0"/>
                <a:cs typeface="Arial" panose="020B0604020202020204" pitchFamily="34" charset="0"/>
              </a:rPr>
              <a:t>:</a:t>
            </a:r>
            <a:endParaRPr lang="en-GB" sz="4000" dirty="0"/>
          </a:p>
        </p:txBody>
      </p:sp>
    </p:spTree>
    <p:extLst>
      <p:ext uri="{BB962C8B-B14F-4D97-AF65-F5344CB8AC3E}">
        <p14:creationId xmlns:p14="http://schemas.microsoft.com/office/powerpoint/2010/main" val="2043007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570ED2C9-52D6-AEE9-521B-5C306236E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80253FAA-7329-60AE-239E-5E388DCDF048}"/>
              </a:ext>
            </a:extLst>
          </p:cNvPr>
          <p:cNvSpPr txBox="1"/>
          <p:nvPr/>
        </p:nvSpPr>
        <p:spPr>
          <a:xfrm>
            <a:off x="-78509" y="2111364"/>
            <a:ext cx="1884217" cy="830997"/>
          </a:xfrm>
          <a:prstGeom prst="rect">
            <a:avLst/>
          </a:prstGeom>
          <a:noFill/>
        </p:spPr>
        <p:txBody>
          <a:bodyPr wrap="square" rtlCol="0">
            <a:spAutoFit/>
          </a:bodyPr>
          <a:lstStyle/>
          <a:p>
            <a:pPr algn="ctr"/>
            <a:r>
              <a:rPr lang="en-GB" sz="2400" b="1" dirty="0">
                <a:solidFill>
                  <a:srgbClr val="462300"/>
                </a:solidFill>
                <a:latin typeface="Arial" panose="020B0604020202020204" pitchFamily="34" charset="0"/>
                <a:cs typeface="Arial" panose="020B0604020202020204" pitchFamily="34" charset="0"/>
              </a:rPr>
              <a:t>Ephesians </a:t>
            </a:r>
          </a:p>
          <a:p>
            <a:pPr algn="ctr"/>
            <a:r>
              <a:rPr lang="en-GB" sz="2400" b="1" dirty="0">
                <a:solidFill>
                  <a:srgbClr val="462300"/>
                </a:solidFill>
                <a:latin typeface="Arial" panose="020B0604020202020204" pitchFamily="34" charset="0"/>
                <a:cs typeface="Arial" panose="020B0604020202020204" pitchFamily="34" charset="0"/>
              </a:rPr>
              <a:t>1:11-14</a:t>
            </a:r>
          </a:p>
        </p:txBody>
      </p:sp>
      <p:sp>
        <p:nvSpPr>
          <p:cNvPr id="7" name="TextBox 6">
            <a:extLst>
              <a:ext uri="{FF2B5EF4-FFF2-40B4-BE49-F238E27FC236}">
                <a16:creationId xmlns:a16="http://schemas.microsoft.com/office/drawing/2014/main" id="{E103C75A-7E18-71F5-70EA-B8963BE1246F}"/>
              </a:ext>
            </a:extLst>
          </p:cNvPr>
          <p:cNvSpPr txBox="1"/>
          <p:nvPr/>
        </p:nvSpPr>
        <p:spPr>
          <a:xfrm>
            <a:off x="-78509" y="86186"/>
            <a:ext cx="1787236" cy="1938992"/>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Wealth</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4)</a:t>
            </a:r>
          </a:p>
        </p:txBody>
      </p:sp>
      <p:sp>
        <p:nvSpPr>
          <p:cNvPr id="8" name="TextBox 7">
            <a:extLst>
              <a:ext uri="{FF2B5EF4-FFF2-40B4-BE49-F238E27FC236}">
                <a16:creationId xmlns:a16="http://schemas.microsoft.com/office/drawing/2014/main" id="{0E9DA1D2-123F-E67E-55EB-240FBB0D5544}"/>
              </a:ext>
            </a:extLst>
          </p:cNvPr>
          <p:cNvSpPr txBox="1"/>
          <p:nvPr/>
        </p:nvSpPr>
        <p:spPr>
          <a:xfrm>
            <a:off x="1708727" y="1009516"/>
            <a:ext cx="10561782" cy="2046714"/>
          </a:xfrm>
          <a:prstGeom prst="rect">
            <a:avLst/>
          </a:prstGeom>
          <a:noFill/>
        </p:spPr>
        <p:txBody>
          <a:bodyPr wrap="square" rtlCol="0">
            <a:spAutoFit/>
          </a:bodyPr>
          <a:lstStyle/>
          <a:p>
            <a:r>
              <a:rPr lang="en-GB" sz="4000" dirty="0">
                <a:solidFill>
                  <a:srgbClr val="462300"/>
                </a:solidFill>
                <a:latin typeface="Arial" panose="020B0604020202020204" pitchFamily="34" charset="0"/>
                <a:cs typeface="Arial" panose="020B0604020202020204" pitchFamily="34" charset="0"/>
              </a:rPr>
              <a:t>The security of our salvation:</a:t>
            </a:r>
          </a:p>
          <a:p>
            <a:endParaRPr lang="en-GB" sz="1500" dirty="0">
              <a:solidFill>
                <a:srgbClr val="462300"/>
              </a:solidFill>
              <a:latin typeface="Arial" panose="020B0604020202020204" pitchFamily="34" charset="0"/>
              <a:cs typeface="Arial" panose="020B0604020202020204" pitchFamily="34" charset="0"/>
            </a:endParaRPr>
          </a:p>
          <a:p>
            <a:r>
              <a:rPr lang="en-GB" sz="3600" b="1" dirty="0">
                <a:solidFill>
                  <a:srgbClr val="462300"/>
                </a:solidFill>
                <a:latin typeface="Arial" panose="020B0604020202020204" pitchFamily="34" charset="0"/>
                <a:cs typeface="Arial" panose="020B0604020202020204" pitchFamily="34" charset="0"/>
              </a:rPr>
              <a:t>1. </a:t>
            </a:r>
            <a:r>
              <a:rPr lang="en-GB" sz="3600" dirty="0">
                <a:solidFill>
                  <a:srgbClr val="462300"/>
                </a:solidFill>
                <a:latin typeface="Arial" panose="020B0604020202020204" pitchFamily="34" charset="0"/>
                <a:cs typeface="Arial" panose="020B0604020202020204" pitchFamily="34" charset="0"/>
              </a:rPr>
              <a:t>We have been </a:t>
            </a:r>
            <a:r>
              <a:rPr lang="en-GB" sz="3600" b="1" dirty="0">
                <a:solidFill>
                  <a:srgbClr val="462300"/>
                </a:solidFill>
                <a:latin typeface="Arial" panose="020B0604020202020204" pitchFamily="34" charset="0"/>
                <a:cs typeface="Arial" panose="020B0604020202020204" pitchFamily="34" charset="0"/>
              </a:rPr>
              <a:t>sealed</a:t>
            </a:r>
            <a:r>
              <a:rPr lang="en-GB" sz="3600" dirty="0">
                <a:solidFill>
                  <a:srgbClr val="462300"/>
                </a:solidFill>
                <a:latin typeface="Arial" panose="020B0604020202020204" pitchFamily="34" charset="0"/>
                <a:cs typeface="Arial" panose="020B0604020202020204" pitchFamily="34" charset="0"/>
              </a:rPr>
              <a:t> with the Holy Spirit </a:t>
            </a:r>
            <a:r>
              <a:rPr lang="en-GB" sz="3400" dirty="0">
                <a:solidFill>
                  <a:srgbClr val="462300"/>
                </a:solidFill>
                <a:latin typeface="Arial" panose="020B0604020202020204" pitchFamily="34" charset="0"/>
                <a:cs typeface="Arial" panose="020B0604020202020204" pitchFamily="34" charset="0"/>
              </a:rPr>
              <a:t>(vs.13)</a:t>
            </a:r>
          </a:p>
          <a:p>
            <a:pPr lvl="1"/>
            <a:r>
              <a:rPr lang="en-GB" sz="3600" dirty="0">
                <a:solidFill>
                  <a:srgbClr val="462300"/>
                </a:solidFill>
                <a:latin typeface="Arial" panose="020B0604020202020204" pitchFamily="34" charset="0"/>
                <a:cs typeface="Arial" panose="020B0604020202020204" pitchFamily="34" charset="0"/>
              </a:rPr>
              <a:t>  - Authenticity &amp; Ownership</a:t>
            </a:r>
            <a:endParaRPr lang="en-GB" sz="500" dirty="0">
              <a:solidFill>
                <a:srgbClr val="4623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4228D682-2E64-728A-CC18-A6251CA065E1}"/>
              </a:ext>
            </a:extLst>
          </p:cNvPr>
          <p:cNvSpPr txBox="1"/>
          <p:nvPr/>
        </p:nvSpPr>
        <p:spPr>
          <a:xfrm>
            <a:off x="1708727" y="0"/>
            <a:ext cx="10483273" cy="923330"/>
          </a:xfrm>
          <a:prstGeom prst="rect">
            <a:avLst/>
          </a:prstGeom>
          <a:solidFill>
            <a:srgbClr val="361B00"/>
          </a:solidFill>
        </p:spPr>
        <p:txBody>
          <a:bodyPr wrap="square" rtlCol="0">
            <a:spAutoFit/>
          </a:bodyPr>
          <a:lstStyle/>
          <a:p>
            <a:pPr algn="ctr"/>
            <a:r>
              <a:rPr lang="en-GB" sz="5400" b="1" dirty="0">
                <a:solidFill>
                  <a:srgbClr val="FFE8D1"/>
                </a:solidFill>
                <a:latin typeface="Calibri Light" panose="020F0302020204030204" pitchFamily="34" charset="0"/>
                <a:cs typeface="Calibri Light" panose="020F0302020204030204" pitchFamily="34" charset="0"/>
              </a:rPr>
              <a:t>Sealed for inheritance by the Spirit</a:t>
            </a:r>
          </a:p>
        </p:txBody>
      </p:sp>
    </p:spTree>
    <p:extLst>
      <p:ext uri="{BB962C8B-B14F-4D97-AF65-F5344CB8AC3E}">
        <p14:creationId xmlns:p14="http://schemas.microsoft.com/office/powerpoint/2010/main" val="2120690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10510</TotalTime>
  <Words>1565</Words>
  <Application>Microsoft Office PowerPoint</Application>
  <PresentationFormat>Widescreen</PresentationFormat>
  <Paragraphs>268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83</cp:revision>
  <dcterms:created xsi:type="dcterms:W3CDTF">2022-12-16T18:33:56Z</dcterms:created>
  <dcterms:modified xsi:type="dcterms:W3CDTF">2023-03-10T20:03:06Z</dcterms:modified>
</cp:coreProperties>
</file>