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374" r:id="rId3"/>
    <p:sldId id="398" r:id="rId4"/>
    <p:sldId id="389" r:id="rId5"/>
    <p:sldId id="390" r:id="rId6"/>
    <p:sldId id="400" r:id="rId7"/>
    <p:sldId id="399" r:id="rId8"/>
    <p:sldId id="401" r:id="rId9"/>
    <p:sldId id="402" r:id="rId10"/>
    <p:sldId id="404" r:id="rId11"/>
    <p:sldId id="405" r:id="rId12"/>
    <p:sldId id="407" r:id="rId13"/>
    <p:sldId id="406" r:id="rId14"/>
    <p:sldId id="414" r:id="rId15"/>
    <p:sldId id="393" r:id="rId16"/>
    <p:sldId id="413" r:id="rId17"/>
    <p:sldId id="410" r:id="rId18"/>
    <p:sldId id="412" r:id="rId19"/>
    <p:sldId id="409" r:id="rId20"/>
    <p:sldId id="30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D1"/>
    <a:srgbClr val="462300"/>
    <a:srgbClr val="FFDCB9"/>
    <a:srgbClr val="361B00"/>
    <a:srgbClr val="FFAE5D"/>
    <a:srgbClr val="3E1F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20" autoAdjust="0"/>
  </p:normalViewPr>
  <p:slideViewPr>
    <p:cSldViewPr snapToGrid="0">
      <p:cViewPr varScale="1">
        <p:scale>
          <a:sx n="113" d="100"/>
          <a:sy n="113" d="100"/>
        </p:scale>
        <p:origin x="510" y="12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39C8A9-7197-4183-85B3-3815FB0A2197}" type="datetimeFigureOut">
              <a:rPr lang="en-GB" smtClean="0"/>
              <a:t>28/04/2023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28C7A4-0962-46B0-B2F7-FE8578A7C38A}" type="slidenum">
              <a:rPr lang="en-GB" smtClean="0"/>
              <a:t>‹#›</a:t>
            </a:fld>
            <a:endParaRPr lang="en-GB"/>
          </a:p>
        </p:txBody>
      </p:sp>
    </p:spTree>
    <p:extLst>
      <p:ext uri="{BB962C8B-B14F-4D97-AF65-F5344CB8AC3E}">
        <p14:creationId xmlns:p14="http://schemas.microsoft.com/office/powerpoint/2010/main" val="287714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428C7A4-0962-46B0-B2F7-FE8578A7C38A}" type="slidenum">
              <a:rPr lang="en-GB" smtClean="0"/>
              <a:t>8</a:t>
            </a:fld>
            <a:endParaRPr lang="en-GB"/>
          </a:p>
        </p:txBody>
      </p:sp>
    </p:spTree>
    <p:extLst>
      <p:ext uri="{BB962C8B-B14F-4D97-AF65-F5344CB8AC3E}">
        <p14:creationId xmlns:p14="http://schemas.microsoft.com/office/powerpoint/2010/main" val="724336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F21-50E0-3814-74E2-828596B26F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1632AD-72FC-53D8-3A0C-D3D3E36EE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689317-5262-EB70-2424-0B1720B0AAA3}"/>
              </a:ext>
            </a:extLst>
          </p:cNvPr>
          <p:cNvSpPr>
            <a:spLocks noGrp="1"/>
          </p:cNvSpPr>
          <p:nvPr>
            <p:ph type="dt" sz="half" idx="10"/>
          </p:nvPr>
        </p:nvSpPr>
        <p:spPr/>
        <p:txBody>
          <a:bodyPr/>
          <a:lstStyle/>
          <a:p>
            <a:fld id="{98EE09E8-38BA-44EE-A756-D92CF857C982}" type="datetimeFigureOut">
              <a:rPr lang="en-GB" smtClean="0"/>
              <a:t>28/04/2023</a:t>
            </a:fld>
            <a:endParaRPr lang="en-GB"/>
          </a:p>
        </p:txBody>
      </p:sp>
      <p:sp>
        <p:nvSpPr>
          <p:cNvPr id="5" name="Footer Placeholder 4">
            <a:extLst>
              <a:ext uri="{FF2B5EF4-FFF2-40B4-BE49-F238E27FC236}">
                <a16:creationId xmlns:a16="http://schemas.microsoft.com/office/drawing/2014/main" id="{C8CB168F-083C-DA2B-9B3F-B1106DC41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7B1E30-01E3-4C0D-8567-BFEF6D64016B}"/>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297452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C6B06-2F43-BF3D-B9FF-822E672858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BD85BB-D91A-8393-A09D-B1658E0C67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3B8BF0-7F8E-57AD-E8FE-2A6059E57854}"/>
              </a:ext>
            </a:extLst>
          </p:cNvPr>
          <p:cNvSpPr>
            <a:spLocks noGrp="1"/>
          </p:cNvSpPr>
          <p:nvPr>
            <p:ph type="dt" sz="half" idx="10"/>
          </p:nvPr>
        </p:nvSpPr>
        <p:spPr/>
        <p:txBody>
          <a:bodyPr/>
          <a:lstStyle/>
          <a:p>
            <a:fld id="{98EE09E8-38BA-44EE-A756-D92CF857C982}" type="datetimeFigureOut">
              <a:rPr lang="en-GB" smtClean="0"/>
              <a:t>28/04/2023</a:t>
            </a:fld>
            <a:endParaRPr lang="en-GB"/>
          </a:p>
        </p:txBody>
      </p:sp>
      <p:sp>
        <p:nvSpPr>
          <p:cNvPr id="5" name="Footer Placeholder 4">
            <a:extLst>
              <a:ext uri="{FF2B5EF4-FFF2-40B4-BE49-F238E27FC236}">
                <a16:creationId xmlns:a16="http://schemas.microsoft.com/office/drawing/2014/main" id="{C31598A1-3D91-E977-8F1C-2F6356D84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0CC5E-9A07-BD4A-CC14-A022D51693D9}"/>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61383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5D9778-BC37-325B-194A-3D4FFA4E3E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F8CD6E-A744-7065-2366-5EEA79A764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DB2B4F-F1B7-4261-10A9-426FD6D5B8CB}"/>
              </a:ext>
            </a:extLst>
          </p:cNvPr>
          <p:cNvSpPr>
            <a:spLocks noGrp="1"/>
          </p:cNvSpPr>
          <p:nvPr>
            <p:ph type="dt" sz="half" idx="10"/>
          </p:nvPr>
        </p:nvSpPr>
        <p:spPr/>
        <p:txBody>
          <a:bodyPr/>
          <a:lstStyle/>
          <a:p>
            <a:fld id="{98EE09E8-38BA-44EE-A756-D92CF857C982}" type="datetimeFigureOut">
              <a:rPr lang="en-GB" smtClean="0"/>
              <a:t>28/04/2023</a:t>
            </a:fld>
            <a:endParaRPr lang="en-GB"/>
          </a:p>
        </p:txBody>
      </p:sp>
      <p:sp>
        <p:nvSpPr>
          <p:cNvPr id="5" name="Footer Placeholder 4">
            <a:extLst>
              <a:ext uri="{FF2B5EF4-FFF2-40B4-BE49-F238E27FC236}">
                <a16:creationId xmlns:a16="http://schemas.microsoft.com/office/drawing/2014/main" id="{FE5C7625-7F14-3A3A-F053-14DC9D4E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D64B96-C7DE-2055-A630-76D83F30B7C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79425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77B83-4ACE-3EC9-ED2D-3BBAC54974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887AE8-6758-048F-A6F9-A9B803ED63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B56F70-7259-2123-1606-BFBFFE79E56D}"/>
              </a:ext>
            </a:extLst>
          </p:cNvPr>
          <p:cNvSpPr>
            <a:spLocks noGrp="1"/>
          </p:cNvSpPr>
          <p:nvPr>
            <p:ph type="dt" sz="half" idx="10"/>
          </p:nvPr>
        </p:nvSpPr>
        <p:spPr/>
        <p:txBody>
          <a:bodyPr/>
          <a:lstStyle/>
          <a:p>
            <a:fld id="{98EE09E8-38BA-44EE-A756-D92CF857C982}" type="datetimeFigureOut">
              <a:rPr lang="en-GB" smtClean="0"/>
              <a:t>28/04/2023</a:t>
            </a:fld>
            <a:endParaRPr lang="en-GB"/>
          </a:p>
        </p:txBody>
      </p:sp>
      <p:sp>
        <p:nvSpPr>
          <p:cNvPr id="5" name="Footer Placeholder 4">
            <a:extLst>
              <a:ext uri="{FF2B5EF4-FFF2-40B4-BE49-F238E27FC236}">
                <a16:creationId xmlns:a16="http://schemas.microsoft.com/office/drawing/2014/main" id="{91CF7B1E-D896-9F13-A858-1FF5FC66B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AB73-760C-2949-9F6D-FD3DA9635FD7}"/>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50654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A83F-F959-A0DE-8C14-B97D3808AA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3309F3-75E6-AADE-BC97-76DB5FAAA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9BBC38-1F6F-CB7A-6345-565EFC281899}"/>
              </a:ext>
            </a:extLst>
          </p:cNvPr>
          <p:cNvSpPr>
            <a:spLocks noGrp="1"/>
          </p:cNvSpPr>
          <p:nvPr>
            <p:ph type="dt" sz="half" idx="10"/>
          </p:nvPr>
        </p:nvSpPr>
        <p:spPr/>
        <p:txBody>
          <a:bodyPr/>
          <a:lstStyle/>
          <a:p>
            <a:fld id="{98EE09E8-38BA-44EE-A756-D92CF857C982}" type="datetimeFigureOut">
              <a:rPr lang="en-GB" smtClean="0"/>
              <a:t>28/04/2023</a:t>
            </a:fld>
            <a:endParaRPr lang="en-GB"/>
          </a:p>
        </p:txBody>
      </p:sp>
      <p:sp>
        <p:nvSpPr>
          <p:cNvPr id="5" name="Footer Placeholder 4">
            <a:extLst>
              <a:ext uri="{FF2B5EF4-FFF2-40B4-BE49-F238E27FC236}">
                <a16:creationId xmlns:a16="http://schemas.microsoft.com/office/drawing/2014/main" id="{BC0923E2-020C-9352-0C4B-9A3A155CD4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4EB5B-C0B0-7C1A-36DC-FFBEEF32488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79377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64A6-C5B1-096C-F283-B775C9EAD8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3BC243-504F-4A5D-2FB5-1C6DC3AD69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4EE9DB-321C-AFEF-90F4-6BD17FA0F1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8FBCDD-C39E-5A39-503E-51ED1D8B9152}"/>
              </a:ext>
            </a:extLst>
          </p:cNvPr>
          <p:cNvSpPr>
            <a:spLocks noGrp="1"/>
          </p:cNvSpPr>
          <p:nvPr>
            <p:ph type="dt" sz="half" idx="10"/>
          </p:nvPr>
        </p:nvSpPr>
        <p:spPr/>
        <p:txBody>
          <a:bodyPr/>
          <a:lstStyle/>
          <a:p>
            <a:fld id="{98EE09E8-38BA-44EE-A756-D92CF857C982}" type="datetimeFigureOut">
              <a:rPr lang="en-GB" smtClean="0"/>
              <a:t>28/04/2023</a:t>
            </a:fld>
            <a:endParaRPr lang="en-GB"/>
          </a:p>
        </p:txBody>
      </p:sp>
      <p:sp>
        <p:nvSpPr>
          <p:cNvPr id="6" name="Footer Placeholder 5">
            <a:extLst>
              <a:ext uri="{FF2B5EF4-FFF2-40B4-BE49-F238E27FC236}">
                <a16:creationId xmlns:a16="http://schemas.microsoft.com/office/drawing/2014/main" id="{3A09B4EA-839C-679E-3090-58DBE85F4D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297A55-247B-BC5F-6AD6-0087660D8D2C}"/>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56693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8906-759F-3BD0-526C-46D4E163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09953A-0C95-F63C-2AEA-0F138BDF70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586D7-A8B0-71AC-568A-AC636921C0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CA6161-FA66-2C75-483D-7F3DAE2020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359CD4-3699-21F7-226D-1F490DB3D6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4C4520-9CEB-D2ED-C54F-44452153646D}"/>
              </a:ext>
            </a:extLst>
          </p:cNvPr>
          <p:cNvSpPr>
            <a:spLocks noGrp="1"/>
          </p:cNvSpPr>
          <p:nvPr>
            <p:ph type="dt" sz="half" idx="10"/>
          </p:nvPr>
        </p:nvSpPr>
        <p:spPr/>
        <p:txBody>
          <a:bodyPr/>
          <a:lstStyle/>
          <a:p>
            <a:fld id="{98EE09E8-38BA-44EE-A756-D92CF857C982}" type="datetimeFigureOut">
              <a:rPr lang="en-GB" smtClean="0"/>
              <a:t>28/04/2023</a:t>
            </a:fld>
            <a:endParaRPr lang="en-GB"/>
          </a:p>
        </p:txBody>
      </p:sp>
      <p:sp>
        <p:nvSpPr>
          <p:cNvPr id="8" name="Footer Placeholder 7">
            <a:extLst>
              <a:ext uri="{FF2B5EF4-FFF2-40B4-BE49-F238E27FC236}">
                <a16:creationId xmlns:a16="http://schemas.microsoft.com/office/drawing/2014/main" id="{43B142AE-A8A1-3D9B-CDEE-E66D448094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BF4A4F-4D12-713E-EB30-2277B410C7A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8701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DFB36-0E0C-4CC9-B1DC-696C7FC7F5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B1544B-2BA6-5FC5-48EA-92C499E3DE16}"/>
              </a:ext>
            </a:extLst>
          </p:cNvPr>
          <p:cNvSpPr>
            <a:spLocks noGrp="1"/>
          </p:cNvSpPr>
          <p:nvPr>
            <p:ph type="dt" sz="half" idx="10"/>
          </p:nvPr>
        </p:nvSpPr>
        <p:spPr/>
        <p:txBody>
          <a:bodyPr/>
          <a:lstStyle/>
          <a:p>
            <a:fld id="{98EE09E8-38BA-44EE-A756-D92CF857C982}" type="datetimeFigureOut">
              <a:rPr lang="en-GB" smtClean="0"/>
              <a:t>28/04/2023</a:t>
            </a:fld>
            <a:endParaRPr lang="en-GB"/>
          </a:p>
        </p:txBody>
      </p:sp>
      <p:sp>
        <p:nvSpPr>
          <p:cNvPr id="4" name="Footer Placeholder 3">
            <a:extLst>
              <a:ext uri="{FF2B5EF4-FFF2-40B4-BE49-F238E27FC236}">
                <a16:creationId xmlns:a16="http://schemas.microsoft.com/office/drawing/2014/main" id="{AAABBC8A-E38D-D66F-5F39-5BEAD7DF89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BEFF59-8D4E-B9A3-59C5-D294A875CF7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33617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41B65-9A70-C4D3-F3D3-6EB978A0E978}"/>
              </a:ext>
            </a:extLst>
          </p:cNvPr>
          <p:cNvSpPr>
            <a:spLocks noGrp="1"/>
          </p:cNvSpPr>
          <p:nvPr>
            <p:ph type="dt" sz="half" idx="10"/>
          </p:nvPr>
        </p:nvSpPr>
        <p:spPr/>
        <p:txBody>
          <a:bodyPr/>
          <a:lstStyle/>
          <a:p>
            <a:fld id="{98EE09E8-38BA-44EE-A756-D92CF857C982}" type="datetimeFigureOut">
              <a:rPr lang="en-GB" smtClean="0"/>
              <a:t>28/04/2023</a:t>
            </a:fld>
            <a:endParaRPr lang="en-GB"/>
          </a:p>
        </p:txBody>
      </p:sp>
      <p:sp>
        <p:nvSpPr>
          <p:cNvPr id="3" name="Footer Placeholder 2">
            <a:extLst>
              <a:ext uri="{FF2B5EF4-FFF2-40B4-BE49-F238E27FC236}">
                <a16:creationId xmlns:a16="http://schemas.microsoft.com/office/drawing/2014/main" id="{7B79341D-D865-2E5A-3635-22A652F191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83B380-B1E3-C75D-F78B-E5D8703B283E}"/>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7699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3D9D3-6822-BF10-AD74-A3559E5C6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942499-3248-8EA7-5D89-445EC941E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6CFC08-5B1A-689A-7376-92D079C4C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975BA7-172A-8D71-2A45-33E415BCA56C}"/>
              </a:ext>
            </a:extLst>
          </p:cNvPr>
          <p:cNvSpPr>
            <a:spLocks noGrp="1"/>
          </p:cNvSpPr>
          <p:nvPr>
            <p:ph type="dt" sz="half" idx="10"/>
          </p:nvPr>
        </p:nvSpPr>
        <p:spPr/>
        <p:txBody>
          <a:bodyPr/>
          <a:lstStyle/>
          <a:p>
            <a:fld id="{98EE09E8-38BA-44EE-A756-D92CF857C982}" type="datetimeFigureOut">
              <a:rPr lang="en-GB" smtClean="0"/>
              <a:t>28/04/2023</a:t>
            </a:fld>
            <a:endParaRPr lang="en-GB"/>
          </a:p>
        </p:txBody>
      </p:sp>
      <p:sp>
        <p:nvSpPr>
          <p:cNvPr id="6" name="Footer Placeholder 5">
            <a:extLst>
              <a:ext uri="{FF2B5EF4-FFF2-40B4-BE49-F238E27FC236}">
                <a16:creationId xmlns:a16="http://schemas.microsoft.com/office/drawing/2014/main" id="{4447EF1B-8BB3-1B2E-851B-444D6B1799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337E2C-6B76-9C15-2F0C-08CD650E1EB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5807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51482-4E9E-D571-6A64-14A3645C4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8613B2-D064-BD48-A44C-1A426968A2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708AD4-54DE-AC76-38FC-9E377B98A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7DD352-8B4C-EA98-F5D2-9BA51173687F}"/>
              </a:ext>
            </a:extLst>
          </p:cNvPr>
          <p:cNvSpPr>
            <a:spLocks noGrp="1"/>
          </p:cNvSpPr>
          <p:nvPr>
            <p:ph type="dt" sz="half" idx="10"/>
          </p:nvPr>
        </p:nvSpPr>
        <p:spPr/>
        <p:txBody>
          <a:bodyPr/>
          <a:lstStyle/>
          <a:p>
            <a:fld id="{98EE09E8-38BA-44EE-A756-D92CF857C982}" type="datetimeFigureOut">
              <a:rPr lang="en-GB" smtClean="0"/>
              <a:t>28/04/2023</a:t>
            </a:fld>
            <a:endParaRPr lang="en-GB"/>
          </a:p>
        </p:txBody>
      </p:sp>
      <p:sp>
        <p:nvSpPr>
          <p:cNvPr id="6" name="Footer Placeholder 5">
            <a:extLst>
              <a:ext uri="{FF2B5EF4-FFF2-40B4-BE49-F238E27FC236}">
                <a16:creationId xmlns:a16="http://schemas.microsoft.com/office/drawing/2014/main" id="{24DF5604-8190-D91E-C241-3ED66A8497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C7FD42-8FE1-F268-A536-AA028537703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1373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061734-A4ED-11A0-4022-F73907699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1E8F50-1152-CC1C-469C-B1D5DE6F6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559A1E-3874-9153-D461-CF170BA2FF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E09E8-38BA-44EE-A756-D92CF857C982}" type="datetimeFigureOut">
              <a:rPr lang="en-GB" smtClean="0"/>
              <a:t>28/04/2023</a:t>
            </a:fld>
            <a:endParaRPr lang="en-GB"/>
          </a:p>
        </p:txBody>
      </p:sp>
      <p:sp>
        <p:nvSpPr>
          <p:cNvPr id="5" name="Footer Placeholder 4">
            <a:extLst>
              <a:ext uri="{FF2B5EF4-FFF2-40B4-BE49-F238E27FC236}">
                <a16:creationId xmlns:a16="http://schemas.microsoft.com/office/drawing/2014/main" id="{91007A33-BD50-ACA4-22DC-479C9F9FA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B376AC0-DC21-1389-1D39-10D70897A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A638E-9364-49F4-887A-4058905A5636}" type="slidenum">
              <a:rPr lang="en-GB" smtClean="0"/>
              <a:t>‹#›</a:t>
            </a:fld>
            <a:endParaRPr lang="en-GB"/>
          </a:p>
        </p:txBody>
      </p:sp>
    </p:spTree>
    <p:extLst>
      <p:ext uri="{BB962C8B-B14F-4D97-AF65-F5344CB8AC3E}">
        <p14:creationId xmlns:p14="http://schemas.microsoft.com/office/powerpoint/2010/main" val="3436365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Living as children of light</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1158102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Enlightened to know and perceive more of God!</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1:18</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1323439"/>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Hearts</a:t>
            </a:r>
            <a:r>
              <a:rPr lang="en-GB" sz="4000" dirty="0">
                <a:solidFill>
                  <a:srgbClr val="462300"/>
                </a:solidFill>
                <a:latin typeface="Arial" panose="020B0604020202020204" pitchFamily="34" charset="0"/>
                <a:cs typeface="Arial" panose="020B0604020202020204" pitchFamily="34" charset="0"/>
              </a:rPr>
              <a:t> enlightened to know:</a:t>
            </a:r>
          </a:p>
          <a:p>
            <a:r>
              <a:rPr lang="en-GB" sz="4000" dirty="0">
                <a:solidFill>
                  <a:srgbClr val="462300"/>
                </a:solidFill>
                <a:latin typeface="Arial" panose="020B0604020202020204" pitchFamily="34" charset="0"/>
                <a:cs typeface="Arial" panose="020B0604020202020204" pitchFamily="34" charset="0"/>
              </a:rPr>
              <a:t>The hope of His calling</a:t>
            </a:r>
            <a:endParaRPr lang="en-GB" sz="3200" b="1" dirty="0">
              <a:solidFill>
                <a:srgbClr val="4623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4BDBBCF-2F16-048B-42E6-61E7C050AA96}"/>
              </a:ext>
            </a:extLst>
          </p:cNvPr>
          <p:cNvSpPr txBox="1"/>
          <p:nvPr/>
        </p:nvSpPr>
        <p:spPr>
          <a:xfrm>
            <a:off x="1708728" y="3422466"/>
            <a:ext cx="10483272" cy="2446824"/>
          </a:xfrm>
          <a:prstGeom prst="rect">
            <a:avLst/>
          </a:prstGeom>
          <a:noFill/>
        </p:spPr>
        <p:txBody>
          <a:bodyPr wrap="square">
            <a:spAutoFit/>
          </a:bodyPr>
          <a:lstStyle/>
          <a:p>
            <a:pPr algn="ctr"/>
            <a:r>
              <a:rPr lang="en-GB" sz="3900" dirty="0">
                <a:solidFill>
                  <a:srgbClr val="462300"/>
                </a:solidFill>
                <a:latin typeface="Arial" panose="020B0604020202020204" pitchFamily="34" charset="0"/>
                <a:cs typeface="Arial" panose="020B0604020202020204" pitchFamily="34" charset="0"/>
              </a:rPr>
              <a:t>‘But when God, who set me apart from my mother’s womb and called me by his grace, </a:t>
            </a:r>
            <a:r>
              <a:rPr lang="en-GB" sz="3900"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was pleased to reveal his Son in me</a:t>
            </a:r>
            <a:r>
              <a:rPr lang="en-GB" sz="3900" dirty="0">
                <a:solidFill>
                  <a:srgbClr val="462300"/>
                </a:solidFill>
                <a:latin typeface="Arial" panose="020B0604020202020204" pitchFamily="34" charset="0"/>
                <a:cs typeface="Arial" panose="020B0604020202020204" pitchFamily="34" charset="0"/>
              </a:rPr>
              <a:t>…’</a:t>
            </a:r>
          </a:p>
          <a:p>
            <a:pPr algn="ctr"/>
            <a:r>
              <a:rPr lang="en-GB" sz="3600" b="1" dirty="0">
                <a:solidFill>
                  <a:srgbClr val="462300"/>
                </a:solidFill>
                <a:latin typeface="Arial" panose="020B0604020202020204" pitchFamily="34" charset="0"/>
                <a:cs typeface="Arial" panose="020B0604020202020204" pitchFamily="34" charset="0"/>
              </a:rPr>
              <a:t>Galatians 1:15</a:t>
            </a:r>
          </a:p>
        </p:txBody>
      </p:sp>
    </p:spTree>
    <p:extLst>
      <p:ext uri="{BB962C8B-B14F-4D97-AF65-F5344CB8AC3E}">
        <p14:creationId xmlns:p14="http://schemas.microsoft.com/office/powerpoint/2010/main" val="4271245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Enlightened to know and perceive more of God!</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1:18</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1323439"/>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Hearts</a:t>
            </a:r>
            <a:r>
              <a:rPr lang="en-GB" sz="4000" dirty="0">
                <a:solidFill>
                  <a:srgbClr val="462300"/>
                </a:solidFill>
                <a:latin typeface="Arial" panose="020B0604020202020204" pitchFamily="34" charset="0"/>
                <a:cs typeface="Arial" panose="020B0604020202020204" pitchFamily="34" charset="0"/>
              </a:rPr>
              <a:t> enlightened to know:</a:t>
            </a:r>
          </a:p>
          <a:p>
            <a:r>
              <a:rPr lang="en-GB" sz="4000" dirty="0">
                <a:solidFill>
                  <a:srgbClr val="462300"/>
                </a:solidFill>
                <a:latin typeface="Arial" panose="020B0604020202020204" pitchFamily="34" charset="0"/>
                <a:cs typeface="Arial" panose="020B0604020202020204" pitchFamily="34" charset="0"/>
              </a:rPr>
              <a:t>The hope of His calling</a:t>
            </a:r>
            <a:endParaRPr lang="en-GB" sz="3200" b="1" dirty="0">
              <a:solidFill>
                <a:srgbClr val="4623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4BDBBCF-2F16-048B-42E6-61E7C050AA96}"/>
              </a:ext>
            </a:extLst>
          </p:cNvPr>
          <p:cNvSpPr txBox="1"/>
          <p:nvPr/>
        </p:nvSpPr>
        <p:spPr>
          <a:xfrm>
            <a:off x="1708728" y="3133174"/>
            <a:ext cx="10483272" cy="3647152"/>
          </a:xfrm>
          <a:prstGeom prst="rect">
            <a:avLst/>
          </a:prstGeom>
          <a:noFill/>
        </p:spPr>
        <p:txBody>
          <a:bodyPr wrap="square">
            <a:spAutoFit/>
          </a:bodyPr>
          <a:lstStyle/>
          <a:p>
            <a:pPr algn="ctr"/>
            <a:r>
              <a:rPr lang="en-GB" sz="3900" dirty="0">
                <a:solidFill>
                  <a:srgbClr val="462300"/>
                </a:solidFill>
                <a:latin typeface="Arial" panose="020B0604020202020204" pitchFamily="34" charset="0"/>
                <a:cs typeface="Arial" panose="020B0604020202020204" pitchFamily="34" charset="0"/>
              </a:rPr>
              <a:t>‘…we preach Christ crucified: a stumbling block to Jews and foolishness to Gentiles, </a:t>
            </a:r>
            <a:r>
              <a:rPr lang="en-GB" sz="3900" b="1" dirty="0">
                <a:solidFill>
                  <a:srgbClr val="462300"/>
                </a:solidFill>
                <a:latin typeface="Arial" panose="020B0604020202020204" pitchFamily="34" charset="0"/>
                <a:cs typeface="Arial" panose="020B0604020202020204" pitchFamily="34" charset="0"/>
              </a:rPr>
              <a:t>but to those whom God has called</a:t>
            </a:r>
            <a:r>
              <a:rPr lang="en-GB" sz="3900" dirty="0">
                <a:solidFill>
                  <a:srgbClr val="462300"/>
                </a:solidFill>
                <a:latin typeface="Arial" panose="020B0604020202020204" pitchFamily="34" charset="0"/>
                <a:cs typeface="Arial" panose="020B0604020202020204" pitchFamily="34" charset="0"/>
              </a:rPr>
              <a:t>, both Jews and Greeks, Christ the power of God and the wisdom of God.’</a:t>
            </a:r>
          </a:p>
          <a:p>
            <a:pPr algn="ctr"/>
            <a:r>
              <a:rPr lang="en-GB" sz="3600" b="1" dirty="0">
                <a:solidFill>
                  <a:srgbClr val="462300"/>
                </a:solidFill>
                <a:latin typeface="Arial" panose="020B0604020202020204" pitchFamily="34" charset="0"/>
                <a:cs typeface="Arial" panose="020B0604020202020204" pitchFamily="34" charset="0"/>
              </a:rPr>
              <a:t>1 Corinthians 1:23</a:t>
            </a:r>
          </a:p>
        </p:txBody>
      </p:sp>
    </p:spTree>
    <p:extLst>
      <p:ext uri="{BB962C8B-B14F-4D97-AF65-F5344CB8AC3E}">
        <p14:creationId xmlns:p14="http://schemas.microsoft.com/office/powerpoint/2010/main" val="2489691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Enlightened to know and perceive more of God!</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1:18</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1323439"/>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Hearts</a:t>
            </a:r>
            <a:r>
              <a:rPr lang="en-GB" sz="4000" dirty="0">
                <a:solidFill>
                  <a:srgbClr val="462300"/>
                </a:solidFill>
                <a:latin typeface="Arial" panose="020B0604020202020204" pitchFamily="34" charset="0"/>
                <a:cs typeface="Arial" panose="020B0604020202020204" pitchFamily="34" charset="0"/>
              </a:rPr>
              <a:t> enlightened to know:</a:t>
            </a:r>
          </a:p>
          <a:p>
            <a:r>
              <a:rPr lang="en-GB" sz="4000" dirty="0">
                <a:solidFill>
                  <a:srgbClr val="462300"/>
                </a:solidFill>
                <a:latin typeface="Arial" panose="020B0604020202020204" pitchFamily="34" charset="0"/>
                <a:cs typeface="Arial" panose="020B0604020202020204" pitchFamily="34" charset="0"/>
              </a:rPr>
              <a:t>The hope of His calling</a:t>
            </a:r>
            <a:endParaRPr lang="en-GB" sz="3200" b="1" dirty="0">
              <a:solidFill>
                <a:srgbClr val="4623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4BDBBCF-2F16-048B-42E6-61E7C050AA96}"/>
              </a:ext>
            </a:extLst>
          </p:cNvPr>
          <p:cNvSpPr txBox="1"/>
          <p:nvPr/>
        </p:nvSpPr>
        <p:spPr>
          <a:xfrm>
            <a:off x="1708727" y="3041935"/>
            <a:ext cx="10483272" cy="3785652"/>
          </a:xfrm>
          <a:prstGeom prst="rect">
            <a:avLst/>
          </a:prstGeom>
          <a:noFill/>
        </p:spPr>
        <p:txBody>
          <a:bodyPr wrap="square">
            <a:spAutoFit/>
          </a:bodyPr>
          <a:lstStyle/>
          <a:p>
            <a:pPr algn="ctr"/>
            <a:r>
              <a:rPr lang="en-GB" sz="3000" i="1" dirty="0">
                <a:solidFill>
                  <a:srgbClr val="462300"/>
                </a:solidFill>
                <a:latin typeface="Arial" panose="020B0604020202020204" pitchFamily="34" charset="0"/>
                <a:cs typeface="Arial" panose="020B0604020202020204" pitchFamily="34" charset="0"/>
              </a:rPr>
              <a:t>‘The assurance of your salvation is the conviction that the great disease, which is sin, has been healed. The great debt, which is sin, has been paid. The great problem, which is sin, has been solved. All other problems, and all other diseases, and all other debts are flea bites by comparison. The word hope in the Bible means assurance or certainty. What Paul is saying is you get that hope not by looking at yourself, but at God’s calling on your life.’  - Tim Keller</a:t>
            </a:r>
          </a:p>
        </p:txBody>
      </p:sp>
    </p:spTree>
    <p:extLst>
      <p:ext uri="{BB962C8B-B14F-4D97-AF65-F5344CB8AC3E}">
        <p14:creationId xmlns:p14="http://schemas.microsoft.com/office/powerpoint/2010/main" val="802416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Enlightened to know and perceive more of God!</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1:18</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2446824"/>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Hearts</a:t>
            </a:r>
            <a:r>
              <a:rPr lang="en-GB" sz="4000" dirty="0">
                <a:solidFill>
                  <a:srgbClr val="462300"/>
                </a:solidFill>
                <a:latin typeface="Arial" panose="020B0604020202020204" pitchFamily="34" charset="0"/>
                <a:cs typeface="Arial" panose="020B0604020202020204" pitchFamily="34" charset="0"/>
              </a:rPr>
              <a:t> enlightened to know:</a:t>
            </a:r>
          </a:p>
          <a:p>
            <a:r>
              <a:rPr lang="en-GB" sz="4000" dirty="0">
                <a:solidFill>
                  <a:srgbClr val="462300"/>
                </a:solidFill>
                <a:latin typeface="Arial" panose="020B0604020202020204" pitchFamily="34" charset="0"/>
                <a:cs typeface="Arial" panose="020B0604020202020204" pitchFamily="34" charset="0"/>
              </a:rPr>
              <a:t>The hope of His calling</a:t>
            </a:r>
          </a:p>
          <a:p>
            <a:r>
              <a:rPr lang="en-GB" sz="4000" b="1" dirty="0">
                <a:solidFill>
                  <a:srgbClr val="462300"/>
                </a:solidFill>
                <a:latin typeface="Arial" panose="020B0604020202020204" pitchFamily="34" charset="0"/>
                <a:cs typeface="Arial" panose="020B0604020202020204" pitchFamily="34" charset="0"/>
              </a:rPr>
              <a:t>	</a:t>
            </a:r>
            <a:r>
              <a:rPr lang="en-GB" sz="3300" b="1" dirty="0">
                <a:solidFill>
                  <a:srgbClr val="462300"/>
                </a:solidFill>
                <a:latin typeface="Arial" panose="020B0604020202020204" pitchFamily="34" charset="0"/>
                <a:cs typeface="Arial" panose="020B0604020202020204" pitchFamily="34" charset="0"/>
              </a:rPr>
              <a:t>- Assurance of sins forgiven (1:7)</a:t>
            </a:r>
          </a:p>
          <a:p>
            <a:r>
              <a:rPr lang="en-GB" sz="3200" b="1" dirty="0">
                <a:solidFill>
                  <a:srgbClr val="462300"/>
                </a:solidFill>
                <a:latin typeface="Arial" panose="020B0604020202020204" pitchFamily="34" charset="0"/>
                <a:cs typeface="Arial" panose="020B0604020202020204" pitchFamily="34" charset="0"/>
              </a:rPr>
              <a:t>	</a:t>
            </a:r>
            <a:r>
              <a:rPr lang="en-GB" sz="3300" b="1" dirty="0">
                <a:solidFill>
                  <a:srgbClr val="462300"/>
                </a:solidFill>
                <a:latin typeface="Arial" panose="020B0604020202020204" pitchFamily="34" charset="0"/>
                <a:cs typeface="Arial" panose="020B0604020202020204" pitchFamily="34" charset="0"/>
              </a:rPr>
              <a:t>- Not random / Not a mistake</a:t>
            </a:r>
          </a:p>
        </p:txBody>
      </p:sp>
      <p:sp>
        <p:nvSpPr>
          <p:cNvPr id="6" name="Rectangle 5">
            <a:extLst>
              <a:ext uri="{FF2B5EF4-FFF2-40B4-BE49-F238E27FC236}">
                <a16:creationId xmlns:a16="http://schemas.microsoft.com/office/drawing/2014/main" id="{03B73B4B-EB75-93F3-E1DA-C0326D053978}"/>
              </a:ext>
            </a:extLst>
          </p:cNvPr>
          <p:cNvSpPr/>
          <p:nvPr/>
        </p:nvSpPr>
        <p:spPr>
          <a:xfrm>
            <a:off x="1708727" y="4313856"/>
            <a:ext cx="10483273" cy="2544143"/>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4BDBBCF-2F16-048B-42E6-61E7C050AA96}"/>
              </a:ext>
            </a:extLst>
          </p:cNvPr>
          <p:cNvSpPr txBox="1"/>
          <p:nvPr/>
        </p:nvSpPr>
        <p:spPr>
          <a:xfrm>
            <a:off x="1708728" y="4313857"/>
            <a:ext cx="10483272" cy="2431435"/>
          </a:xfrm>
          <a:prstGeom prst="rect">
            <a:avLst/>
          </a:prstGeom>
          <a:noFill/>
        </p:spPr>
        <p:txBody>
          <a:bodyPr wrap="square">
            <a:spAutoFit/>
          </a:bodyPr>
          <a:lstStyle/>
          <a:p>
            <a:pPr algn="ctr"/>
            <a:r>
              <a:rPr lang="en-GB" sz="3800" dirty="0">
                <a:solidFill>
                  <a:srgbClr val="FFE8D1"/>
                </a:solidFill>
                <a:latin typeface="Arial" panose="020B0604020202020204" pitchFamily="34" charset="0"/>
                <a:cs typeface="Arial" panose="020B0604020202020204" pitchFamily="34" charset="0"/>
              </a:rPr>
              <a:t>‘In Him we were also chosen having been </a:t>
            </a:r>
            <a:r>
              <a:rPr lang="en-GB" sz="3800" dirty="0">
                <a:solidFill>
                  <a:srgbClr val="FFE8D1"/>
                </a:solidFill>
                <a:effectLst>
                  <a:glow rad="139700">
                    <a:schemeClr val="accent4">
                      <a:satMod val="175000"/>
                      <a:alpha val="40000"/>
                    </a:schemeClr>
                  </a:glow>
                </a:effectLst>
                <a:latin typeface="Arial" panose="020B0604020202020204" pitchFamily="34" charset="0"/>
                <a:cs typeface="Arial" panose="020B0604020202020204" pitchFamily="34" charset="0"/>
              </a:rPr>
              <a:t>predestined</a:t>
            </a:r>
            <a:r>
              <a:rPr lang="en-GB" sz="3800" dirty="0">
                <a:solidFill>
                  <a:srgbClr val="FFE8D1"/>
                </a:solidFill>
                <a:latin typeface="Arial" panose="020B0604020202020204" pitchFamily="34" charset="0"/>
                <a:cs typeface="Arial" panose="020B0604020202020204" pitchFamily="34" charset="0"/>
              </a:rPr>
              <a:t> according to </a:t>
            </a:r>
            <a:r>
              <a:rPr lang="en-GB" sz="3800" dirty="0">
                <a:solidFill>
                  <a:srgbClr val="FFE8D1"/>
                </a:solidFill>
                <a:effectLst>
                  <a:glow rad="139700">
                    <a:schemeClr val="accent4">
                      <a:satMod val="175000"/>
                      <a:alpha val="40000"/>
                    </a:schemeClr>
                  </a:glow>
                </a:effectLst>
                <a:latin typeface="Arial" panose="020B0604020202020204" pitchFamily="34" charset="0"/>
                <a:cs typeface="Arial" panose="020B0604020202020204" pitchFamily="34" charset="0"/>
              </a:rPr>
              <a:t>the plan </a:t>
            </a:r>
            <a:r>
              <a:rPr lang="en-GB" sz="3800" dirty="0">
                <a:solidFill>
                  <a:srgbClr val="FFE8D1"/>
                </a:solidFill>
                <a:latin typeface="Arial" panose="020B0604020202020204" pitchFamily="34" charset="0"/>
                <a:cs typeface="Arial" panose="020B0604020202020204" pitchFamily="34" charset="0"/>
              </a:rPr>
              <a:t>of Him who works out </a:t>
            </a:r>
            <a:r>
              <a:rPr lang="en-GB" sz="3800" b="1" dirty="0">
                <a:solidFill>
                  <a:srgbClr val="FFE8D1"/>
                </a:solidFill>
                <a:latin typeface="Arial" panose="020B0604020202020204" pitchFamily="34" charset="0"/>
                <a:cs typeface="Arial" panose="020B0604020202020204" pitchFamily="34" charset="0"/>
              </a:rPr>
              <a:t>everything</a:t>
            </a:r>
            <a:r>
              <a:rPr lang="en-GB" sz="3800" dirty="0">
                <a:solidFill>
                  <a:srgbClr val="FFE8D1"/>
                </a:solidFill>
                <a:latin typeface="Arial" panose="020B0604020202020204" pitchFamily="34" charset="0"/>
                <a:cs typeface="Arial" panose="020B0604020202020204" pitchFamily="34" charset="0"/>
              </a:rPr>
              <a:t> in conformity with the purpose of </a:t>
            </a:r>
            <a:r>
              <a:rPr lang="en-GB" sz="3800" dirty="0">
                <a:solidFill>
                  <a:srgbClr val="FFE8D1"/>
                </a:solidFill>
                <a:effectLst>
                  <a:glow rad="139700">
                    <a:schemeClr val="accent4">
                      <a:satMod val="175000"/>
                      <a:alpha val="40000"/>
                    </a:schemeClr>
                  </a:glow>
                </a:effectLst>
                <a:latin typeface="Arial" panose="020B0604020202020204" pitchFamily="34" charset="0"/>
                <a:cs typeface="Arial" panose="020B0604020202020204" pitchFamily="34" charset="0"/>
              </a:rPr>
              <a:t>His will</a:t>
            </a:r>
            <a:r>
              <a:rPr lang="en-GB" sz="3800" dirty="0">
                <a:solidFill>
                  <a:srgbClr val="FFE8D1"/>
                </a:solidFill>
                <a:latin typeface="Arial" panose="020B0604020202020204" pitchFamily="34" charset="0"/>
                <a:cs typeface="Arial" panose="020B0604020202020204" pitchFamily="34" charset="0"/>
              </a:rPr>
              <a:t>.’   </a:t>
            </a:r>
            <a:r>
              <a:rPr lang="en-GB" sz="3200" b="1" dirty="0">
                <a:solidFill>
                  <a:srgbClr val="FFE8D1"/>
                </a:solidFill>
                <a:latin typeface="Arial" panose="020B0604020202020204" pitchFamily="34" charset="0"/>
                <a:cs typeface="Arial" panose="020B0604020202020204" pitchFamily="34" charset="0"/>
              </a:rPr>
              <a:t>Ephesians 1:11</a:t>
            </a:r>
          </a:p>
        </p:txBody>
      </p:sp>
      <p:sp>
        <p:nvSpPr>
          <p:cNvPr id="7" name="TextBox 6">
            <a:extLst>
              <a:ext uri="{FF2B5EF4-FFF2-40B4-BE49-F238E27FC236}">
                <a16:creationId xmlns:a16="http://schemas.microsoft.com/office/drawing/2014/main" id="{0389D24F-9A31-5FFB-E17A-53DBD8DA3540}"/>
              </a:ext>
            </a:extLst>
          </p:cNvPr>
          <p:cNvSpPr txBox="1"/>
          <p:nvPr/>
        </p:nvSpPr>
        <p:spPr>
          <a:xfrm>
            <a:off x="8453804" y="3600986"/>
            <a:ext cx="6251330" cy="600164"/>
          </a:xfrm>
          <a:prstGeom prst="rect">
            <a:avLst/>
          </a:prstGeom>
          <a:noFill/>
        </p:spPr>
        <p:txBody>
          <a:bodyPr wrap="square">
            <a:spAutoFit/>
          </a:bodyPr>
          <a:lstStyle/>
          <a:p>
            <a:r>
              <a:rPr lang="en-GB" sz="3300" b="1" dirty="0">
                <a:solidFill>
                  <a:srgbClr val="462300"/>
                </a:solidFill>
                <a:latin typeface="Arial" panose="020B0604020202020204" pitchFamily="34" charset="0"/>
                <a:cs typeface="Arial" panose="020B0604020202020204" pitchFamily="34" charset="0"/>
              </a:rPr>
              <a:t>(1:4, 5 &amp; 11)</a:t>
            </a:r>
            <a:endParaRPr lang="en-GB" sz="3300" dirty="0"/>
          </a:p>
        </p:txBody>
      </p:sp>
    </p:spTree>
    <p:extLst>
      <p:ext uri="{BB962C8B-B14F-4D97-AF65-F5344CB8AC3E}">
        <p14:creationId xmlns:p14="http://schemas.microsoft.com/office/powerpoint/2010/main" val="394141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Enlightened to know and perceive more of God!</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1:18</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2446824"/>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Hearts</a:t>
            </a:r>
            <a:r>
              <a:rPr lang="en-GB" sz="4000" dirty="0">
                <a:solidFill>
                  <a:srgbClr val="462300"/>
                </a:solidFill>
                <a:latin typeface="Arial" panose="020B0604020202020204" pitchFamily="34" charset="0"/>
                <a:cs typeface="Arial" panose="020B0604020202020204" pitchFamily="34" charset="0"/>
              </a:rPr>
              <a:t> enlightened to know:</a:t>
            </a:r>
          </a:p>
          <a:p>
            <a:r>
              <a:rPr lang="en-GB" sz="4000" dirty="0">
                <a:solidFill>
                  <a:srgbClr val="462300"/>
                </a:solidFill>
                <a:latin typeface="Arial" panose="020B0604020202020204" pitchFamily="34" charset="0"/>
                <a:cs typeface="Arial" panose="020B0604020202020204" pitchFamily="34" charset="0"/>
              </a:rPr>
              <a:t>The hope of His calling</a:t>
            </a:r>
          </a:p>
          <a:p>
            <a:r>
              <a:rPr lang="en-GB" sz="4000" b="1" dirty="0">
                <a:solidFill>
                  <a:srgbClr val="462300"/>
                </a:solidFill>
                <a:latin typeface="Arial" panose="020B0604020202020204" pitchFamily="34" charset="0"/>
                <a:cs typeface="Arial" panose="020B0604020202020204" pitchFamily="34" charset="0"/>
              </a:rPr>
              <a:t>	</a:t>
            </a:r>
            <a:r>
              <a:rPr lang="en-GB" sz="3300" b="1" dirty="0">
                <a:solidFill>
                  <a:srgbClr val="462300"/>
                </a:solidFill>
                <a:latin typeface="Arial" panose="020B0604020202020204" pitchFamily="34" charset="0"/>
                <a:cs typeface="Arial" panose="020B0604020202020204" pitchFamily="34" charset="0"/>
              </a:rPr>
              <a:t>- Assurance of sins forgiven (1:7)</a:t>
            </a:r>
          </a:p>
          <a:p>
            <a:r>
              <a:rPr lang="en-GB" sz="3200" b="1" dirty="0">
                <a:solidFill>
                  <a:srgbClr val="462300"/>
                </a:solidFill>
                <a:latin typeface="Arial" panose="020B0604020202020204" pitchFamily="34" charset="0"/>
                <a:cs typeface="Arial" panose="020B0604020202020204" pitchFamily="34" charset="0"/>
              </a:rPr>
              <a:t>	</a:t>
            </a:r>
            <a:r>
              <a:rPr lang="en-GB" sz="3300" b="1" dirty="0">
                <a:solidFill>
                  <a:srgbClr val="462300"/>
                </a:solidFill>
                <a:latin typeface="Arial" panose="020B0604020202020204" pitchFamily="34" charset="0"/>
                <a:cs typeface="Arial" panose="020B0604020202020204" pitchFamily="34" charset="0"/>
              </a:rPr>
              <a:t>- Not random / Not a mistake</a:t>
            </a:r>
          </a:p>
        </p:txBody>
      </p:sp>
      <p:sp>
        <p:nvSpPr>
          <p:cNvPr id="6" name="Rectangle 5">
            <a:extLst>
              <a:ext uri="{FF2B5EF4-FFF2-40B4-BE49-F238E27FC236}">
                <a16:creationId xmlns:a16="http://schemas.microsoft.com/office/drawing/2014/main" id="{03B73B4B-EB75-93F3-E1DA-C0326D053978}"/>
              </a:ext>
            </a:extLst>
          </p:cNvPr>
          <p:cNvSpPr/>
          <p:nvPr/>
        </p:nvSpPr>
        <p:spPr>
          <a:xfrm>
            <a:off x="1708727" y="4313856"/>
            <a:ext cx="10483273" cy="2544143"/>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4BDBBCF-2F16-048B-42E6-61E7C050AA96}"/>
              </a:ext>
            </a:extLst>
          </p:cNvPr>
          <p:cNvSpPr txBox="1"/>
          <p:nvPr/>
        </p:nvSpPr>
        <p:spPr>
          <a:xfrm>
            <a:off x="1708728" y="4313857"/>
            <a:ext cx="10483272" cy="2431435"/>
          </a:xfrm>
          <a:prstGeom prst="rect">
            <a:avLst/>
          </a:prstGeom>
          <a:noFill/>
        </p:spPr>
        <p:txBody>
          <a:bodyPr wrap="square">
            <a:spAutoFit/>
          </a:bodyPr>
          <a:lstStyle/>
          <a:p>
            <a:pPr algn="ctr"/>
            <a:r>
              <a:rPr lang="en-GB" sz="3800" dirty="0">
                <a:solidFill>
                  <a:srgbClr val="FFE8D1"/>
                </a:solidFill>
                <a:latin typeface="Arial" panose="020B0604020202020204" pitchFamily="34" charset="0"/>
                <a:cs typeface="Arial" panose="020B0604020202020204" pitchFamily="34" charset="0"/>
              </a:rPr>
              <a:t>“I revealed Myself to those who did not ask for Me; I was found by those who did not seek Me. To a nation that did not call on My name, I said, ‘Here am I, here am I.’ ”  </a:t>
            </a:r>
            <a:r>
              <a:rPr lang="en-GB" sz="3200" b="1" dirty="0">
                <a:solidFill>
                  <a:srgbClr val="FFE8D1"/>
                </a:solidFill>
                <a:latin typeface="Arial" panose="020B0604020202020204" pitchFamily="34" charset="0"/>
                <a:cs typeface="Arial" panose="020B0604020202020204" pitchFamily="34" charset="0"/>
              </a:rPr>
              <a:t>Isaiah 65:1</a:t>
            </a:r>
          </a:p>
        </p:txBody>
      </p:sp>
      <p:sp>
        <p:nvSpPr>
          <p:cNvPr id="7" name="TextBox 6">
            <a:extLst>
              <a:ext uri="{FF2B5EF4-FFF2-40B4-BE49-F238E27FC236}">
                <a16:creationId xmlns:a16="http://schemas.microsoft.com/office/drawing/2014/main" id="{0389D24F-9A31-5FFB-E17A-53DBD8DA3540}"/>
              </a:ext>
            </a:extLst>
          </p:cNvPr>
          <p:cNvSpPr txBox="1"/>
          <p:nvPr/>
        </p:nvSpPr>
        <p:spPr>
          <a:xfrm>
            <a:off x="8453804" y="3600986"/>
            <a:ext cx="6251330" cy="600164"/>
          </a:xfrm>
          <a:prstGeom prst="rect">
            <a:avLst/>
          </a:prstGeom>
          <a:noFill/>
        </p:spPr>
        <p:txBody>
          <a:bodyPr wrap="square">
            <a:spAutoFit/>
          </a:bodyPr>
          <a:lstStyle/>
          <a:p>
            <a:r>
              <a:rPr lang="en-GB" sz="3300" b="1" dirty="0">
                <a:solidFill>
                  <a:srgbClr val="462300"/>
                </a:solidFill>
                <a:latin typeface="Arial" panose="020B0604020202020204" pitchFamily="34" charset="0"/>
                <a:cs typeface="Arial" panose="020B0604020202020204" pitchFamily="34" charset="0"/>
              </a:rPr>
              <a:t>(1:4, 5 &amp; 11)</a:t>
            </a:r>
            <a:endParaRPr lang="en-GB" sz="3300" dirty="0"/>
          </a:p>
        </p:txBody>
      </p:sp>
    </p:spTree>
    <p:extLst>
      <p:ext uri="{BB962C8B-B14F-4D97-AF65-F5344CB8AC3E}">
        <p14:creationId xmlns:p14="http://schemas.microsoft.com/office/powerpoint/2010/main" val="2921222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Enlightened to know and perceive more of God!</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1:18</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3462486"/>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Hearts</a:t>
            </a:r>
            <a:r>
              <a:rPr lang="en-GB" sz="4000" dirty="0">
                <a:solidFill>
                  <a:srgbClr val="462300"/>
                </a:solidFill>
                <a:latin typeface="Arial" panose="020B0604020202020204" pitchFamily="34" charset="0"/>
                <a:cs typeface="Arial" panose="020B0604020202020204" pitchFamily="34" charset="0"/>
              </a:rPr>
              <a:t> enlightened to know:</a:t>
            </a:r>
          </a:p>
          <a:p>
            <a:r>
              <a:rPr lang="en-GB" sz="4000" dirty="0">
                <a:solidFill>
                  <a:srgbClr val="462300"/>
                </a:solidFill>
                <a:latin typeface="Arial" panose="020B0604020202020204" pitchFamily="34" charset="0"/>
                <a:cs typeface="Arial" panose="020B0604020202020204" pitchFamily="34" charset="0"/>
              </a:rPr>
              <a:t>The hope of His calling</a:t>
            </a:r>
            <a:endParaRPr lang="en-GB" sz="3200" b="1"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The glory of His inheritance</a:t>
            </a:r>
            <a:endParaRPr lang="en-GB" sz="3200" b="1" dirty="0">
              <a:solidFill>
                <a:srgbClr val="462300"/>
              </a:solidFill>
              <a:latin typeface="Arial" panose="020B0604020202020204" pitchFamily="34" charset="0"/>
              <a:cs typeface="Arial" panose="020B0604020202020204" pitchFamily="34" charset="0"/>
            </a:endParaRPr>
          </a:p>
          <a:p>
            <a:r>
              <a:rPr lang="en-GB" sz="3200" b="1" dirty="0">
                <a:solidFill>
                  <a:srgbClr val="462300"/>
                </a:solidFill>
                <a:latin typeface="Arial" panose="020B0604020202020204" pitchFamily="34" charset="0"/>
                <a:cs typeface="Arial" panose="020B0604020202020204" pitchFamily="34" charset="0"/>
              </a:rPr>
              <a:t>	</a:t>
            </a:r>
            <a:r>
              <a:rPr lang="en-GB" sz="3300" b="1" dirty="0">
                <a:solidFill>
                  <a:srgbClr val="462300"/>
                </a:solidFill>
                <a:latin typeface="Arial" panose="020B0604020202020204" pitchFamily="34" charset="0"/>
                <a:cs typeface="Arial" panose="020B0604020202020204" pitchFamily="34" charset="0"/>
              </a:rPr>
              <a:t>- God’s inheritance is His people!</a:t>
            </a:r>
          </a:p>
          <a:p>
            <a:r>
              <a:rPr lang="en-GB" sz="3300" b="1" dirty="0">
                <a:solidFill>
                  <a:srgbClr val="462300"/>
                </a:solidFill>
                <a:latin typeface="Arial" panose="020B0604020202020204" pitchFamily="34" charset="0"/>
                <a:cs typeface="Arial" panose="020B0604020202020204" pitchFamily="34" charset="0"/>
              </a:rPr>
              <a:t>	- God’s glory is displayed in our salvation</a:t>
            </a:r>
          </a:p>
          <a:p>
            <a:r>
              <a:rPr lang="en-GB" sz="3300" b="1" dirty="0">
                <a:solidFill>
                  <a:srgbClr val="462300"/>
                </a:solidFill>
                <a:latin typeface="Arial" panose="020B0604020202020204" pitchFamily="34" charset="0"/>
                <a:cs typeface="Arial" panose="020B0604020202020204" pitchFamily="34" charset="0"/>
              </a:rPr>
              <a:t>	</a:t>
            </a:r>
          </a:p>
        </p:txBody>
      </p:sp>
      <p:sp>
        <p:nvSpPr>
          <p:cNvPr id="5" name="Rectangle 4">
            <a:extLst>
              <a:ext uri="{FF2B5EF4-FFF2-40B4-BE49-F238E27FC236}">
                <a16:creationId xmlns:a16="http://schemas.microsoft.com/office/drawing/2014/main" id="{3E39086F-25D0-6F8F-EF0A-C76D8AA7CD04}"/>
              </a:ext>
            </a:extLst>
          </p:cNvPr>
          <p:cNvSpPr/>
          <p:nvPr/>
        </p:nvSpPr>
        <p:spPr>
          <a:xfrm>
            <a:off x="1708727" y="4801314"/>
            <a:ext cx="10483273" cy="2056686"/>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158EA488-5FF8-D1CC-E4EE-2D399C1B82D2}"/>
              </a:ext>
            </a:extLst>
          </p:cNvPr>
          <p:cNvSpPr txBox="1"/>
          <p:nvPr/>
        </p:nvSpPr>
        <p:spPr>
          <a:xfrm>
            <a:off x="-78509" y="4967882"/>
            <a:ext cx="10293483" cy="1754326"/>
          </a:xfrm>
          <a:prstGeom prst="rect">
            <a:avLst/>
          </a:prstGeom>
          <a:noFill/>
        </p:spPr>
        <p:txBody>
          <a:bodyPr wrap="square">
            <a:spAutoFit/>
          </a:bodyPr>
          <a:lstStyle/>
          <a:p>
            <a:pPr algn="ctr"/>
            <a:r>
              <a:rPr lang="en-GB" sz="3600" dirty="0">
                <a:solidFill>
                  <a:srgbClr val="FFE8D1"/>
                </a:solidFill>
                <a:latin typeface="Arial" panose="020B0604020202020204" pitchFamily="34" charset="0"/>
                <a:cs typeface="Arial" panose="020B0604020202020204" pitchFamily="34" charset="0"/>
              </a:rPr>
              <a:t>‘For the wages of sin is death’</a:t>
            </a:r>
          </a:p>
          <a:p>
            <a:pPr algn="ctr"/>
            <a:endParaRPr lang="en-GB" sz="3600" b="1" dirty="0">
              <a:solidFill>
                <a:srgbClr val="FFE8D1"/>
              </a:solidFill>
              <a:latin typeface="Arial" panose="020B0604020202020204" pitchFamily="34" charset="0"/>
              <a:cs typeface="Arial" panose="020B0604020202020204" pitchFamily="34" charset="0"/>
            </a:endParaRPr>
          </a:p>
          <a:p>
            <a:pPr algn="ctr"/>
            <a:r>
              <a:rPr lang="en-GB" sz="3200" b="1" dirty="0">
                <a:solidFill>
                  <a:srgbClr val="FFE8D1"/>
                </a:solidFill>
                <a:latin typeface="Arial" panose="020B0604020202020204" pitchFamily="34" charset="0"/>
                <a:cs typeface="Arial" panose="020B0604020202020204" pitchFamily="34" charset="0"/>
              </a:rPr>
              <a:t> 		                 Romans 6:23</a:t>
            </a:r>
            <a:endParaRPr lang="en-GB" sz="3200" dirty="0">
              <a:solidFill>
                <a:srgbClr val="FFE8D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551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Enlightened to know and perceive more of God!</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1:18</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3462486"/>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Hearts</a:t>
            </a:r>
            <a:r>
              <a:rPr lang="en-GB" sz="4000" dirty="0">
                <a:solidFill>
                  <a:srgbClr val="462300"/>
                </a:solidFill>
                <a:latin typeface="Arial" panose="020B0604020202020204" pitchFamily="34" charset="0"/>
                <a:cs typeface="Arial" panose="020B0604020202020204" pitchFamily="34" charset="0"/>
              </a:rPr>
              <a:t> enlightened to know:</a:t>
            </a:r>
          </a:p>
          <a:p>
            <a:r>
              <a:rPr lang="en-GB" sz="4000" dirty="0">
                <a:solidFill>
                  <a:srgbClr val="462300"/>
                </a:solidFill>
                <a:latin typeface="Arial" panose="020B0604020202020204" pitchFamily="34" charset="0"/>
                <a:cs typeface="Arial" panose="020B0604020202020204" pitchFamily="34" charset="0"/>
              </a:rPr>
              <a:t>The hope of His calling</a:t>
            </a:r>
            <a:endParaRPr lang="en-GB" sz="3200" b="1"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The glory of His inheritance</a:t>
            </a:r>
            <a:endParaRPr lang="en-GB" sz="3200" b="1" dirty="0">
              <a:solidFill>
                <a:srgbClr val="462300"/>
              </a:solidFill>
              <a:latin typeface="Arial" panose="020B0604020202020204" pitchFamily="34" charset="0"/>
              <a:cs typeface="Arial" panose="020B0604020202020204" pitchFamily="34" charset="0"/>
            </a:endParaRPr>
          </a:p>
          <a:p>
            <a:r>
              <a:rPr lang="en-GB" sz="3200" b="1" dirty="0">
                <a:solidFill>
                  <a:srgbClr val="462300"/>
                </a:solidFill>
                <a:latin typeface="Arial" panose="020B0604020202020204" pitchFamily="34" charset="0"/>
                <a:cs typeface="Arial" panose="020B0604020202020204" pitchFamily="34" charset="0"/>
              </a:rPr>
              <a:t>	</a:t>
            </a:r>
            <a:r>
              <a:rPr lang="en-GB" sz="3300" b="1" dirty="0">
                <a:solidFill>
                  <a:srgbClr val="462300"/>
                </a:solidFill>
                <a:latin typeface="Arial" panose="020B0604020202020204" pitchFamily="34" charset="0"/>
                <a:cs typeface="Arial" panose="020B0604020202020204" pitchFamily="34" charset="0"/>
              </a:rPr>
              <a:t>- God’s inheritance is His people!</a:t>
            </a:r>
          </a:p>
          <a:p>
            <a:r>
              <a:rPr lang="en-GB" sz="3300" b="1" dirty="0">
                <a:solidFill>
                  <a:srgbClr val="462300"/>
                </a:solidFill>
                <a:latin typeface="Arial" panose="020B0604020202020204" pitchFamily="34" charset="0"/>
                <a:cs typeface="Arial" panose="020B0604020202020204" pitchFamily="34" charset="0"/>
              </a:rPr>
              <a:t>	- God’s glory is displayed in our salvation</a:t>
            </a:r>
          </a:p>
          <a:p>
            <a:r>
              <a:rPr lang="en-GB" sz="3300" b="1" dirty="0">
                <a:solidFill>
                  <a:srgbClr val="462300"/>
                </a:solidFill>
                <a:latin typeface="Arial" panose="020B0604020202020204" pitchFamily="34" charset="0"/>
                <a:cs typeface="Arial" panose="020B0604020202020204" pitchFamily="34" charset="0"/>
              </a:rPr>
              <a:t>	</a:t>
            </a:r>
          </a:p>
        </p:txBody>
      </p:sp>
      <p:sp>
        <p:nvSpPr>
          <p:cNvPr id="5" name="Rectangle 4">
            <a:extLst>
              <a:ext uri="{FF2B5EF4-FFF2-40B4-BE49-F238E27FC236}">
                <a16:creationId xmlns:a16="http://schemas.microsoft.com/office/drawing/2014/main" id="{3E39086F-25D0-6F8F-EF0A-C76D8AA7CD04}"/>
              </a:ext>
            </a:extLst>
          </p:cNvPr>
          <p:cNvSpPr/>
          <p:nvPr/>
        </p:nvSpPr>
        <p:spPr>
          <a:xfrm>
            <a:off x="1708727" y="4801314"/>
            <a:ext cx="10483273" cy="2056686"/>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158EA488-5FF8-D1CC-E4EE-2D399C1B82D2}"/>
              </a:ext>
            </a:extLst>
          </p:cNvPr>
          <p:cNvSpPr txBox="1"/>
          <p:nvPr/>
        </p:nvSpPr>
        <p:spPr>
          <a:xfrm>
            <a:off x="1803621" y="4978481"/>
            <a:ext cx="10293483" cy="1692771"/>
          </a:xfrm>
          <a:prstGeom prst="rect">
            <a:avLst/>
          </a:prstGeom>
          <a:noFill/>
        </p:spPr>
        <p:txBody>
          <a:bodyPr wrap="square">
            <a:spAutoFit/>
          </a:bodyPr>
          <a:lstStyle/>
          <a:p>
            <a:pPr algn="ctr"/>
            <a:r>
              <a:rPr lang="en-GB" sz="3600" dirty="0">
                <a:solidFill>
                  <a:srgbClr val="FFE8D1"/>
                </a:solidFill>
                <a:latin typeface="Arial" panose="020B0604020202020204" pitchFamily="34" charset="0"/>
                <a:cs typeface="Arial" panose="020B0604020202020204" pitchFamily="34" charset="0"/>
              </a:rPr>
              <a:t>‘For the wages of sin is death, but the gift of God is eternal life through Christ Jesus our Lord.’</a:t>
            </a:r>
          </a:p>
          <a:p>
            <a:pPr algn="ctr"/>
            <a:r>
              <a:rPr lang="en-GB" sz="3200" b="1" dirty="0">
                <a:solidFill>
                  <a:srgbClr val="FFE8D1"/>
                </a:solidFill>
                <a:latin typeface="Arial" panose="020B0604020202020204" pitchFamily="34" charset="0"/>
                <a:cs typeface="Arial" panose="020B0604020202020204" pitchFamily="34" charset="0"/>
              </a:rPr>
              <a:t>Romans 6:23</a:t>
            </a:r>
            <a:endParaRPr lang="en-GB" sz="3200" dirty="0">
              <a:solidFill>
                <a:srgbClr val="FFE8D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9740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Enlightened to know and perceive more of God!</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1:18</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3462486"/>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Hearts</a:t>
            </a:r>
            <a:r>
              <a:rPr lang="en-GB" sz="4000" dirty="0">
                <a:solidFill>
                  <a:srgbClr val="462300"/>
                </a:solidFill>
                <a:latin typeface="Arial" panose="020B0604020202020204" pitchFamily="34" charset="0"/>
                <a:cs typeface="Arial" panose="020B0604020202020204" pitchFamily="34" charset="0"/>
              </a:rPr>
              <a:t> enlightened to know:</a:t>
            </a:r>
          </a:p>
          <a:p>
            <a:r>
              <a:rPr lang="en-GB" sz="4000" dirty="0">
                <a:solidFill>
                  <a:srgbClr val="462300"/>
                </a:solidFill>
                <a:latin typeface="Arial" panose="020B0604020202020204" pitchFamily="34" charset="0"/>
                <a:cs typeface="Arial" panose="020B0604020202020204" pitchFamily="34" charset="0"/>
              </a:rPr>
              <a:t>The hope of His calling</a:t>
            </a:r>
            <a:endParaRPr lang="en-GB" sz="3200" b="1"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The glory of His inheritance</a:t>
            </a:r>
            <a:endParaRPr lang="en-GB" sz="3200" b="1" dirty="0">
              <a:solidFill>
                <a:srgbClr val="462300"/>
              </a:solidFill>
              <a:latin typeface="Arial" panose="020B0604020202020204" pitchFamily="34" charset="0"/>
              <a:cs typeface="Arial" panose="020B0604020202020204" pitchFamily="34" charset="0"/>
            </a:endParaRPr>
          </a:p>
          <a:p>
            <a:r>
              <a:rPr lang="en-GB" sz="3200" b="1" dirty="0">
                <a:solidFill>
                  <a:srgbClr val="462300"/>
                </a:solidFill>
                <a:latin typeface="Arial" panose="020B0604020202020204" pitchFamily="34" charset="0"/>
                <a:cs typeface="Arial" panose="020B0604020202020204" pitchFamily="34" charset="0"/>
              </a:rPr>
              <a:t>	</a:t>
            </a:r>
            <a:r>
              <a:rPr lang="en-GB" sz="3300" b="1" dirty="0">
                <a:solidFill>
                  <a:srgbClr val="462300"/>
                </a:solidFill>
                <a:latin typeface="Arial" panose="020B0604020202020204" pitchFamily="34" charset="0"/>
                <a:cs typeface="Arial" panose="020B0604020202020204" pitchFamily="34" charset="0"/>
              </a:rPr>
              <a:t>- God’s inheritance is His people!</a:t>
            </a:r>
          </a:p>
          <a:p>
            <a:r>
              <a:rPr lang="en-GB" sz="3300" b="1" dirty="0">
                <a:solidFill>
                  <a:srgbClr val="462300"/>
                </a:solidFill>
                <a:latin typeface="Arial" panose="020B0604020202020204" pitchFamily="34" charset="0"/>
                <a:cs typeface="Arial" panose="020B0604020202020204" pitchFamily="34" charset="0"/>
              </a:rPr>
              <a:t>	- God’s glory is displayed in our salvation</a:t>
            </a:r>
          </a:p>
          <a:p>
            <a:r>
              <a:rPr lang="en-GB" sz="3300" b="1" dirty="0">
                <a:solidFill>
                  <a:srgbClr val="462300"/>
                </a:solidFill>
                <a:latin typeface="Arial" panose="020B0604020202020204" pitchFamily="34" charset="0"/>
                <a:cs typeface="Arial" panose="020B0604020202020204" pitchFamily="34" charset="0"/>
              </a:rPr>
              <a:t>	- God is transforming us to become like Christ</a:t>
            </a:r>
          </a:p>
        </p:txBody>
      </p:sp>
      <p:sp>
        <p:nvSpPr>
          <p:cNvPr id="5" name="Rectangle 4">
            <a:extLst>
              <a:ext uri="{FF2B5EF4-FFF2-40B4-BE49-F238E27FC236}">
                <a16:creationId xmlns:a16="http://schemas.microsoft.com/office/drawing/2014/main" id="{3E39086F-25D0-6F8F-EF0A-C76D8AA7CD04}"/>
              </a:ext>
            </a:extLst>
          </p:cNvPr>
          <p:cNvSpPr/>
          <p:nvPr/>
        </p:nvSpPr>
        <p:spPr>
          <a:xfrm>
            <a:off x="1708727" y="5216812"/>
            <a:ext cx="10483273" cy="1641188"/>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6C3438DE-143A-2780-A629-B50802332BBD}"/>
              </a:ext>
            </a:extLst>
          </p:cNvPr>
          <p:cNvSpPr txBox="1"/>
          <p:nvPr/>
        </p:nvSpPr>
        <p:spPr>
          <a:xfrm>
            <a:off x="1820008" y="5170645"/>
            <a:ext cx="10293483" cy="1754326"/>
          </a:xfrm>
          <a:prstGeom prst="rect">
            <a:avLst/>
          </a:prstGeom>
          <a:noFill/>
        </p:spPr>
        <p:txBody>
          <a:bodyPr wrap="square">
            <a:spAutoFit/>
          </a:bodyPr>
          <a:lstStyle/>
          <a:p>
            <a:pPr algn="ctr"/>
            <a:r>
              <a:rPr lang="en-GB" sz="3600" dirty="0">
                <a:solidFill>
                  <a:srgbClr val="FFE8D1"/>
                </a:solidFill>
                <a:latin typeface="Arial" panose="020B0604020202020204" pitchFamily="34" charset="0"/>
                <a:cs typeface="Arial" panose="020B0604020202020204" pitchFamily="34" charset="0"/>
              </a:rPr>
              <a:t>‘And we all… </a:t>
            </a:r>
            <a:r>
              <a:rPr lang="en-GB" sz="3600" b="1" dirty="0">
                <a:solidFill>
                  <a:srgbClr val="FFE8D1"/>
                </a:solidFill>
                <a:latin typeface="Arial" panose="020B0604020202020204" pitchFamily="34" charset="0"/>
                <a:cs typeface="Arial" panose="020B0604020202020204" pitchFamily="34" charset="0"/>
              </a:rPr>
              <a:t>are being transformed </a:t>
            </a:r>
            <a:r>
              <a:rPr lang="en-GB" sz="3600" dirty="0">
                <a:solidFill>
                  <a:srgbClr val="FFE8D1"/>
                </a:solidFill>
                <a:latin typeface="Arial" panose="020B0604020202020204" pitchFamily="34" charset="0"/>
                <a:cs typeface="Arial" panose="020B0604020202020204" pitchFamily="34" charset="0"/>
              </a:rPr>
              <a:t>into his image with ever-increasing glory, which comes from the Lord, who is the Spirit.’ </a:t>
            </a:r>
            <a:r>
              <a:rPr lang="en-GB" sz="3200" b="1" dirty="0">
                <a:solidFill>
                  <a:srgbClr val="FFE8D1"/>
                </a:solidFill>
                <a:latin typeface="Arial" panose="020B0604020202020204" pitchFamily="34" charset="0"/>
                <a:cs typeface="Arial" panose="020B0604020202020204" pitchFamily="34" charset="0"/>
              </a:rPr>
              <a:t>2 Corinthians 3:18</a:t>
            </a:r>
            <a:endParaRPr lang="en-GB" sz="3200" dirty="0">
              <a:solidFill>
                <a:srgbClr val="FFE8D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036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Enlightened to know and perceive more of God!</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1:18</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4893647"/>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Hearts</a:t>
            </a:r>
            <a:r>
              <a:rPr lang="en-GB" sz="4000" dirty="0">
                <a:solidFill>
                  <a:srgbClr val="462300"/>
                </a:solidFill>
                <a:latin typeface="Arial" panose="020B0604020202020204" pitchFamily="34" charset="0"/>
                <a:cs typeface="Arial" panose="020B0604020202020204" pitchFamily="34" charset="0"/>
              </a:rPr>
              <a:t> enlightened to know:</a:t>
            </a:r>
          </a:p>
          <a:p>
            <a:r>
              <a:rPr lang="en-GB" sz="4000" dirty="0">
                <a:solidFill>
                  <a:srgbClr val="462300"/>
                </a:solidFill>
                <a:latin typeface="Arial" panose="020B0604020202020204" pitchFamily="34" charset="0"/>
                <a:cs typeface="Arial" panose="020B0604020202020204" pitchFamily="34" charset="0"/>
              </a:rPr>
              <a:t>The hope of His calling</a:t>
            </a:r>
            <a:endParaRPr lang="en-GB" sz="3200" b="1"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The glory of His inheritance</a:t>
            </a:r>
            <a:endParaRPr lang="en-GB" sz="3200" b="1" dirty="0">
              <a:solidFill>
                <a:srgbClr val="462300"/>
              </a:solidFill>
              <a:latin typeface="Arial" panose="020B0604020202020204" pitchFamily="34" charset="0"/>
              <a:cs typeface="Arial" panose="020B0604020202020204" pitchFamily="34" charset="0"/>
            </a:endParaRPr>
          </a:p>
          <a:p>
            <a:r>
              <a:rPr lang="en-GB" sz="3200" b="1" dirty="0">
                <a:solidFill>
                  <a:srgbClr val="462300"/>
                </a:solidFill>
                <a:latin typeface="Arial" panose="020B0604020202020204" pitchFamily="34" charset="0"/>
                <a:cs typeface="Arial" panose="020B0604020202020204" pitchFamily="34" charset="0"/>
              </a:rPr>
              <a:t>	</a:t>
            </a:r>
            <a:r>
              <a:rPr lang="en-GB" sz="3300" b="1" dirty="0">
                <a:solidFill>
                  <a:srgbClr val="462300"/>
                </a:solidFill>
                <a:latin typeface="Arial" panose="020B0604020202020204" pitchFamily="34" charset="0"/>
                <a:cs typeface="Arial" panose="020B0604020202020204" pitchFamily="34" charset="0"/>
              </a:rPr>
              <a:t>- God’s inheritance is His people!</a:t>
            </a:r>
          </a:p>
          <a:p>
            <a:r>
              <a:rPr lang="en-GB" sz="3300" b="1" dirty="0">
                <a:solidFill>
                  <a:srgbClr val="462300"/>
                </a:solidFill>
                <a:latin typeface="Arial" panose="020B0604020202020204" pitchFamily="34" charset="0"/>
                <a:cs typeface="Arial" panose="020B0604020202020204" pitchFamily="34" charset="0"/>
              </a:rPr>
              <a:t>	- God’s glory is displayed in our salvation</a:t>
            </a:r>
          </a:p>
          <a:p>
            <a:r>
              <a:rPr lang="en-GB" sz="3300" b="1" dirty="0">
                <a:solidFill>
                  <a:srgbClr val="462300"/>
                </a:solidFill>
                <a:latin typeface="Arial" panose="020B0604020202020204" pitchFamily="34" charset="0"/>
                <a:cs typeface="Arial" panose="020B0604020202020204" pitchFamily="34" charset="0"/>
              </a:rPr>
              <a:t>	- God is transforming us to become like Christ</a:t>
            </a:r>
          </a:p>
          <a:p>
            <a:endParaRPr lang="en-GB" sz="2000"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The greatness of His power! </a:t>
            </a:r>
            <a:r>
              <a:rPr lang="en-GB" sz="3600" dirty="0">
                <a:solidFill>
                  <a:srgbClr val="462300"/>
                </a:solidFill>
                <a:latin typeface="Arial" panose="020B0604020202020204" pitchFamily="34" charset="0"/>
                <a:cs typeface="Arial" panose="020B0604020202020204" pitchFamily="34" charset="0"/>
              </a:rPr>
              <a:t>(14</a:t>
            </a:r>
            <a:r>
              <a:rPr lang="en-GB" sz="3600" baseline="30000" dirty="0">
                <a:solidFill>
                  <a:srgbClr val="462300"/>
                </a:solidFill>
                <a:latin typeface="Arial" panose="020B0604020202020204" pitchFamily="34" charset="0"/>
                <a:cs typeface="Arial" panose="020B0604020202020204" pitchFamily="34" charset="0"/>
              </a:rPr>
              <a:t>th</a:t>
            </a:r>
            <a:r>
              <a:rPr lang="en-GB" sz="3600" dirty="0">
                <a:solidFill>
                  <a:srgbClr val="462300"/>
                </a:solidFill>
                <a:latin typeface="Arial" panose="020B0604020202020204" pitchFamily="34" charset="0"/>
                <a:cs typeface="Arial" panose="020B0604020202020204" pitchFamily="34" charset="0"/>
              </a:rPr>
              <a:t> May)</a:t>
            </a:r>
          </a:p>
          <a:p>
            <a:endParaRPr lang="en-GB" sz="3300" b="1" dirty="0">
              <a:solidFill>
                <a:srgbClr val="4623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834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Enlightened to know and perceive more of God!</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1:18</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3462486"/>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Hearts</a:t>
            </a:r>
            <a:r>
              <a:rPr lang="en-GB" sz="4000" dirty="0">
                <a:solidFill>
                  <a:srgbClr val="462300"/>
                </a:solidFill>
                <a:latin typeface="Arial" panose="020B0604020202020204" pitchFamily="34" charset="0"/>
                <a:cs typeface="Arial" panose="020B0604020202020204" pitchFamily="34" charset="0"/>
              </a:rPr>
              <a:t> enlightened to know:</a:t>
            </a:r>
          </a:p>
          <a:p>
            <a:r>
              <a:rPr lang="en-GB" sz="4000" dirty="0">
                <a:solidFill>
                  <a:srgbClr val="462300"/>
                </a:solidFill>
                <a:latin typeface="Arial" panose="020B0604020202020204" pitchFamily="34" charset="0"/>
                <a:cs typeface="Arial" panose="020B0604020202020204" pitchFamily="34" charset="0"/>
              </a:rPr>
              <a:t>The hope of His calling</a:t>
            </a:r>
            <a:endParaRPr lang="en-GB" sz="3200" b="1"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The glory of His inheritance</a:t>
            </a:r>
            <a:endParaRPr lang="en-GB" sz="3200" b="1" dirty="0">
              <a:solidFill>
                <a:srgbClr val="462300"/>
              </a:solidFill>
              <a:latin typeface="Arial" panose="020B0604020202020204" pitchFamily="34" charset="0"/>
              <a:cs typeface="Arial" panose="020B0604020202020204" pitchFamily="34" charset="0"/>
            </a:endParaRPr>
          </a:p>
          <a:p>
            <a:r>
              <a:rPr lang="en-GB" sz="3200" b="1" dirty="0">
                <a:solidFill>
                  <a:srgbClr val="462300"/>
                </a:solidFill>
                <a:latin typeface="Arial" panose="020B0604020202020204" pitchFamily="34" charset="0"/>
                <a:cs typeface="Arial" panose="020B0604020202020204" pitchFamily="34" charset="0"/>
              </a:rPr>
              <a:t>	</a:t>
            </a:r>
            <a:r>
              <a:rPr lang="en-GB" sz="3300" b="1" dirty="0">
                <a:solidFill>
                  <a:srgbClr val="462300"/>
                </a:solidFill>
                <a:latin typeface="Arial" panose="020B0604020202020204" pitchFamily="34" charset="0"/>
                <a:cs typeface="Arial" panose="020B0604020202020204" pitchFamily="34" charset="0"/>
              </a:rPr>
              <a:t>- God’s inheritance is His people!</a:t>
            </a:r>
          </a:p>
          <a:p>
            <a:r>
              <a:rPr lang="en-GB" sz="3300" b="1" dirty="0">
                <a:solidFill>
                  <a:srgbClr val="462300"/>
                </a:solidFill>
                <a:latin typeface="Arial" panose="020B0604020202020204" pitchFamily="34" charset="0"/>
                <a:cs typeface="Arial" panose="020B0604020202020204" pitchFamily="34" charset="0"/>
              </a:rPr>
              <a:t>	- God’s glory is displayed in our salvation</a:t>
            </a:r>
          </a:p>
          <a:p>
            <a:r>
              <a:rPr lang="en-GB" sz="3300" b="1" dirty="0">
                <a:solidFill>
                  <a:srgbClr val="462300"/>
                </a:solidFill>
                <a:latin typeface="Arial" panose="020B0604020202020204" pitchFamily="34" charset="0"/>
                <a:cs typeface="Arial" panose="020B0604020202020204" pitchFamily="34" charset="0"/>
              </a:rPr>
              <a:t>	- God is transforming us to become like Christ</a:t>
            </a:r>
          </a:p>
        </p:txBody>
      </p:sp>
      <p:sp>
        <p:nvSpPr>
          <p:cNvPr id="5" name="Rectangle 4">
            <a:extLst>
              <a:ext uri="{FF2B5EF4-FFF2-40B4-BE49-F238E27FC236}">
                <a16:creationId xmlns:a16="http://schemas.microsoft.com/office/drawing/2014/main" id="{3E39086F-25D0-6F8F-EF0A-C76D8AA7CD04}"/>
              </a:ext>
            </a:extLst>
          </p:cNvPr>
          <p:cNvSpPr/>
          <p:nvPr/>
        </p:nvSpPr>
        <p:spPr>
          <a:xfrm>
            <a:off x="1708727" y="4185138"/>
            <a:ext cx="10483273" cy="2672862"/>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6C3438DE-143A-2780-A629-B50802332BBD}"/>
              </a:ext>
            </a:extLst>
          </p:cNvPr>
          <p:cNvSpPr txBox="1"/>
          <p:nvPr/>
        </p:nvSpPr>
        <p:spPr>
          <a:xfrm>
            <a:off x="1708727" y="4185138"/>
            <a:ext cx="10293483" cy="2708434"/>
          </a:xfrm>
          <a:prstGeom prst="rect">
            <a:avLst/>
          </a:prstGeom>
          <a:noFill/>
        </p:spPr>
        <p:txBody>
          <a:bodyPr wrap="square">
            <a:spAutoFit/>
          </a:bodyPr>
          <a:lstStyle/>
          <a:p>
            <a:pPr algn="ctr"/>
            <a:r>
              <a:rPr lang="en-GB" sz="3400" i="1" dirty="0">
                <a:solidFill>
                  <a:srgbClr val="FFE8D1"/>
                </a:solidFill>
                <a:latin typeface="Arial" panose="020B0604020202020204" pitchFamily="34" charset="0"/>
                <a:cs typeface="Arial" panose="020B0604020202020204" pitchFamily="34" charset="0"/>
              </a:rPr>
              <a:t>‘His forever, only His: Who the Lord and me shall part? Ah, with what a rest of bliss, Christ can fill the loving heart. Heaven and earth may fade and flee, Firstborn light in gloom decline; But while God and I shall be, I am His, and He is mine’. </a:t>
            </a:r>
            <a:r>
              <a:rPr lang="en-GB" sz="3200" i="1" dirty="0">
                <a:solidFill>
                  <a:srgbClr val="FFE8D1"/>
                </a:solidFill>
                <a:latin typeface="Arial" panose="020B0604020202020204" pitchFamily="34" charset="0"/>
                <a:cs typeface="Arial" panose="020B0604020202020204" pitchFamily="34" charset="0"/>
              </a:rPr>
              <a:t>– G.W. Robinson</a:t>
            </a:r>
          </a:p>
        </p:txBody>
      </p:sp>
    </p:spTree>
    <p:extLst>
      <p:ext uri="{BB962C8B-B14F-4D97-AF65-F5344CB8AC3E}">
        <p14:creationId xmlns:p14="http://schemas.microsoft.com/office/powerpoint/2010/main" val="63889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830997"/>
          </a:xfrm>
          <a:prstGeom prst="rect">
            <a:avLst/>
          </a:prstGeom>
          <a:solidFill>
            <a:srgbClr val="361B00"/>
          </a:solidFill>
        </p:spPr>
        <p:txBody>
          <a:bodyPr wrap="square" rtlCol="0">
            <a:spAutoFit/>
          </a:bodyPr>
          <a:lstStyle/>
          <a:p>
            <a:pPr algn="ctr"/>
            <a:r>
              <a:rPr lang="en-GB" sz="4800" b="1" dirty="0">
                <a:solidFill>
                  <a:srgbClr val="FFE8D1"/>
                </a:solidFill>
                <a:latin typeface="Calibri Light" panose="020F0302020204030204" pitchFamily="34" charset="0"/>
                <a:cs typeface="Calibri Light" panose="020F0302020204030204" pitchFamily="34" charset="0"/>
              </a:rPr>
              <a:t>Always thankful, but asking God for more</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1:15-17</a:t>
            </a:r>
          </a:p>
        </p:txBody>
      </p:sp>
      <p:sp>
        <p:nvSpPr>
          <p:cNvPr id="6" name="TextBox 5">
            <a:extLst>
              <a:ext uri="{FF2B5EF4-FFF2-40B4-BE49-F238E27FC236}">
                <a16:creationId xmlns:a16="http://schemas.microsoft.com/office/drawing/2014/main" id="{F7EA5DC0-60BA-BE1C-E7FB-A1DB59471C77}"/>
              </a:ext>
            </a:extLst>
          </p:cNvPr>
          <p:cNvSpPr txBox="1"/>
          <p:nvPr/>
        </p:nvSpPr>
        <p:spPr>
          <a:xfrm>
            <a:off x="1787236" y="830997"/>
            <a:ext cx="10799910" cy="5940088"/>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Paul thanks God for their Salvation!</a:t>
            </a:r>
          </a:p>
          <a:p>
            <a:pPr marL="571500" indent="-5715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He had </a:t>
            </a:r>
            <a:r>
              <a:rPr lang="en-GB" sz="4000" b="1" dirty="0">
                <a:solidFill>
                  <a:srgbClr val="462300"/>
                </a:solidFill>
                <a:latin typeface="Arial" panose="020B0604020202020204" pitchFamily="34" charset="0"/>
                <a:cs typeface="Arial" panose="020B0604020202020204" pitchFamily="34" charset="0"/>
              </a:rPr>
              <a:t>heard…</a:t>
            </a:r>
          </a:p>
          <a:p>
            <a:pPr marL="1485900" lvl="2" indent="-571500">
              <a:buFont typeface="Wingdings" panose="05000000000000000000" pitchFamily="2" charset="2"/>
              <a:buChar char="ü"/>
            </a:pPr>
            <a:r>
              <a:rPr lang="en-GB" sz="4000" dirty="0">
                <a:solidFill>
                  <a:srgbClr val="462300"/>
                </a:solidFill>
                <a:latin typeface="Arial" panose="020B0604020202020204" pitchFamily="34" charset="0"/>
                <a:cs typeface="Arial" panose="020B0604020202020204" pitchFamily="34" charset="0"/>
              </a:rPr>
              <a:t>‘Faith in the </a:t>
            </a:r>
            <a:r>
              <a:rPr lang="en-GB" sz="4000" b="1" dirty="0">
                <a:solidFill>
                  <a:srgbClr val="462300"/>
                </a:solidFill>
                <a:latin typeface="Arial" panose="020B0604020202020204" pitchFamily="34" charset="0"/>
                <a:cs typeface="Arial" panose="020B0604020202020204" pitchFamily="34" charset="0"/>
              </a:rPr>
              <a:t>Lord Jesus</a:t>
            </a:r>
            <a:r>
              <a:rPr lang="en-GB" sz="4000" dirty="0">
                <a:solidFill>
                  <a:srgbClr val="462300"/>
                </a:solidFill>
                <a:latin typeface="Arial" panose="020B0604020202020204" pitchFamily="34" charset="0"/>
                <a:cs typeface="Arial" panose="020B0604020202020204" pitchFamily="34" charset="0"/>
              </a:rPr>
              <a:t>’</a:t>
            </a:r>
          </a:p>
          <a:p>
            <a:pPr marL="1485900" lvl="2" indent="-571500">
              <a:buFont typeface="Wingdings" panose="05000000000000000000" pitchFamily="2" charset="2"/>
              <a:buChar char="ü"/>
            </a:pPr>
            <a:r>
              <a:rPr lang="en-GB" sz="4000" dirty="0">
                <a:solidFill>
                  <a:srgbClr val="462300"/>
                </a:solidFill>
                <a:latin typeface="Arial" panose="020B0604020202020204" pitchFamily="34" charset="0"/>
                <a:cs typeface="Arial" panose="020B0604020202020204" pitchFamily="34" charset="0"/>
              </a:rPr>
              <a:t>‘Love for </a:t>
            </a:r>
            <a:r>
              <a:rPr lang="en-GB" sz="4000" u="sng" dirty="0">
                <a:solidFill>
                  <a:srgbClr val="462300"/>
                </a:solidFill>
                <a:latin typeface="Arial" panose="020B0604020202020204" pitchFamily="34" charset="0"/>
                <a:cs typeface="Arial" panose="020B0604020202020204" pitchFamily="34" charset="0"/>
              </a:rPr>
              <a:t>all</a:t>
            </a:r>
            <a:r>
              <a:rPr lang="en-GB" sz="4000" dirty="0">
                <a:solidFill>
                  <a:srgbClr val="462300"/>
                </a:solidFill>
                <a:latin typeface="Arial" panose="020B0604020202020204" pitchFamily="34" charset="0"/>
                <a:cs typeface="Arial" panose="020B0604020202020204" pitchFamily="34" charset="0"/>
              </a:rPr>
              <a:t> </a:t>
            </a:r>
            <a:r>
              <a:rPr lang="en-GB" sz="4000" b="1" dirty="0">
                <a:solidFill>
                  <a:srgbClr val="462300"/>
                </a:solidFill>
                <a:latin typeface="Arial" panose="020B0604020202020204" pitchFamily="34" charset="0"/>
                <a:cs typeface="Arial" panose="020B0604020202020204" pitchFamily="34" charset="0"/>
              </a:rPr>
              <a:t>God’s people</a:t>
            </a:r>
            <a:r>
              <a:rPr lang="en-GB" sz="4000" dirty="0">
                <a:solidFill>
                  <a:srgbClr val="462300"/>
                </a:solidFill>
                <a:latin typeface="Arial" panose="020B0604020202020204" pitchFamily="34" charset="0"/>
                <a:cs typeface="Arial" panose="020B0604020202020204" pitchFamily="34" charset="0"/>
              </a:rPr>
              <a:t>’</a:t>
            </a:r>
          </a:p>
          <a:p>
            <a:pPr lvl="2"/>
            <a:endParaRPr lang="en-GB" sz="1000"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	= Two tests for genuine faith</a:t>
            </a:r>
          </a:p>
          <a:p>
            <a:endParaRPr lang="en-GB" sz="1000"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Paul prays for their knowledge to increase</a:t>
            </a:r>
          </a:p>
          <a:p>
            <a:pPr marL="571500" indent="-5715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Through the Holy Spirit (vs.17)</a:t>
            </a:r>
          </a:p>
          <a:p>
            <a:r>
              <a:rPr lang="en-GB" sz="4000" dirty="0">
                <a:solidFill>
                  <a:srgbClr val="462300"/>
                </a:solidFill>
                <a:latin typeface="Arial" panose="020B0604020202020204" pitchFamily="34" charset="0"/>
                <a:cs typeface="Arial" panose="020B0604020202020204" pitchFamily="34" charset="0"/>
              </a:rPr>
              <a:t>	- For wisdom and revelation (vs. 8-9)</a:t>
            </a:r>
          </a:p>
          <a:p>
            <a:pPr marL="571500" indent="-5715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To know God better</a:t>
            </a:r>
          </a:p>
        </p:txBody>
      </p:sp>
    </p:spTree>
    <p:extLst>
      <p:ext uri="{BB962C8B-B14F-4D97-AF65-F5344CB8AC3E}">
        <p14:creationId xmlns:p14="http://schemas.microsoft.com/office/powerpoint/2010/main" val="3376742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Living as children of light</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250234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830997"/>
          </a:xfrm>
          <a:prstGeom prst="rect">
            <a:avLst/>
          </a:prstGeom>
          <a:solidFill>
            <a:srgbClr val="361B00"/>
          </a:solidFill>
        </p:spPr>
        <p:txBody>
          <a:bodyPr wrap="square" rtlCol="0">
            <a:spAutoFit/>
          </a:bodyPr>
          <a:lstStyle/>
          <a:p>
            <a:pPr algn="ctr"/>
            <a:r>
              <a:rPr lang="en-GB" sz="4800" b="1" dirty="0">
                <a:solidFill>
                  <a:srgbClr val="FFE8D1"/>
                </a:solidFill>
                <a:latin typeface="Calibri Light" panose="020F0302020204030204" pitchFamily="34" charset="0"/>
                <a:cs typeface="Calibri Light" panose="020F0302020204030204" pitchFamily="34" charset="0"/>
              </a:rPr>
              <a:t>Always thankful, but asking God for more</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1:15-17</a:t>
            </a:r>
          </a:p>
        </p:txBody>
      </p:sp>
      <p:sp>
        <p:nvSpPr>
          <p:cNvPr id="6" name="TextBox 5">
            <a:extLst>
              <a:ext uri="{FF2B5EF4-FFF2-40B4-BE49-F238E27FC236}">
                <a16:creationId xmlns:a16="http://schemas.microsoft.com/office/drawing/2014/main" id="{F7EA5DC0-60BA-BE1C-E7FB-A1DB59471C77}"/>
              </a:ext>
            </a:extLst>
          </p:cNvPr>
          <p:cNvSpPr txBox="1"/>
          <p:nvPr/>
        </p:nvSpPr>
        <p:spPr>
          <a:xfrm>
            <a:off x="1787236" y="830997"/>
            <a:ext cx="10799910" cy="5940088"/>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Paul thanks God for their Salvation!</a:t>
            </a:r>
          </a:p>
          <a:p>
            <a:pPr marL="571500" indent="-5715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He had </a:t>
            </a:r>
            <a:r>
              <a:rPr lang="en-GB" sz="4000" b="1" dirty="0">
                <a:solidFill>
                  <a:srgbClr val="462300"/>
                </a:solidFill>
                <a:latin typeface="Arial" panose="020B0604020202020204" pitchFamily="34" charset="0"/>
                <a:cs typeface="Arial" panose="020B0604020202020204" pitchFamily="34" charset="0"/>
              </a:rPr>
              <a:t>heard…</a:t>
            </a:r>
          </a:p>
          <a:p>
            <a:pPr marL="1485900" lvl="2" indent="-571500">
              <a:buFont typeface="Wingdings" panose="05000000000000000000" pitchFamily="2" charset="2"/>
              <a:buChar char="ü"/>
            </a:pPr>
            <a:r>
              <a:rPr lang="en-GB" sz="4000" dirty="0">
                <a:solidFill>
                  <a:srgbClr val="462300"/>
                </a:solidFill>
                <a:latin typeface="Arial" panose="020B0604020202020204" pitchFamily="34" charset="0"/>
                <a:cs typeface="Arial" panose="020B0604020202020204" pitchFamily="34" charset="0"/>
              </a:rPr>
              <a:t>‘Faith in the </a:t>
            </a:r>
            <a:r>
              <a:rPr lang="en-GB" sz="4000" b="1" dirty="0">
                <a:solidFill>
                  <a:srgbClr val="462300"/>
                </a:solidFill>
                <a:latin typeface="Arial" panose="020B0604020202020204" pitchFamily="34" charset="0"/>
                <a:cs typeface="Arial" panose="020B0604020202020204" pitchFamily="34" charset="0"/>
              </a:rPr>
              <a:t>Lord Jesus</a:t>
            </a:r>
            <a:r>
              <a:rPr lang="en-GB" sz="4000" dirty="0">
                <a:solidFill>
                  <a:srgbClr val="462300"/>
                </a:solidFill>
                <a:latin typeface="Arial" panose="020B0604020202020204" pitchFamily="34" charset="0"/>
                <a:cs typeface="Arial" panose="020B0604020202020204" pitchFamily="34" charset="0"/>
              </a:rPr>
              <a:t>’</a:t>
            </a:r>
          </a:p>
          <a:p>
            <a:pPr marL="1485900" lvl="2" indent="-571500">
              <a:buFont typeface="Wingdings" panose="05000000000000000000" pitchFamily="2" charset="2"/>
              <a:buChar char="ü"/>
            </a:pPr>
            <a:r>
              <a:rPr lang="en-GB" sz="4000" dirty="0">
                <a:solidFill>
                  <a:srgbClr val="462300"/>
                </a:solidFill>
                <a:latin typeface="Arial" panose="020B0604020202020204" pitchFamily="34" charset="0"/>
                <a:cs typeface="Arial" panose="020B0604020202020204" pitchFamily="34" charset="0"/>
              </a:rPr>
              <a:t>‘Love for </a:t>
            </a:r>
            <a:r>
              <a:rPr lang="en-GB" sz="4000" u="sng" dirty="0">
                <a:solidFill>
                  <a:srgbClr val="462300"/>
                </a:solidFill>
                <a:latin typeface="Arial" panose="020B0604020202020204" pitchFamily="34" charset="0"/>
                <a:cs typeface="Arial" panose="020B0604020202020204" pitchFamily="34" charset="0"/>
              </a:rPr>
              <a:t>all</a:t>
            </a:r>
            <a:r>
              <a:rPr lang="en-GB" sz="4000" dirty="0">
                <a:solidFill>
                  <a:srgbClr val="462300"/>
                </a:solidFill>
                <a:latin typeface="Arial" panose="020B0604020202020204" pitchFamily="34" charset="0"/>
                <a:cs typeface="Arial" panose="020B0604020202020204" pitchFamily="34" charset="0"/>
              </a:rPr>
              <a:t> </a:t>
            </a:r>
            <a:r>
              <a:rPr lang="en-GB" sz="4000" b="1" dirty="0">
                <a:solidFill>
                  <a:srgbClr val="462300"/>
                </a:solidFill>
                <a:latin typeface="Arial" panose="020B0604020202020204" pitchFamily="34" charset="0"/>
                <a:cs typeface="Arial" panose="020B0604020202020204" pitchFamily="34" charset="0"/>
              </a:rPr>
              <a:t>God’s people</a:t>
            </a:r>
            <a:r>
              <a:rPr lang="en-GB" sz="4000" dirty="0">
                <a:solidFill>
                  <a:srgbClr val="462300"/>
                </a:solidFill>
                <a:latin typeface="Arial" panose="020B0604020202020204" pitchFamily="34" charset="0"/>
                <a:cs typeface="Arial" panose="020B0604020202020204" pitchFamily="34" charset="0"/>
              </a:rPr>
              <a:t>’</a:t>
            </a:r>
          </a:p>
          <a:p>
            <a:pPr lvl="2"/>
            <a:endParaRPr lang="en-GB" sz="1000"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	= Two tests for genuine faith</a:t>
            </a:r>
          </a:p>
          <a:p>
            <a:endParaRPr lang="en-GB" sz="1000"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Paul prays for their knowledge to increase</a:t>
            </a:r>
          </a:p>
          <a:p>
            <a:pPr marL="571500" indent="-5715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Through the Holy Spirit (vs.17)</a:t>
            </a:r>
          </a:p>
          <a:p>
            <a:r>
              <a:rPr lang="en-GB" sz="4000" dirty="0">
                <a:solidFill>
                  <a:srgbClr val="462300"/>
                </a:solidFill>
                <a:latin typeface="Arial" panose="020B0604020202020204" pitchFamily="34" charset="0"/>
                <a:cs typeface="Arial" panose="020B0604020202020204" pitchFamily="34" charset="0"/>
              </a:rPr>
              <a:t>	- For wisdom and revelation (vs. 8-9)</a:t>
            </a:r>
          </a:p>
          <a:p>
            <a:pPr marL="571500" indent="-571500">
              <a:buFont typeface="Wingdings" panose="05000000000000000000" pitchFamily="2" charset="2"/>
              <a:buChar char="Ø"/>
            </a:pPr>
            <a:r>
              <a:rPr lang="en-GB" sz="4000"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To know God better</a:t>
            </a:r>
          </a:p>
        </p:txBody>
      </p:sp>
    </p:spTree>
    <p:extLst>
      <p:ext uri="{BB962C8B-B14F-4D97-AF65-F5344CB8AC3E}">
        <p14:creationId xmlns:p14="http://schemas.microsoft.com/office/powerpoint/2010/main" val="540519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Enlightened to know and perceive more of God!</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31599"/>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300" b="1" dirty="0">
                <a:solidFill>
                  <a:srgbClr val="462300"/>
                </a:solidFill>
                <a:latin typeface="Arial" panose="020B0604020202020204" pitchFamily="34" charset="0"/>
                <a:cs typeface="Arial" panose="020B0604020202020204" pitchFamily="34" charset="0"/>
              </a:rPr>
              <a:t>(Parts 6&amp;7)</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1:18-23</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2123658"/>
          </a:xfrm>
          <a:prstGeom prst="rect">
            <a:avLst/>
          </a:prstGeom>
          <a:noFill/>
        </p:spPr>
        <p:txBody>
          <a:bodyPr wrap="square" rtlCol="0">
            <a:spAutoFit/>
          </a:bodyPr>
          <a:lstStyle/>
          <a:p>
            <a:r>
              <a:rPr lang="en-GB" sz="4400" dirty="0">
                <a:solidFill>
                  <a:srgbClr val="462300"/>
                </a:solidFill>
                <a:latin typeface="Arial" panose="020B0604020202020204" pitchFamily="34" charset="0"/>
                <a:cs typeface="Arial" panose="020B0604020202020204" pitchFamily="34" charset="0"/>
              </a:rPr>
              <a:t>The hope of His calling </a:t>
            </a:r>
            <a:endParaRPr lang="en-GB" sz="3600" b="1" dirty="0">
              <a:solidFill>
                <a:srgbClr val="462300"/>
              </a:solidFill>
              <a:latin typeface="Arial" panose="020B0604020202020204" pitchFamily="34" charset="0"/>
              <a:cs typeface="Arial" panose="020B0604020202020204" pitchFamily="34" charset="0"/>
            </a:endParaRPr>
          </a:p>
          <a:p>
            <a:r>
              <a:rPr lang="en-GB" sz="4400" dirty="0">
                <a:solidFill>
                  <a:srgbClr val="462300"/>
                </a:solidFill>
                <a:latin typeface="Arial" panose="020B0604020202020204" pitchFamily="34" charset="0"/>
                <a:cs typeface="Arial" panose="020B0604020202020204" pitchFamily="34" charset="0"/>
              </a:rPr>
              <a:t>The glory of His inheritance </a:t>
            </a:r>
            <a:endParaRPr lang="en-GB" sz="1400" b="1" dirty="0">
              <a:solidFill>
                <a:srgbClr val="462300"/>
              </a:solidFill>
              <a:latin typeface="Arial" panose="020B0604020202020204" pitchFamily="34" charset="0"/>
              <a:cs typeface="Arial" panose="020B0604020202020204" pitchFamily="34" charset="0"/>
            </a:endParaRPr>
          </a:p>
          <a:p>
            <a:r>
              <a:rPr lang="en-GB" sz="4400" dirty="0">
                <a:solidFill>
                  <a:srgbClr val="462300"/>
                </a:solidFill>
                <a:latin typeface="Arial" panose="020B0604020202020204" pitchFamily="34" charset="0"/>
                <a:cs typeface="Arial" panose="020B0604020202020204" pitchFamily="34" charset="0"/>
              </a:rPr>
              <a:t>The greatness of His power </a:t>
            </a:r>
            <a:r>
              <a:rPr lang="en-GB" sz="3000" dirty="0">
                <a:solidFill>
                  <a:srgbClr val="462300"/>
                </a:solidFill>
                <a:latin typeface="Arial" panose="020B0604020202020204" pitchFamily="34" charset="0"/>
                <a:cs typeface="Arial" panose="020B0604020202020204" pitchFamily="34" charset="0"/>
              </a:rPr>
              <a:t> (14</a:t>
            </a:r>
            <a:r>
              <a:rPr lang="en-GB" sz="3000" baseline="30000" dirty="0">
                <a:solidFill>
                  <a:srgbClr val="462300"/>
                </a:solidFill>
                <a:latin typeface="Arial" panose="020B0604020202020204" pitchFamily="34" charset="0"/>
                <a:cs typeface="Arial" panose="020B0604020202020204" pitchFamily="34" charset="0"/>
              </a:rPr>
              <a:t>th</a:t>
            </a:r>
            <a:r>
              <a:rPr lang="en-GB" sz="3000" dirty="0">
                <a:solidFill>
                  <a:srgbClr val="462300"/>
                </a:solidFill>
                <a:latin typeface="Arial" panose="020B0604020202020204" pitchFamily="34" charset="0"/>
                <a:cs typeface="Arial" panose="020B0604020202020204" pitchFamily="34" charset="0"/>
              </a:rPr>
              <a:t> of May)</a:t>
            </a:r>
          </a:p>
        </p:txBody>
      </p:sp>
    </p:spTree>
    <p:extLst>
      <p:ext uri="{BB962C8B-B14F-4D97-AF65-F5344CB8AC3E}">
        <p14:creationId xmlns:p14="http://schemas.microsoft.com/office/powerpoint/2010/main" val="333613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Enlightened to know and perceive more of God!</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1:18</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2523768"/>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Hearts</a:t>
            </a:r>
            <a:r>
              <a:rPr lang="en-GB" sz="4000" dirty="0">
                <a:solidFill>
                  <a:srgbClr val="462300"/>
                </a:solidFill>
                <a:latin typeface="Arial" panose="020B0604020202020204" pitchFamily="34" charset="0"/>
                <a:cs typeface="Arial" panose="020B0604020202020204" pitchFamily="34" charset="0"/>
              </a:rPr>
              <a:t> enlightened:</a:t>
            </a:r>
          </a:p>
          <a:p>
            <a:pPr lvl="1"/>
            <a:r>
              <a:rPr lang="en-GB" sz="3900" dirty="0">
                <a:solidFill>
                  <a:srgbClr val="462300"/>
                </a:solidFill>
                <a:latin typeface="Arial" panose="020B0604020202020204" pitchFamily="34" charset="0"/>
                <a:cs typeface="Arial" panose="020B0604020202020204" pitchFamily="34" charset="0"/>
              </a:rPr>
              <a:t>- What we value is shaped by our hearts</a:t>
            </a:r>
          </a:p>
          <a:p>
            <a:pPr lvl="1"/>
            <a:r>
              <a:rPr lang="en-GB" sz="3900" dirty="0">
                <a:solidFill>
                  <a:srgbClr val="462300"/>
                </a:solidFill>
                <a:latin typeface="Arial" panose="020B0604020202020204" pitchFamily="34" charset="0"/>
                <a:cs typeface="Arial" panose="020B0604020202020204" pitchFamily="34" charset="0"/>
              </a:rPr>
              <a:t>- To love what God loves &amp; see as God sees</a:t>
            </a:r>
          </a:p>
          <a:p>
            <a:r>
              <a:rPr lang="en-GB" sz="4000" dirty="0">
                <a:solidFill>
                  <a:srgbClr val="462300"/>
                </a:solidFill>
                <a:latin typeface="Arial" panose="020B0604020202020204" pitchFamily="34" charset="0"/>
                <a:cs typeface="Arial" panose="020B0604020202020204" pitchFamily="34" charset="0"/>
              </a:rPr>
              <a:t>		- Paul’s example</a:t>
            </a:r>
          </a:p>
        </p:txBody>
      </p:sp>
      <p:sp>
        <p:nvSpPr>
          <p:cNvPr id="5" name="Rectangle 4">
            <a:extLst>
              <a:ext uri="{FF2B5EF4-FFF2-40B4-BE49-F238E27FC236}">
                <a16:creationId xmlns:a16="http://schemas.microsoft.com/office/drawing/2014/main" id="{A8A323EB-576C-4CF5-EDDB-DC0C3AB89164}"/>
              </a:ext>
            </a:extLst>
          </p:cNvPr>
          <p:cNvSpPr/>
          <p:nvPr/>
        </p:nvSpPr>
        <p:spPr>
          <a:xfrm>
            <a:off x="1708727" y="4346548"/>
            <a:ext cx="10483273" cy="2511452"/>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71B0457E-A6D8-CC49-10E2-1F7BC9110201}"/>
              </a:ext>
            </a:extLst>
          </p:cNvPr>
          <p:cNvSpPr txBox="1"/>
          <p:nvPr/>
        </p:nvSpPr>
        <p:spPr>
          <a:xfrm>
            <a:off x="1805708" y="4346548"/>
            <a:ext cx="10386292" cy="2554545"/>
          </a:xfrm>
          <a:prstGeom prst="rect">
            <a:avLst/>
          </a:prstGeom>
          <a:noFill/>
        </p:spPr>
        <p:txBody>
          <a:bodyPr wrap="square">
            <a:spAutoFit/>
          </a:bodyPr>
          <a:lstStyle/>
          <a:p>
            <a:pPr algn="ctr"/>
            <a:r>
              <a:rPr lang="en-GB" sz="3200" dirty="0">
                <a:solidFill>
                  <a:srgbClr val="FFE8D1"/>
                </a:solidFill>
                <a:latin typeface="Arial" panose="020B0604020202020204" pitchFamily="34" charset="0"/>
                <a:cs typeface="Arial" panose="020B0604020202020204" pitchFamily="34" charset="0"/>
              </a:rPr>
              <a:t>‘Pray also for me, that whenever I speak, words may be given me so that I will fearlessly make known the mystery of the gospel, for which I am an ambassador in chains. Pray that I may declare it fearlessly, as I should.’ </a:t>
            </a:r>
            <a:r>
              <a:rPr lang="en-GB" sz="3200" b="1" dirty="0">
                <a:solidFill>
                  <a:srgbClr val="FFE8D1"/>
                </a:solidFill>
                <a:latin typeface="Arial" panose="020B0604020202020204" pitchFamily="34" charset="0"/>
                <a:cs typeface="Arial" panose="020B0604020202020204" pitchFamily="34" charset="0"/>
              </a:rPr>
              <a:t>Ephesians 6:19-20</a:t>
            </a:r>
          </a:p>
        </p:txBody>
      </p:sp>
    </p:spTree>
    <p:extLst>
      <p:ext uri="{BB962C8B-B14F-4D97-AF65-F5344CB8AC3E}">
        <p14:creationId xmlns:p14="http://schemas.microsoft.com/office/powerpoint/2010/main" val="172695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Enlightened to know and perceive more of God!</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1:18</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2523768"/>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Hearts</a:t>
            </a:r>
            <a:r>
              <a:rPr lang="en-GB" sz="4000" dirty="0">
                <a:solidFill>
                  <a:srgbClr val="462300"/>
                </a:solidFill>
                <a:latin typeface="Arial" panose="020B0604020202020204" pitchFamily="34" charset="0"/>
                <a:cs typeface="Arial" panose="020B0604020202020204" pitchFamily="34" charset="0"/>
              </a:rPr>
              <a:t> enlightened:</a:t>
            </a:r>
          </a:p>
          <a:p>
            <a:pPr lvl="1"/>
            <a:r>
              <a:rPr lang="en-GB" sz="3900" dirty="0">
                <a:solidFill>
                  <a:srgbClr val="462300"/>
                </a:solidFill>
                <a:latin typeface="Arial" panose="020B0604020202020204" pitchFamily="34" charset="0"/>
                <a:cs typeface="Arial" panose="020B0604020202020204" pitchFamily="34" charset="0"/>
              </a:rPr>
              <a:t>- What we value is shaped by our hearts</a:t>
            </a:r>
          </a:p>
          <a:p>
            <a:pPr lvl="1"/>
            <a:r>
              <a:rPr lang="en-GB" sz="3900" dirty="0">
                <a:solidFill>
                  <a:srgbClr val="462300"/>
                </a:solidFill>
                <a:latin typeface="Arial" panose="020B0604020202020204" pitchFamily="34" charset="0"/>
                <a:cs typeface="Arial" panose="020B0604020202020204" pitchFamily="34" charset="0"/>
              </a:rPr>
              <a:t>- To love what God loves &amp; see as God sees</a:t>
            </a:r>
          </a:p>
          <a:p>
            <a:r>
              <a:rPr lang="en-GB" sz="4000" dirty="0">
                <a:solidFill>
                  <a:srgbClr val="462300"/>
                </a:solidFill>
                <a:latin typeface="Arial" panose="020B0604020202020204" pitchFamily="34" charset="0"/>
                <a:cs typeface="Arial" panose="020B0604020202020204" pitchFamily="34" charset="0"/>
              </a:rPr>
              <a:t>		- Paul’s example</a:t>
            </a:r>
          </a:p>
        </p:txBody>
      </p:sp>
      <p:sp>
        <p:nvSpPr>
          <p:cNvPr id="5" name="Rectangle 4">
            <a:extLst>
              <a:ext uri="{FF2B5EF4-FFF2-40B4-BE49-F238E27FC236}">
                <a16:creationId xmlns:a16="http://schemas.microsoft.com/office/drawing/2014/main" id="{A8A323EB-576C-4CF5-EDDB-DC0C3AB89164}"/>
              </a:ext>
            </a:extLst>
          </p:cNvPr>
          <p:cNvSpPr/>
          <p:nvPr/>
        </p:nvSpPr>
        <p:spPr>
          <a:xfrm>
            <a:off x="1708727" y="4346548"/>
            <a:ext cx="10483273" cy="2511452"/>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71B0457E-A6D8-CC49-10E2-1F7BC9110201}"/>
              </a:ext>
            </a:extLst>
          </p:cNvPr>
          <p:cNvSpPr txBox="1"/>
          <p:nvPr/>
        </p:nvSpPr>
        <p:spPr>
          <a:xfrm>
            <a:off x="1805708" y="4346548"/>
            <a:ext cx="10386292" cy="2554545"/>
          </a:xfrm>
          <a:prstGeom prst="rect">
            <a:avLst/>
          </a:prstGeom>
          <a:noFill/>
        </p:spPr>
        <p:txBody>
          <a:bodyPr wrap="square">
            <a:spAutoFit/>
          </a:bodyPr>
          <a:lstStyle/>
          <a:p>
            <a:pPr algn="ctr"/>
            <a:r>
              <a:rPr lang="en-GB" sz="3200" dirty="0">
                <a:solidFill>
                  <a:srgbClr val="FFE8D1"/>
                </a:solidFill>
                <a:latin typeface="Arial" panose="020B0604020202020204" pitchFamily="34" charset="0"/>
                <a:cs typeface="Arial" panose="020B0604020202020204" pitchFamily="34" charset="0"/>
              </a:rPr>
              <a:t>‘Pray also for me, that whenever I speak, words may be given me so that I will fearlessly make known the mystery of the gospel, for which I am</a:t>
            </a:r>
            <a:r>
              <a:rPr lang="en-GB" sz="3200" dirty="0">
                <a:solidFill>
                  <a:srgbClr val="FFE8D1"/>
                </a:solidFill>
                <a:effectLst/>
                <a:latin typeface="Arial" panose="020B0604020202020204" pitchFamily="34" charset="0"/>
                <a:cs typeface="Arial" panose="020B0604020202020204" pitchFamily="34" charset="0"/>
              </a:rPr>
              <a:t> an </a:t>
            </a:r>
            <a:r>
              <a:rPr lang="en-GB" sz="3200" dirty="0">
                <a:solidFill>
                  <a:srgbClr val="FFE8D1"/>
                </a:solidFill>
                <a:effectLst>
                  <a:glow rad="139700">
                    <a:schemeClr val="accent4">
                      <a:satMod val="175000"/>
                      <a:alpha val="40000"/>
                    </a:schemeClr>
                  </a:glow>
                </a:effectLst>
                <a:latin typeface="Arial" panose="020B0604020202020204" pitchFamily="34" charset="0"/>
                <a:cs typeface="Arial" panose="020B0604020202020204" pitchFamily="34" charset="0"/>
              </a:rPr>
              <a:t>ambassador </a:t>
            </a:r>
            <a:r>
              <a:rPr lang="en-GB" sz="3200" dirty="0">
                <a:solidFill>
                  <a:srgbClr val="FFE8D1"/>
                </a:solidFill>
                <a:latin typeface="Arial" panose="020B0604020202020204" pitchFamily="34" charset="0"/>
                <a:cs typeface="Arial" panose="020B0604020202020204" pitchFamily="34" charset="0"/>
              </a:rPr>
              <a:t>in chains. Pray that I may declare it fearlessly, as I should.’ </a:t>
            </a:r>
            <a:r>
              <a:rPr lang="en-GB" sz="3200" b="1" dirty="0">
                <a:solidFill>
                  <a:srgbClr val="FFE8D1"/>
                </a:solidFill>
                <a:latin typeface="Arial" panose="020B0604020202020204" pitchFamily="34" charset="0"/>
                <a:cs typeface="Arial" panose="020B0604020202020204" pitchFamily="34" charset="0"/>
              </a:rPr>
              <a:t>Ephesians 6:19-20</a:t>
            </a:r>
          </a:p>
        </p:txBody>
      </p:sp>
    </p:spTree>
    <p:extLst>
      <p:ext uri="{BB962C8B-B14F-4D97-AF65-F5344CB8AC3E}">
        <p14:creationId xmlns:p14="http://schemas.microsoft.com/office/powerpoint/2010/main" val="1910493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Enlightened to know and perceive more of God!</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1:18</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3139321"/>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Hearts</a:t>
            </a:r>
            <a:r>
              <a:rPr lang="en-GB" sz="4000" dirty="0">
                <a:solidFill>
                  <a:srgbClr val="462300"/>
                </a:solidFill>
                <a:latin typeface="Arial" panose="020B0604020202020204" pitchFamily="34" charset="0"/>
                <a:cs typeface="Arial" panose="020B0604020202020204" pitchFamily="34" charset="0"/>
              </a:rPr>
              <a:t> enlightened:</a:t>
            </a:r>
          </a:p>
          <a:p>
            <a:pPr lvl="1"/>
            <a:r>
              <a:rPr lang="en-GB" sz="3900" dirty="0">
                <a:solidFill>
                  <a:srgbClr val="462300"/>
                </a:solidFill>
                <a:latin typeface="Arial" panose="020B0604020202020204" pitchFamily="34" charset="0"/>
                <a:cs typeface="Arial" panose="020B0604020202020204" pitchFamily="34" charset="0"/>
              </a:rPr>
              <a:t>- What we value is shaped by our hearts</a:t>
            </a:r>
          </a:p>
          <a:p>
            <a:pPr lvl="1"/>
            <a:r>
              <a:rPr lang="en-GB" sz="3900" dirty="0">
                <a:solidFill>
                  <a:srgbClr val="462300"/>
                </a:solidFill>
                <a:latin typeface="Arial" panose="020B0604020202020204" pitchFamily="34" charset="0"/>
                <a:cs typeface="Arial" panose="020B0604020202020204" pitchFamily="34" charset="0"/>
              </a:rPr>
              <a:t>- To love what God loves &amp; see as God sees</a:t>
            </a:r>
          </a:p>
          <a:p>
            <a:r>
              <a:rPr lang="en-GB" sz="4000" dirty="0">
                <a:solidFill>
                  <a:srgbClr val="462300"/>
                </a:solidFill>
                <a:latin typeface="Arial" panose="020B0604020202020204" pitchFamily="34" charset="0"/>
                <a:cs typeface="Arial" panose="020B0604020202020204" pitchFamily="34" charset="0"/>
              </a:rPr>
              <a:t>		- Paul’s example</a:t>
            </a:r>
          </a:p>
          <a:p>
            <a:r>
              <a:rPr lang="en-GB" sz="4000" dirty="0">
                <a:solidFill>
                  <a:srgbClr val="462300"/>
                </a:solidFill>
                <a:latin typeface="Arial" panose="020B0604020202020204" pitchFamily="34" charset="0"/>
                <a:cs typeface="Arial" panose="020B0604020202020204" pitchFamily="34" charset="0"/>
              </a:rPr>
              <a:t>		- Caleb’s example</a:t>
            </a:r>
          </a:p>
        </p:txBody>
      </p:sp>
      <p:sp>
        <p:nvSpPr>
          <p:cNvPr id="5" name="Rectangle 4">
            <a:extLst>
              <a:ext uri="{FF2B5EF4-FFF2-40B4-BE49-F238E27FC236}">
                <a16:creationId xmlns:a16="http://schemas.microsoft.com/office/drawing/2014/main" id="{E18D99A0-FF98-36CF-1BC2-859BC3FC4783}"/>
              </a:ext>
            </a:extLst>
          </p:cNvPr>
          <p:cNvSpPr/>
          <p:nvPr/>
        </p:nvSpPr>
        <p:spPr>
          <a:xfrm>
            <a:off x="1708727" y="4844772"/>
            <a:ext cx="10483273" cy="2013228"/>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B2E9C219-BF6C-7A9C-657D-22DFF8B2133C}"/>
              </a:ext>
            </a:extLst>
          </p:cNvPr>
          <p:cNvSpPr txBox="1"/>
          <p:nvPr/>
        </p:nvSpPr>
        <p:spPr>
          <a:xfrm>
            <a:off x="1757217" y="4844772"/>
            <a:ext cx="10386292" cy="2062103"/>
          </a:xfrm>
          <a:prstGeom prst="rect">
            <a:avLst/>
          </a:prstGeom>
          <a:noFill/>
        </p:spPr>
        <p:txBody>
          <a:bodyPr wrap="square">
            <a:spAutoFit/>
          </a:bodyPr>
          <a:lstStyle/>
          <a:p>
            <a:pPr algn="ctr"/>
            <a:r>
              <a:rPr lang="en-GB" sz="3200" dirty="0">
                <a:solidFill>
                  <a:srgbClr val="FFE8D1"/>
                </a:solidFill>
                <a:latin typeface="Arial" panose="020B0604020202020204" pitchFamily="34" charset="0"/>
                <a:cs typeface="Arial" panose="020B0604020202020204" pitchFamily="34" charset="0"/>
              </a:rPr>
              <a:t>‘I was forty years old when Moses the servant of the LORD sent me from Kadesh Barnea to explore the land. And I brought him back a report according to my convictions.’ </a:t>
            </a:r>
            <a:r>
              <a:rPr lang="en-GB" sz="3200" b="1" dirty="0">
                <a:solidFill>
                  <a:srgbClr val="FFE8D1"/>
                </a:solidFill>
                <a:latin typeface="Arial" panose="020B0604020202020204" pitchFamily="34" charset="0"/>
                <a:cs typeface="Arial" panose="020B0604020202020204" pitchFamily="34" charset="0"/>
              </a:rPr>
              <a:t>Joshua 14:7</a:t>
            </a:r>
            <a:endParaRPr lang="en-GB" dirty="0">
              <a:solidFill>
                <a:srgbClr val="FFE8D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993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Enlightened to know and perceive more of God!</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1:18</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3139321"/>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Hearts</a:t>
            </a:r>
            <a:r>
              <a:rPr lang="en-GB" sz="4000" dirty="0">
                <a:solidFill>
                  <a:srgbClr val="462300"/>
                </a:solidFill>
                <a:latin typeface="Arial" panose="020B0604020202020204" pitchFamily="34" charset="0"/>
                <a:cs typeface="Arial" panose="020B0604020202020204" pitchFamily="34" charset="0"/>
              </a:rPr>
              <a:t> enlightened:</a:t>
            </a:r>
          </a:p>
          <a:p>
            <a:pPr lvl="1"/>
            <a:r>
              <a:rPr lang="en-GB" sz="3900" dirty="0">
                <a:solidFill>
                  <a:srgbClr val="462300"/>
                </a:solidFill>
                <a:latin typeface="Arial" panose="020B0604020202020204" pitchFamily="34" charset="0"/>
                <a:cs typeface="Arial" panose="020B0604020202020204" pitchFamily="34" charset="0"/>
              </a:rPr>
              <a:t>- What we value is shaped by our hearts</a:t>
            </a:r>
          </a:p>
          <a:p>
            <a:pPr lvl="1"/>
            <a:r>
              <a:rPr lang="en-GB" sz="3900" dirty="0">
                <a:solidFill>
                  <a:srgbClr val="462300"/>
                </a:solidFill>
                <a:latin typeface="Arial" panose="020B0604020202020204" pitchFamily="34" charset="0"/>
                <a:cs typeface="Arial" panose="020B0604020202020204" pitchFamily="34" charset="0"/>
              </a:rPr>
              <a:t>- To love what God loves &amp; see as God sees</a:t>
            </a:r>
          </a:p>
          <a:p>
            <a:r>
              <a:rPr lang="en-GB" sz="4000" dirty="0">
                <a:solidFill>
                  <a:srgbClr val="462300"/>
                </a:solidFill>
                <a:latin typeface="Arial" panose="020B0604020202020204" pitchFamily="34" charset="0"/>
                <a:cs typeface="Arial" panose="020B0604020202020204" pitchFamily="34" charset="0"/>
              </a:rPr>
              <a:t>		- Paul’s example</a:t>
            </a:r>
          </a:p>
          <a:p>
            <a:r>
              <a:rPr lang="en-GB" sz="4000" dirty="0">
                <a:solidFill>
                  <a:srgbClr val="462300"/>
                </a:solidFill>
                <a:latin typeface="Arial" panose="020B0604020202020204" pitchFamily="34" charset="0"/>
                <a:cs typeface="Arial" panose="020B0604020202020204" pitchFamily="34" charset="0"/>
              </a:rPr>
              <a:t>		- Caleb’s example</a:t>
            </a:r>
          </a:p>
        </p:txBody>
      </p:sp>
      <p:sp>
        <p:nvSpPr>
          <p:cNvPr id="5" name="Rectangle 4">
            <a:extLst>
              <a:ext uri="{FF2B5EF4-FFF2-40B4-BE49-F238E27FC236}">
                <a16:creationId xmlns:a16="http://schemas.microsoft.com/office/drawing/2014/main" id="{E18D99A0-FF98-36CF-1BC2-859BC3FC4783}"/>
              </a:ext>
            </a:extLst>
          </p:cNvPr>
          <p:cNvSpPr/>
          <p:nvPr/>
        </p:nvSpPr>
        <p:spPr>
          <a:xfrm>
            <a:off x="1708727" y="4844772"/>
            <a:ext cx="10483273" cy="2013228"/>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B2E9C219-BF6C-7A9C-657D-22DFF8B2133C}"/>
              </a:ext>
            </a:extLst>
          </p:cNvPr>
          <p:cNvSpPr txBox="1"/>
          <p:nvPr/>
        </p:nvSpPr>
        <p:spPr>
          <a:xfrm>
            <a:off x="1630218" y="5266610"/>
            <a:ext cx="10640291" cy="1154162"/>
          </a:xfrm>
          <a:prstGeom prst="rect">
            <a:avLst/>
          </a:prstGeom>
          <a:noFill/>
        </p:spPr>
        <p:txBody>
          <a:bodyPr wrap="square">
            <a:spAutoFit/>
          </a:bodyPr>
          <a:lstStyle/>
          <a:p>
            <a:pPr algn="ctr"/>
            <a:r>
              <a:rPr lang="en-GB" sz="3700" dirty="0">
                <a:solidFill>
                  <a:srgbClr val="FFE8D1"/>
                </a:solidFill>
                <a:latin typeface="Arial" panose="020B0604020202020204" pitchFamily="34" charset="0"/>
                <a:cs typeface="Arial" panose="020B0604020202020204" pitchFamily="34" charset="0"/>
              </a:rPr>
              <a:t>‘I brought back word to him as it was in </a:t>
            </a:r>
            <a:r>
              <a:rPr lang="en-GB" sz="3700" dirty="0">
                <a:solidFill>
                  <a:srgbClr val="FFE8D1"/>
                </a:solidFill>
                <a:effectLst>
                  <a:glow rad="139700">
                    <a:schemeClr val="accent4">
                      <a:satMod val="175000"/>
                      <a:alpha val="40000"/>
                    </a:schemeClr>
                  </a:glow>
                </a:effectLst>
                <a:latin typeface="Arial" panose="020B0604020202020204" pitchFamily="34" charset="0"/>
                <a:cs typeface="Arial" panose="020B0604020202020204" pitchFamily="34" charset="0"/>
              </a:rPr>
              <a:t>my heart</a:t>
            </a:r>
            <a:r>
              <a:rPr lang="en-GB" sz="3700" dirty="0">
                <a:solidFill>
                  <a:srgbClr val="FFE8D1"/>
                </a:solidFill>
                <a:latin typeface="Arial" panose="020B0604020202020204" pitchFamily="34" charset="0"/>
                <a:cs typeface="Arial" panose="020B0604020202020204" pitchFamily="34" charset="0"/>
              </a:rPr>
              <a:t>.’ </a:t>
            </a:r>
          </a:p>
          <a:p>
            <a:pPr algn="ctr"/>
            <a:r>
              <a:rPr lang="en-GB" sz="3200" b="1" dirty="0">
                <a:solidFill>
                  <a:srgbClr val="FFE8D1"/>
                </a:solidFill>
                <a:latin typeface="Arial" panose="020B0604020202020204" pitchFamily="34" charset="0"/>
                <a:cs typeface="Arial" panose="020B0604020202020204" pitchFamily="34" charset="0"/>
              </a:rPr>
              <a:t>Joshua 14:7 (NKJV)</a:t>
            </a:r>
            <a:endParaRPr lang="en-GB" dirty="0">
              <a:solidFill>
                <a:srgbClr val="FFE8D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6032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754326"/>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Enlightened to know and perceive more of God!</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6)</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1:18</a:t>
            </a:r>
          </a:p>
        </p:txBody>
      </p:sp>
      <p:sp>
        <p:nvSpPr>
          <p:cNvPr id="2" name="TextBox 1">
            <a:extLst>
              <a:ext uri="{FF2B5EF4-FFF2-40B4-BE49-F238E27FC236}">
                <a16:creationId xmlns:a16="http://schemas.microsoft.com/office/drawing/2014/main" id="{81FCB0F7-B1DF-BD78-087D-B750FF08596F}"/>
              </a:ext>
            </a:extLst>
          </p:cNvPr>
          <p:cNvSpPr txBox="1"/>
          <p:nvPr/>
        </p:nvSpPr>
        <p:spPr>
          <a:xfrm>
            <a:off x="1708727" y="1754326"/>
            <a:ext cx="10561782" cy="1323439"/>
          </a:xfrm>
          <a:prstGeom prst="rect">
            <a:avLst/>
          </a:prstGeom>
          <a:noFill/>
        </p:spPr>
        <p:txBody>
          <a:bodyPr wrap="square" rtlCol="0">
            <a:spAutoFit/>
          </a:bodyPr>
          <a:lstStyle/>
          <a:p>
            <a:r>
              <a:rPr lang="en-GB" sz="4000" b="1" dirty="0">
                <a:solidFill>
                  <a:srgbClr val="462300"/>
                </a:solidFill>
                <a:latin typeface="Arial" panose="020B0604020202020204" pitchFamily="34" charset="0"/>
                <a:cs typeface="Arial" panose="020B0604020202020204" pitchFamily="34" charset="0"/>
              </a:rPr>
              <a:t>Hearts</a:t>
            </a:r>
            <a:r>
              <a:rPr lang="en-GB" sz="4000" dirty="0">
                <a:solidFill>
                  <a:srgbClr val="462300"/>
                </a:solidFill>
                <a:latin typeface="Arial" panose="020B0604020202020204" pitchFamily="34" charset="0"/>
                <a:cs typeface="Arial" panose="020B0604020202020204" pitchFamily="34" charset="0"/>
              </a:rPr>
              <a:t> enlightened to know:</a:t>
            </a:r>
          </a:p>
          <a:p>
            <a:r>
              <a:rPr lang="en-GB" sz="4000" dirty="0">
                <a:solidFill>
                  <a:srgbClr val="462300"/>
                </a:solidFill>
                <a:latin typeface="Arial" panose="020B0604020202020204" pitchFamily="34" charset="0"/>
                <a:cs typeface="Arial" panose="020B0604020202020204" pitchFamily="34" charset="0"/>
              </a:rPr>
              <a:t>The hope of His calling</a:t>
            </a:r>
            <a:endParaRPr lang="en-GB" sz="3200" b="1" dirty="0">
              <a:solidFill>
                <a:srgbClr val="4623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306EDAA4-A3C5-AADE-B076-0654B5A98AB6}"/>
              </a:ext>
            </a:extLst>
          </p:cNvPr>
          <p:cNvSpPr txBox="1"/>
          <p:nvPr/>
        </p:nvSpPr>
        <p:spPr>
          <a:xfrm>
            <a:off x="1708728" y="3422466"/>
            <a:ext cx="10483272" cy="2446824"/>
          </a:xfrm>
          <a:prstGeom prst="rect">
            <a:avLst/>
          </a:prstGeom>
          <a:noFill/>
        </p:spPr>
        <p:txBody>
          <a:bodyPr wrap="square">
            <a:spAutoFit/>
          </a:bodyPr>
          <a:lstStyle/>
          <a:p>
            <a:pPr algn="ctr"/>
            <a:r>
              <a:rPr lang="en-GB" sz="3900" dirty="0">
                <a:solidFill>
                  <a:srgbClr val="462300"/>
                </a:solidFill>
                <a:latin typeface="Arial" panose="020B0604020202020204" pitchFamily="34" charset="0"/>
                <a:cs typeface="Arial" panose="020B0604020202020204" pitchFamily="34" charset="0"/>
              </a:rPr>
              <a:t>‘But when God, who set me apart from my mother’s womb and called me by his grace, was pleased to reveal his Son in me…’</a:t>
            </a:r>
          </a:p>
          <a:p>
            <a:pPr algn="ctr"/>
            <a:r>
              <a:rPr lang="en-GB" sz="3600" b="1" dirty="0">
                <a:solidFill>
                  <a:srgbClr val="462300"/>
                </a:solidFill>
                <a:latin typeface="Arial" panose="020B0604020202020204" pitchFamily="34" charset="0"/>
                <a:cs typeface="Arial" panose="020B0604020202020204" pitchFamily="34" charset="0"/>
              </a:rPr>
              <a:t>Galatians 1:15</a:t>
            </a:r>
          </a:p>
        </p:txBody>
      </p:sp>
    </p:spTree>
    <p:extLst>
      <p:ext uri="{BB962C8B-B14F-4D97-AF65-F5344CB8AC3E}">
        <p14:creationId xmlns:p14="http://schemas.microsoft.com/office/powerpoint/2010/main" val="176733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13229</TotalTime>
  <Words>1552</Words>
  <Application>Microsoft Office PowerPoint</Application>
  <PresentationFormat>Widescreen</PresentationFormat>
  <Paragraphs>245</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Impact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Strasser</dc:creator>
  <cp:lastModifiedBy>Multiple Monitors</cp:lastModifiedBy>
  <cp:revision>104</cp:revision>
  <dcterms:created xsi:type="dcterms:W3CDTF">2022-12-16T18:33:56Z</dcterms:created>
  <dcterms:modified xsi:type="dcterms:W3CDTF">2023-04-28T09:49:22Z</dcterms:modified>
</cp:coreProperties>
</file>