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99" r:id="rId3"/>
    <p:sldId id="400" r:id="rId4"/>
    <p:sldId id="401" r:id="rId5"/>
    <p:sldId id="402" r:id="rId6"/>
    <p:sldId id="389" r:id="rId7"/>
    <p:sldId id="394" r:id="rId8"/>
    <p:sldId id="404" r:id="rId9"/>
    <p:sldId id="405" r:id="rId10"/>
    <p:sldId id="406" r:id="rId11"/>
    <p:sldId id="407" r:id="rId12"/>
    <p:sldId id="408" r:id="rId13"/>
    <p:sldId id="410" r:id="rId14"/>
    <p:sldId id="411" r:id="rId15"/>
    <p:sldId id="403" r:id="rId16"/>
    <p:sldId id="412" r:id="rId17"/>
    <p:sldId id="397" r:id="rId18"/>
    <p:sldId id="418" r:id="rId19"/>
    <p:sldId id="395" r:id="rId20"/>
    <p:sldId id="419" r:id="rId21"/>
    <p:sldId id="415" r:id="rId22"/>
    <p:sldId id="417" r:id="rId23"/>
    <p:sldId id="30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F00"/>
    <a:srgbClr val="462300"/>
    <a:srgbClr val="FFE8D1"/>
    <a:srgbClr val="FFDCB9"/>
    <a:srgbClr val="361B00"/>
    <a:srgbClr val="FFAE5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0" autoAdjust="0"/>
  </p:normalViewPr>
  <p:slideViewPr>
    <p:cSldViewPr snapToGrid="0">
      <p:cViewPr varScale="1">
        <p:scale>
          <a:sx n="113" d="100"/>
          <a:sy n="113" d="100"/>
        </p:scale>
        <p:origin x="510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3F21-50E0-3814-74E2-828596B26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632AD-72FC-53D8-3A0C-D3D3E36EE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89317-5262-EB70-2424-0B1720B0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168F-083C-DA2B-9B3F-B1106DC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1E30-01E3-4C0D-8567-BFEF6D64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6B06-2F43-BF3D-B9FF-822E6728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D85BB-D91A-8393-A09D-B1658E0C6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B8BF0-7F8E-57AD-E8FE-2A6059E5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98A1-3D91-E977-8F1C-2F6356D8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CC5E-9A07-BD4A-CC14-A022D516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5D9778-BC37-325B-194A-3D4FFA4E3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8CD6E-A744-7065-2366-5EEA79A76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B2B4F-F1B7-4261-10A9-426FD6D5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7625-7F14-3A3A-F053-14DC9D4E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4B96-C7DE-2055-A630-76D83F30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B83-4ACE-3EC9-ED2D-3BBAC549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7AE8-6758-048F-A6F9-A9B803ED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56F70-7259-2123-1606-BFBFFE7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7B1E-D896-9F13-A858-1FF5FC66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AAB73-760C-2949-9F6D-FD3DA963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4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A83F-F959-A0DE-8C14-B97D3808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09F3-75E6-AADE-BC97-76DB5FAAA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BBC38-1F6F-CB7A-6345-565EFC28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923E2-020C-9352-0C4B-9A3A155C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EB5B-C0B0-7C1A-36DC-FFBEEF32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64A6-C5B1-096C-F283-B775C9EA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C243-504F-4A5D-2FB5-1C6DC3AD6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EE9DB-321C-AFEF-90F4-6BD17FA0F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BCDD-C39E-5A39-503E-51ED1D8B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9B4EA-839C-679E-3090-58DBE85F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97A55-247B-BC5F-6AD6-0087660D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8906-759F-3BD0-526C-46D4E163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9953A-0C95-F63C-2AEA-0F138BDF7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586D7-A8B0-71AC-568A-AC636921C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A6161-FA66-2C75-483D-7F3DAE202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59CD4-3699-21F7-226D-1F490DB3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C4520-9CEB-D2ED-C54F-44452153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142AE-A8A1-3D9B-CDEE-E66D4480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F4A4F-4D12-713E-EB30-2277B410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FB36-0E0C-4CC9-B1DC-696C7FC7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1544B-2BA6-5FC5-48EA-92C499E3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BBC8A-E38D-D66F-5F39-5BEAD7DF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EFF59-8D4E-B9A3-59C5-D294A875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7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41B65-9A70-C4D3-F3D3-6EB978A0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9341D-D865-2E5A-3635-22A652F1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B380-B1E3-C75D-F78B-E5D8703B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9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D9D3-6822-BF10-AD74-A3559E5C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2499-3248-8EA7-5D89-445EC941E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CFC08-5B1A-689A-7376-92D079C4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75BA7-172A-8D71-2A45-33E415BC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EF1B-8BB3-1B2E-851B-444D6B17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37E2C-6B76-9C15-2F0C-08CD650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1482-4E9E-D571-6A64-14A3645C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613B2-D064-BD48-A44C-1A426968A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08AD4-54DE-AC76-38FC-9E377B98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DD352-8B4C-EA98-F5D2-9BA51173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F5604-8190-D91E-C241-3ED66A84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7FD42-8FE1-F268-A536-AA028537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1734-A4ED-11A0-4022-F7390769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E8F50-1152-CC1C-469C-B1D5DE6F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9A1E-3874-9153-D461-CF170BA2F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09E8-38BA-44EE-A756-D92CF857C982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07A33-BD50-ACA4-22DC-479C9F9FA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76AC0-DC21-1389-1D39-10D70897A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6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0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us who believe’ (vs.19)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incomparably / immeasurably great (vs.19)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745E8-2695-F1D8-8072-E96F4270F54A}"/>
              </a:ext>
            </a:extLst>
          </p:cNvPr>
          <p:cNvSpPr txBox="1"/>
          <p:nvPr/>
        </p:nvSpPr>
        <p:spPr>
          <a:xfrm>
            <a:off x="1708727" y="4150629"/>
            <a:ext cx="1048327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‘and his incomparably great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us who believe. That </a:t>
            </a:r>
            <a:r>
              <a:rPr lang="en-GB" sz="4000" b="1" u="sng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same as the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…’</a:t>
            </a:r>
            <a:endParaRPr lang="en-GB" sz="3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EDE2350-082D-E3AC-FC62-64E18C40D22C}"/>
              </a:ext>
            </a:extLst>
          </p:cNvPr>
          <p:cNvSpPr/>
          <p:nvPr/>
        </p:nvSpPr>
        <p:spPr>
          <a:xfrm>
            <a:off x="9441713" y="5618285"/>
            <a:ext cx="2658138" cy="1090859"/>
          </a:xfrm>
          <a:prstGeom prst="roundRect">
            <a:avLst/>
          </a:prstGeom>
          <a:solidFill>
            <a:srgbClr val="3E1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000" b="1" dirty="0" err="1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</a:t>
            </a:r>
            <a:r>
              <a:rPr lang="en-GB" sz="40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62396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us who believe’ (vs.19)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incomparably / immeasurably great (vs.19)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745E8-2695-F1D8-8072-E96F4270F54A}"/>
              </a:ext>
            </a:extLst>
          </p:cNvPr>
          <p:cNvSpPr txBox="1"/>
          <p:nvPr/>
        </p:nvSpPr>
        <p:spPr>
          <a:xfrm>
            <a:off x="1708727" y="4150628"/>
            <a:ext cx="1048327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‘and his incomparably great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us who believe. That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same as the </a:t>
            </a:r>
            <a:r>
              <a:rPr lang="en-GB" sz="4000" b="1" u="sng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…’</a:t>
            </a:r>
            <a:endParaRPr lang="en-GB" sz="3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0D7BDF1-BBBF-BBD4-8234-7E7FE0F5FED2}"/>
              </a:ext>
            </a:extLst>
          </p:cNvPr>
          <p:cNvSpPr/>
          <p:nvPr/>
        </p:nvSpPr>
        <p:spPr>
          <a:xfrm>
            <a:off x="9441713" y="5618285"/>
            <a:ext cx="2658138" cy="1090859"/>
          </a:xfrm>
          <a:prstGeom prst="roundRect">
            <a:avLst/>
          </a:prstGeom>
          <a:solidFill>
            <a:srgbClr val="3E1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2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200" b="1" dirty="0" err="1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kratos</a:t>
            </a:r>
            <a:r>
              <a:rPr lang="en-GB" sz="42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n-GB" sz="4200" b="1" dirty="0"/>
          </a:p>
        </p:txBody>
      </p:sp>
    </p:spTree>
    <p:extLst>
      <p:ext uri="{BB962C8B-B14F-4D97-AF65-F5344CB8AC3E}">
        <p14:creationId xmlns:p14="http://schemas.microsoft.com/office/powerpoint/2010/main" val="395008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us who believe’ (vs.19)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incomparably / immeasurably great (vs.19)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745E8-2695-F1D8-8072-E96F4270F54A}"/>
              </a:ext>
            </a:extLst>
          </p:cNvPr>
          <p:cNvSpPr txBox="1"/>
          <p:nvPr/>
        </p:nvSpPr>
        <p:spPr>
          <a:xfrm>
            <a:off x="1708727" y="4150629"/>
            <a:ext cx="1048327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‘and his incomparably great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us who believe. That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same as the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u="sng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…’</a:t>
            </a:r>
            <a:endParaRPr lang="en-GB" sz="3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6F03358-D366-93D1-A60A-139C9C5524CF}"/>
              </a:ext>
            </a:extLst>
          </p:cNvPr>
          <p:cNvSpPr/>
          <p:nvPr/>
        </p:nvSpPr>
        <p:spPr>
          <a:xfrm>
            <a:off x="9441713" y="5618285"/>
            <a:ext cx="2658138" cy="1090859"/>
          </a:xfrm>
          <a:prstGeom prst="roundRect">
            <a:avLst/>
          </a:prstGeom>
          <a:solidFill>
            <a:srgbClr val="3E1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2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200" b="1" dirty="0" err="1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ischys</a:t>
            </a:r>
            <a:r>
              <a:rPr lang="en-GB" sz="42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n-GB" sz="4200" b="1" dirty="0"/>
          </a:p>
        </p:txBody>
      </p:sp>
    </p:spTree>
    <p:extLst>
      <p:ext uri="{BB962C8B-B14F-4D97-AF65-F5344CB8AC3E}">
        <p14:creationId xmlns:p14="http://schemas.microsoft.com/office/powerpoint/2010/main" val="3577818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745E8-2695-F1D8-8072-E96F4270F54A}"/>
              </a:ext>
            </a:extLst>
          </p:cNvPr>
          <p:cNvSpPr txBox="1"/>
          <p:nvPr/>
        </p:nvSpPr>
        <p:spPr>
          <a:xfrm>
            <a:off x="1708726" y="2995404"/>
            <a:ext cx="10483273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‘and His incomparably great,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inherent, mighty power </a:t>
            </a:r>
            <a:r>
              <a:rPr lang="en-GB" sz="3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us who believe. That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active, working power</a:t>
            </a:r>
            <a:r>
              <a:rPr lang="en-GB" sz="3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same as the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ultimate, controlling power</a:t>
            </a:r>
            <a:r>
              <a:rPr lang="en-GB" sz="3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capability</a:t>
            </a:r>
            <a:r>
              <a:rPr lang="en-GB" sz="3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that He exerted when he raised Christ from the dead and seated Him at His right hand in the heavenly realms…’ </a:t>
            </a:r>
          </a:p>
          <a:p>
            <a:pPr algn="ctr"/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1:19-20 (NGFV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618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us who believe’ (vs.19)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incomparably / immeasurably great (vs.19)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all sufficient / all-encompassing (vs.19)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3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includes 4 different Greek words to help describe God’s power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364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endParaRPr lang="en-GB" sz="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 public demonstration!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 Christ from the dead 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Exalted Christ to the right hand 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Placed all things under Christ (vs.22)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Appointed Christ head over everything (vs.22)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140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endParaRPr lang="en-GB" sz="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 public demonstration!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Raised Christ from the dead 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Exalted Christ to the right hand 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Placed all things under Christ (vs.22)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Appointed Christ head over everything (vs.22)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3393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endParaRPr lang="en-GB" sz="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 public demonstration!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Raised Christ from the dead 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Exalted Christ to the right hand 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Placed all things under Christ (vs.22)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Appointed Christ head over everything (vs.22)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21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endParaRPr lang="en-GB" sz="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 public demonstration!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Death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Evil</a:t>
            </a:r>
            <a:endParaRPr lang="en-GB" sz="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91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endParaRPr lang="en-GB" sz="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 public demonstration!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Death – Resurrection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Evil</a:t>
            </a:r>
            <a:endParaRPr lang="en-GB" sz="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7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20A8EA-DF53-52D2-0EA2-B854EF579263}"/>
              </a:ext>
            </a:extLst>
          </p:cNvPr>
          <p:cNvSpPr txBox="1"/>
          <p:nvPr/>
        </p:nvSpPr>
        <p:spPr>
          <a:xfrm>
            <a:off x="-59840" y="231747"/>
            <a:ext cx="12251820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‘Many of those who believed now came and openly confessed what they had done. A number who practiced sorcery brought their scrolls together and burned them publicly. When they calculated the value of the scrolls, the total came to fifty thousand drachmas.’</a:t>
            </a:r>
          </a:p>
          <a:p>
            <a:pPr algn="ctr"/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19:18-19</a:t>
            </a:r>
          </a:p>
        </p:txBody>
      </p:sp>
    </p:spTree>
    <p:extLst>
      <p:ext uri="{BB962C8B-B14F-4D97-AF65-F5344CB8AC3E}">
        <p14:creationId xmlns:p14="http://schemas.microsoft.com/office/powerpoint/2010/main" val="1737502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endParaRPr lang="en-GB" sz="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 public demonstration!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Death – Resurrection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Evil – Ascension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(vs.20-23)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122FB-D50C-2782-7A34-4FD2EE594372}"/>
              </a:ext>
            </a:extLst>
          </p:cNvPr>
          <p:cNvSpPr txBox="1"/>
          <p:nvPr/>
        </p:nvSpPr>
        <p:spPr>
          <a:xfrm>
            <a:off x="1708727" y="4672786"/>
            <a:ext cx="10483273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4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‘and seated Him at His right hand in the heavenly realms, </a:t>
            </a: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 above </a:t>
            </a:r>
            <a:r>
              <a:rPr lang="en-GB" sz="34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rule and authority, power and dominion, and every name that is invoked, not only in the present age but also in the one to come.’</a:t>
            </a:r>
            <a:endParaRPr lang="en-GB" sz="3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30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endParaRPr lang="en-GB" sz="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 public demonstration!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Death – Resurrection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Evil – Ascension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(vs.20-23)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3DEC8-89AA-C92D-7C92-A10D32306D58}"/>
              </a:ext>
            </a:extLst>
          </p:cNvPr>
          <p:cNvSpPr txBox="1"/>
          <p:nvPr/>
        </p:nvSpPr>
        <p:spPr>
          <a:xfrm>
            <a:off x="1708726" y="4887500"/>
            <a:ext cx="10483273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4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‘The LORD says to my Lord: “Sit at my right hand until I make your enemies a footstool for your feet.”’</a:t>
            </a:r>
          </a:p>
          <a:p>
            <a:pPr algn="ctr"/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Psalm 110:1</a:t>
            </a:r>
          </a:p>
        </p:txBody>
      </p:sp>
    </p:spTree>
    <p:extLst>
      <p:ext uri="{BB962C8B-B14F-4D97-AF65-F5344CB8AC3E}">
        <p14:creationId xmlns:p14="http://schemas.microsoft.com/office/powerpoint/2010/main" val="1098769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endParaRPr lang="en-GB" sz="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the public demonstration!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Death – Resurrection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(vs.20)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Evil – Ascension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(vs.20-23)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GB" sz="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can be seen in us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Death = We were dead / now alive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(Ch2:1&amp;5)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Evil = We are raised with Christ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(Ch2:6)</a:t>
            </a:r>
          </a:p>
        </p:txBody>
      </p:sp>
    </p:spTree>
    <p:extLst>
      <p:ext uri="{BB962C8B-B14F-4D97-AF65-F5344CB8AC3E}">
        <p14:creationId xmlns:p14="http://schemas.microsoft.com/office/powerpoint/2010/main" val="207813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20A8EA-DF53-52D2-0EA2-B854EF579263}"/>
              </a:ext>
            </a:extLst>
          </p:cNvPr>
          <p:cNvSpPr txBox="1"/>
          <p:nvPr/>
        </p:nvSpPr>
        <p:spPr>
          <a:xfrm>
            <a:off x="-59840" y="231747"/>
            <a:ext cx="12251820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‘Many of those who believed now came and openly confessed what they had done. A number who practiced sorcery brought their scrolls together and burned them publicly. When they calculated the value of the scrolls, the total came to fifty thousand 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pieces of silver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.’</a:t>
            </a:r>
          </a:p>
          <a:p>
            <a:pPr algn="ctr"/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19:18-19</a:t>
            </a:r>
          </a:p>
        </p:txBody>
      </p:sp>
    </p:spTree>
    <p:extLst>
      <p:ext uri="{BB962C8B-B14F-4D97-AF65-F5344CB8AC3E}">
        <p14:creationId xmlns:p14="http://schemas.microsoft.com/office/powerpoint/2010/main" val="150497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20A8EA-DF53-52D2-0EA2-B854EF579263}"/>
              </a:ext>
            </a:extLst>
          </p:cNvPr>
          <p:cNvSpPr txBox="1"/>
          <p:nvPr/>
        </p:nvSpPr>
        <p:spPr>
          <a:xfrm>
            <a:off x="-59840" y="231747"/>
            <a:ext cx="12251820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5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what do righteousness and wickedness have in common? Or what fellowship can light have with darkness?’</a:t>
            </a:r>
          </a:p>
          <a:p>
            <a:pPr algn="ctr"/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Corinthians 6:14</a:t>
            </a:r>
          </a:p>
        </p:txBody>
      </p:sp>
    </p:spTree>
    <p:extLst>
      <p:ext uri="{BB962C8B-B14F-4D97-AF65-F5344CB8AC3E}">
        <p14:creationId xmlns:p14="http://schemas.microsoft.com/office/powerpoint/2010/main" val="363011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5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3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3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(Parts 6&amp;7)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1:18-23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hope of His calling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(vs.18)</a:t>
            </a:r>
          </a:p>
          <a:p>
            <a:r>
              <a:rPr lang="en-GB" sz="44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glory of His inheritance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(vs.18)</a:t>
            </a:r>
          </a:p>
          <a:p>
            <a:r>
              <a:rPr lang="en-GB" sz="44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</p:txBody>
      </p:sp>
    </p:spTree>
    <p:extLst>
      <p:ext uri="{BB962C8B-B14F-4D97-AF65-F5344CB8AC3E}">
        <p14:creationId xmlns:p14="http://schemas.microsoft.com/office/powerpoint/2010/main" val="33361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us who believe’ (vs.19)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512A98-5A46-56BE-586C-3E5B2C692A65}"/>
              </a:ext>
            </a:extLst>
          </p:cNvPr>
          <p:cNvSpPr txBox="1"/>
          <p:nvPr/>
        </p:nvSpPr>
        <p:spPr>
          <a:xfrm>
            <a:off x="1706061" y="3798075"/>
            <a:ext cx="10483273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‘and His </a:t>
            </a:r>
            <a:r>
              <a:rPr lang="en-GB" sz="4000" b="1" dirty="0">
                <a:solidFill>
                  <a:srgbClr val="4623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incomparably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great power…’ </a:t>
            </a:r>
          </a:p>
          <a:p>
            <a:pPr algn="ctr"/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(NIV)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1AF082-BEA8-16FB-BC3B-D55076DFDA92}"/>
              </a:ext>
            </a:extLst>
          </p:cNvPr>
          <p:cNvSpPr txBox="1"/>
          <p:nvPr/>
        </p:nvSpPr>
        <p:spPr>
          <a:xfrm>
            <a:off x="1666807" y="5224506"/>
            <a:ext cx="1064562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‘the </a:t>
            </a:r>
            <a:r>
              <a:rPr lang="en-GB" sz="4000" b="1" dirty="0">
                <a:solidFill>
                  <a:srgbClr val="4623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immeasurable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greatness of His power…’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(ESV)</a:t>
            </a:r>
          </a:p>
        </p:txBody>
      </p:sp>
    </p:spTree>
    <p:extLst>
      <p:ext uri="{BB962C8B-B14F-4D97-AF65-F5344CB8AC3E}">
        <p14:creationId xmlns:p14="http://schemas.microsoft.com/office/powerpoint/2010/main" val="275279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us who believe’ (vs.19)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incomparably / immeasurably great (vs.19)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745E8-2695-F1D8-8072-E96F4270F54A}"/>
              </a:ext>
            </a:extLst>
          </p:cNvPr>
          <p:cNvSpPr txBox="1"/>
          <p:nvPr/>
        </p:nvSpPr>
        <p:spPr>
          <a:xfrm>
            <a:off x="1708726" y="4150628"/>
            <a:ext cx="1048327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‘and his incomparably great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us who believe. That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same as the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…’</a:t>
            </a:r>
            <a:endParaRPr lang="en-GB" sz="3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1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C83965-F846-86AE-BE00-4F93598664AA}"/>
              </a:ext>
            </a:extLst>
          </p:cNvPr>
          <p:cNvSpPr txBox="1"/>
          <p:nvPr/>
        </p:nvSpPr>
        <p:spPr>
          <a:xfrm>
            <a:off x="1708727" y="0"/>
            <a:ext cx="10483273" cy="1754326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Enlightened to know and perceive more of God!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47E5E-C19B-3670-3364-4AD395B8095A}"/>
              </a:ext>
            </a:extLst>
          </p:cNvPr>
          <p:cNvSpPr txBox="1"/>
          <p:nvPr/>
        </p:nvSpPr>
        <p:spPr>
          <a:xfrm>
            <a:off x="-78509" y="86186"/>
            <a:ext cx="178723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7)</a:t>
            </a:r>
          </a:p>
          <a:p>
            <a:pPr algn="ctr"/>
            <a:endParaRPr lang="en-GB" sz="2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1:19-23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FCB0F7-B1DF-BD78-087D-B750FF08596F}"/>
              </a:ext>
            </a:extLst>
          </p:cNvPr>
          <p:cNvSpPr txBox="1"/>
          <p:nvPr/>
        </p:nvSpPr>
        <p:spPr>
          <a:xfrm>
            <a:off x="1708727" y="1754326"/>
            <a:ext cx="105617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Hearts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enlightened to know:</a:t>
            </a: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greatness of His power </a:t>
            </a:r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(vs.19-23)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us who believe’ (vs.19)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incomparably / immeasurably great (vs.19)</a:t>
            </a:r>
          </a:p>
          <a:p>
            <a:r>
              <a:rPr lang="en-GB" sz="32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745E8-2695-F1D8-8072-E96F4270F54A}"/>
              </a:ext>
            </a:extLst>
          </p:cNvPr>
          <p:cNvSpPr txBox="1"/>
          <p:nvPr/>
        </p:nvSpPr>
        <p:spPr>
          <a:xfrm>
            <a:off x="1708726" y="4150627"/>
            <a:ext cx="1048327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‘and his incomparably great </a:t>
            </a:r>
            <a:r>
              <a:rPr lang="en-GB" sz="4000" b="1" u="sng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us who believe. That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same as the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mighty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…’</a:t>
            </a:r>
            <a:endParaRPr lang="en-GB" sz="35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047FFB5-762C-67A3-CE8B-0BFA2A51CD82}"/>
              </a:ext>
            </a:extLst>
          </p:cNvPr>
          <p:cNvSpPr/>
          <p:nvPr/>
        </p:nvSpPr>
        <p:spPr>
          <a:xfrm>
            <a:off x="9441713" y="5618285"/>
            <a:ext cx="2658138" cy="1090859"/>
          </a:xfrm>
          <a:prstGeom prst="roundRect">
            <a:avLst/>
          </a:prstGeom>
          <a:solidFill>
            <a:srgbClr val="3E1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4000" b="1" dirty="0" err="1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dynamis</a:t>
            </a:r>
            <a:r>
              <a:rPr lang="en-GB" sz="4000" b="1" dirty="0">
                <a:solidFill>
                  <a:srgbClr val="FFE8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93793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13355</TotalTime>
  <Words>1469</Words>
  <Application>Microsoft Office PowerPoint</Application>
  <PresentationFormat>Widescreen</PresentationFormat>
  <Paragraphs>250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Strasser</dc:creator>
  <cp:lastModifiedBy>Multiple Monitors</cp:lastModifiedBy>
  <cp:revision>102</cp:revision>
  <dcterms:created xsi:type="dcterms:W3CDTF">2022-12-16T18:33:56Z</dcterms:created>
  <dcterms:modified xsi:type="dcterms:W3CDTF">2023-05-12T21:36:13Z</dcterms:modified>
</cp:coreProperties>
</file>