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99" r:id="rId3"/>
    <p:sldId id="419" r:id="rId4"/>
    <p:sldId id="418" r:id="rId5"/>
    <p:sldId id="421" r:id="rId6"/>
    <p:sldId id="422" r:id="rId7"/>
    <p:sldId id="420" r:id="rId8"/>
    <p:sldId id="429" r:id="rId9"/>
    <p:sldId id="424" r:id="rId10"/>
    <p:sldId id="423" r:id="rId11"/>
    <p:sldId id="428" r:id="rId12"/>
    <p:sldId id="427" r:id="rId13"/>
    <p:sldId id="425" r:id="rId14"/>
    <p:sldId id="426" r:id="rId15"/>
    <p:sldId id="30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1F00"/>
    <a:srgbClr val="462300"/>
    <a:srgbClr val="FFE8D1"/>
    <a:srgbClr val="FFDCB9"/>
    <a:srgbClr val="361B00"/>
    <a:srgbClr val="FFAE5D"/>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20" autoAdjust="0"/>
  </p:normalViewPr>
  <p:slideViewPr>
    <p:cSldViewPr snapToGrid="0">
      <p:cViewPr varScale="1">
        <p:scale>
          <a:sx n="109" d="100"/>
          <a:sy n="109" d="100"/>
        </p:scale>
        <p:origin x="120" y="19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20/05/2023</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20/05/2023</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115810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4001095"/>
          </a:xfrm>
          <a:prstGeom prst="rect">
            <a:avLst/>
          </a:prstGeom>
          <a:noFill/>
        </p:spPr>
        <p:txBody>
          <a:bodyPr wrap="square" rtlCol="0">
            <a:spAutoFit/>
          </a:bodyPr>
          <a:lstStyle/>
          <a:p>
            <a:endParaRPr lang="en-GB" sz="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‘As for you, you were…’</a:t>
            </a:r>
          </a:p>
          <a:p>
            <a:endParaRPr lang="en-GB" sz="200" b="1" dirty="0">
              <a:solidFill>
                <a:srgbClr val="462300"/>
              </a:solidFill>
              <a:latin typeface="Arial" panose="020B0604020202020204" pitchFamily="34" charset="0"/>
              <a:cs typeface="Arial" panose="020B0604020202020204" pitchFamily="34" charset="0"/>
            </a:endParaRPr>
          </a:p>
          <a:p>
            <a:r>
              <a:rPr lang="en-GB" sz="3500" b="1" dirty="0">
                <a:solidFill>
                  <a:srgbClr val="462300"/>
                </a:solidFill>
                <a:latin typeface="Arial" panose="020B0604020202020204" pitchFamily="34" charset="0"/>
                <a:cs typeface="Arial" panose="020B0604020202020204" pitchFamily="34" charset="0"/>
              </a:rPr>
              <a:t>Dead</a:t>
            </a:r>
            <a:r>
              <a:rPr lang="en-GB" sz="3500" dirty="0">
                <a:solidFill>
                  <a:srgbClr val="462300"/>
                </a:solidFill>
                <a:latin typeface="Arial" panose="020B0604020202020204" pitchFamily="34" charset="0"/>
                <a:cs typeface="Arial" panose="020B0604020202020204" pitchFamily="34" charset="0"/>
              </a:rPr>
              <a:t> – In your transgressions and sins </a:t>
            </a:r>
            <a:r>
              <a:rPr lang="en-GB" sz="3200" b="1" dirty="0">
                <a:solidFill>
                  <a:srgbClr val="462300"/>
                </a:solidFill>
                <a:latin typeface="Arial" panose="020B0604020202020204" pitchFamily="34" charset="0"/>
                <a:cs typeface="Arial" panose="020B0604020202020204" pitchFamily="34" charset="0"/>
              </a:rPr>
              <a:t>(vs.1)</a:t>
            </a:r>
          </a:p>
          <a:p>
            <a:r>
              <a:rPr lang="en-GB" sz="3500" b="1" dirty="0">
                <a:solidFill>
                  <a:srgbClr val="462300"/>
                </a:solidFill>
                <a:latin typeface="Arial" panose="020B0604020202020204" pitchFamily="34" charset="0"/>
                <a:cs typeface="Arial" panose="020B0604020202020204" pitchFamily="34" charset="0"/>
              </a:rPr>
              <a:t>Drifting</a:t>
            </a:r>
            <a:r>
              <a:rPr lang="en-GB" sz="3500" dirty="0">
                <a:solidFill>
                  <a:srgbClr val="462300"/>
                </a:solidFill>
                <a:latin typeface="Arial" panose="020B0604020202020204" pitchFamily="34" charset="0"/>
                <a:cs typeface="Arial" panose="020B0604020202020204" pitchFamily="34" charset="0"/>
              </a:rPr>
              <a:t> – You followed:</a:t>
            </a:r>
          </a:p>
          <a:p>
            <a:pPr marL="1371600" lvl="2" indent="-4572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The ways of this world </a:t>
            </a:r>
            <a:r>
              <a:rPr lang="en-GB" sz="3200" b="1" dirty="0">
                <a:solidFill>
                  <a:srgbClr val="462300"/>
                </a:solidFill>
                <a:latin typeface="Arial" panose="020B0604020202020204" pitchFamily="34" charset="0"/>
                <a:cs typeface="Arial" panose="020B0604020202020204" pitchFamily="34" charset="0"/>
              </a:rPr>
              <a:t>(vs.2)</a:t>
            </a:r>
          </a:p>
          <a:p>
            <a:pPr marL="1371600" lvl="2" indent="-4572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The ruler of the kingdom of the air </a:t>
            </a:r>
            <a:r>
              <a:rPr lang="en-GB" sz="3200" b="1" dirty="0">
                <a:solidFill>
                  <a:srgbClr val="462300"/>
                </a:solidFill>
                <a:latin typeface="Arial" panose="020B0604020202020204" pitchFamily="34" charset="0"/>
                <a:cs typeface="Arial" panose="020B0604020202020204" pitchFamily="34" charset="0"/>
              </a:rPr>
              <a:t>(vs.2)</a:t>
            </a:r>
          </a:p>
          <a:p>
            <a:r>
              <a:rPr lang="en-GB" sz="3500" b="1" dirty="0">
                <a:solidFill>
                  <a:srgbClr val="462300"/>
                </a:solidFill>
                <a:latin typeface="Arial" panose="020B0604020202020204" pitchFamily="34" charset="0"/>
                <a:cs typeface="Arial" panose="020B0604020202020204" pitchFamily="34" charset="0"/>
              </a:rPr>
              <a:t>Disobedient </a:t>
            </a:r>
            <a:r>
              <a:rPr lang="en-GB" sz="3500" dirty="0">
                <a:solidFill>
                  <a:srgbClr val="462300"/>
                </a:solidFill>
                <a:latin typeface="Arial" panose="020B0604020202020204" pitchFamily="34" charset="0"/>
                <a:cs typeface="Arial" panose="020B0604020202020204" pitchFamily="34" charset="0"/>
              </a:rPr>
              <a:t>– All of us lived among them:</a:t>
            </a:r>
          </a:p>
          <a:p>
            <a:pPr marL="1485900" lvl="2" indent="-5715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Gratifying the cravings of the flesh </a:t>
            </a:r>
            <a:r>
              <a:rPr lang="en-GB" sz="3200" b="1" dirty="0">
                <a:solidFill>
                  <a:srgbClr val="462300"/>
                </a:solidFill>
                <a:latin typeface="Arial" panose="020B0604020202020204" pitchFamily="34" charset="0"/>
                <a:cs typeface="Arial" panose="020B0604020202020204" pitchFamily="34" charset="0"/>
              </a:rPr>
              <a:t>(vs.3)</a:t>
            </a:r>
          </a:p>
        </p:txBody>
      </p:sp>
    </p:spTree>
    <p:extLst>
      <p:ext uri="{BB962C8B-B14F-4D97-AF65-F5344CB8AC3E}">
        <p14:creationId xmlns:p14="http://schemas.microsoft.com/office/powerpoint/2010/main" val="943699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6" y="1754326"/>
            <a:ext cx="10483273" cy="5078313"/>
          </a:xfrm>
          <a:prstGeom prst="rect">
            <a:avLst/>
          </a:prstGeom>
          <a:noFill/>
        </p:spPr>
        <p:txBody>
          <a:bodyPr wrap="square" rtlCol="0">
            <a:spAutoFit/>
          </a:bodyPr>
          <a:lstStyle/>
          <a:p>
            <a:pPr algn="ctr"/>
            <a:r>
              <a:rPr lang="en-GB" sz="3600" dirty="0">
                <a:solidFill>
                  <a:srgbClr val="462300"/>
                </a:solidFill>
                <a:latin typeface="Arial" panose="020B0604020202020204" pitchFamily="34" charset="0"/>
                <a:cs typeface="Arial" panose="020B0604020202020204" pitchFamily="34" charset="0"/>
              </a:rPr>
              <a:t>‘Those who live according to the flesh have their minds set on what the flesh desires; but those who live in accordance with the Spirit have their minds set on what the Spirit desires. The mind governed by the flesh is death, but the mind governed by the Spirit is life and peace. The mind governed by the flesh is hostile to God; it does not submit to God’s law, nor can it do so. Those who are in the realm of the flesh cannot please God.’ </a:t>
            </a:r>
            <a:r>
              <a:rPr lang="en-GB" sz="3200" b="1" dirty="0">
                <a:solidFill>
                  <a:srgbClr val="462300"/>
                </a:solidFill>
                <a:latin typeface="Arial" panose="020B0604020202020204" pitchFamily="34" charset="0"/>
                <a:cs typeface="Arial" panose="020B0604020202020204" pitchFamily="34" charset="0"/>
              </a:rPr>
              <a:t>Romans 8:5-8</a:t>
            </a:r>
          </a:p>
        </p:txBody>
      </p:sp>
    </p:spTree>
    <p:extLst>
      <p:ext uri="{BB962C8B-B14F-4D97-AF65-F5344CB8AC3E}">
        <p14:creationId xmlns:p14="http://schemas.microsoft.com/office/powerpoint/2010/main" val="1828979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5078313"/>
          </a:xfrm>
          <a:prstGeom prst="rect">
            <a:avLst/>
          </a:prstGeom>
          <a:noFill/>
        </p:spPr>
        <p:txBody>
          <a:bodyPr wrap="square" rtlCol="0">
            <a:spAutoFit/>
          </a:bodyPr>
          <a:lstStyle/>
          <a:p>
            <a:endParaRPr lang="en-GB" sz="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‘As for you, you were…’</a:t>
            </a:r>
          </a:p>
          <a:p>
            <a:endParaRPr lang="en-GB" sz="200" b="1" dirty="0">
              <a:solidFill>
                <a:srgbClr val="462300"/>
              </a:solidFill>
              <a:latin typeface="Arial" panose="020B0604020202020204" pitchFamily="34" charset="0"/>
              <a:cs typeface="Arial" panose="020B0604020202020204" pitchFamily="34" charset="0"/>
            </a:endParaRPr>
          </a:p>
          <a:p>
            <a:r>
              <a:rPr lang="en-GB" sz="3500" b="1" dirty="0">
                <a:solidFill>
                  <a:srgbClr val="462300"/>
                </a:solidFill>
                <a:latin typeface="Arial" panose="020B0604020202020204" pitchFamily="34" charset="0"/>
                <a:cs typeface="Arial" panose="020B0604020202020204" pitchFamily="34" charset="0"/>
              </a:rPr>
              <a:t>Dead</a:t>
            </a:r>
            <a:r>
              <a:rPr lang="en-GB" sz="3500" dirty="0">
                <a:solidFill>
                  <a:srgbClr val="462300"/>
                </a:solidFill>
                <a:latin typeface="Arial" panose="020B0604020202020204" pitchFamily="34" charset="0"/>
                <a:cs typeface="Arial" panose="020B0604020202020204" pitchFamily="34" charset="0"/>
              </a:rPr>
              <a:t> – In your transgressions and sins </a:t>
            </a:r>
            <a:r>
              <a:rPr lang="en-GB" sz="3200" b="1" dirty="0">
                <a:solidFill>
                  <a:srgbClr val="462300"/>
                </a:solidFill>
                <a:latin typeface="Arial" panose="020B0604020202020204" pitchFamily="34" charset="0"/>
                <a:cs typeface="Arial" panose="020B0604020202020204" pitchFamily="34" charset="0"/>
              </a:rPr>
              <a:t>(vs.1)</a:t>
            </a:r>
          </a:p>
          <a:p>
            <a:r>
              <a:rPr lang="en-GB" sz="3500" b="1" dirty="0">
                <a:solidFill>
                  <a:srgbClr val="462300"/>
                </a:solidFill>
                <a:latin typeface="Arial" panose="020B0604020202020204" pitchFamily="34" charset="0"/>
                <a:cs typeface="Arial" panose="020B0604020202020204" pitchFamily="34" charset="0"/>
              </a:rPr>
              <a:t>Drifting</a:t>
            </a:r>
            <a:r>
              <a:rPr lang="en-GB" sz="3500" dirty="0">
                <a:solidFill>
                  <a:srgbClr val="462300"/>
                </a:solidFill>
                <a:latin typeface="Arial" panose="020B0604020202020204" pitchFamily="34" charset="0"/>
                <a:cs typeface="Arial" panose="020B0604020202020204" pitchFamily="34" charset="0"/>
              </a:rPr>
              <a:t> – You followed:</a:t>
            </a:r>
          </a:p>
          <a:p>
            <a:pPr marL="1371600" lvl="2" indent="-4572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The ways of this world </a:t>
            </a:r>
            <a:r>
              <a:rPr lang="en-GB" sz="3200" b="1" dirty="0">
                <a:solidFill>
                  <a:srgbClr val="462300"/>
                </a:solidFill>
                <a:latin typeface="Arial" panose="020B0604020202020204" pitchFamily="34" charset="0"/>
                <a:cs typeface="Arial" panose="020B0604020202020204" pitchFamily="34" charset="0"/>
              </a:rPr>
              <a:t>(vs.2)</a:t>
            </a:r>
          </a:p>
          <a:p>
            <a:pPr marL="1371600" lvl="2" indent="-4572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The ruler of the kingdom of the air </a:t>
            </a:r>
            <a:r>
              <a:rPr lang="en-GB" sz="3200" b="1" dirty="0">
                <a:solidFill>
                  <a:srgbClr val="462300"/>
                </a:solidFill>
                <a:latin typeface="Arial" panose="020B0604020202020204" pitchFamily="34" charset="0"/>
                <a:cs typeface="Arial" panose="020B0604020202020204" pitchFamily="34" charset="0"/>
              </a:rPr>
              <a:t>(vs.2)</a:t>
            </a:r>
          </a:p>
          <a:p>
            <a:r>
              <a:rPr lang="en-GB" sz="3500" b="1" dirty="0">
                <a:solidFill>
                  <a:srgbClr val="462300"/>
                </a:solidFill>
                <a:latin typeface="Arial" panose="020B0604020202020204" pitchFamily="34" charset="0"/>
                <a:cs typeface="Arial" panose="020B0604020202020204" pitchFamily="34" charset="0"/>
              </a:rPr>
              <a:t>Disobedient </a:t>
            </a:r>
            <a:r>
              <a:rPr lang="en-GB" sz="3500" dirty="0">
                <a:solidFill>
                  <a:srgbClr val="462300"/>
                </a:solidFill>
                <a:latin typeface="Arial" panose="020B0604020202020204" pitchFamily="34" charset="0"/>
                <a:cs typeface="Arial" panose="020B0604020202020204" pitchFamily="34" charset="0"/>
              </a:rPr>
              <a:t>– All of us lived among them:</a:t>
            </a:r>
          </a:p>
          <a:p>
            <a:pPr marL="1485900" lvl="2" indent="-5715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Gratifying the cravings of the flesh </a:t>
            </a:r>
            <a:r>
              <a:rPr lang="en-GB" sz="3200" b="1" dirty="0">
                <a:solidFill>
                  <a:srgbClr val="462300"/>
                </a:solidFill>
                <a:latin typeface="Arial" panose="020B0604020202020204" pitchFamily="34" charset="0"/>
                <a:cs typeface="Arial" panose="020B0604020202020204" pitchFamily="34" charset="0"/>
              </a:rPr>
              <a:t>(vs.3)</a:t>
            </a:r>
          </a:p>
          <a:p>
            <a:pPr marL="1485900" lvl="2" indent="-5715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Following its desires and thoughts </a:t>
            </a:r>
            <a:r>
              <a:rPr lang="en-GB" sz="3200" b="1" dirty="0">
                <a:solidFill>
                  <a:srgbClr val="462300"/>
                </a:solidFill>
                <a:latin typeface="Arial" panose="020B0604020202020204" pitchFamily="34" charset="0"/>
                <a:cs typeface="Arial" panose="020B0604020202020204" pitchFamily="34" charset="0"/>
              </a:rPr>
              <a:t>(vs.3)</a:t>
            </a:r>
          </a:p>
          <a:p>
            <a:r>
              <a:rPr lang="en-GB" sz="3500" b="1" dirty="0">
                <a:solidFill>
                  <a:srgbClr val="462300"/>
                </a:solidFill>
                <a:latin typeface="Arial" panose="020B0604020202020204" pitchFamily="34" charset="0"/>
                <a:cs typeface="Arial" panose="020B0604020202020204" pitchFamily="34" charset="0"/>
              </a:rPr>
              <a:t>Deserving</a:t>
            </a:r>
            <a:r>
              <a:rPr lang="en-GB" sz="3500" dirty="0">
                <a:solidFill>
                  <a:srgbClr val="462300"/>
                </a:solidFill>
                <a:latin typeface="Arial" panose="020B0604020202020204" pitchFamily="34" charset="0"/>
                <a:cs typeface="Arial" panose="020B0604020202020204" pitchFamily="34" charset="0"/>
              </a:rPr>
              <a:t> – Of God’s wrath </a:t>
            </a:r>
            <a:r>
              <a:rPr lang="en-GB" sz="3200" b="1" dirty="0">
                <a:solidFill>
                  <a:srgbClr val="462300"/>
                </a:solidFill>
                <a:latin typeface="Arial" panose="020B0604020202020204" pitchFamily="34" charset="0"/>
                <a:cs typeface="Arial" panose="020B0604020202020204" pitchFamily="34" charset="0"/>
              </a:rPr>
              <a:t>(vs.3)  </a:t>
            </a:r>
          </a:p>
        </p:txBody>
      </p:sp>
    </p:spTree>
    <p:extLst>
      <p:ext uri="{BB962C8B-B14F-4D97-AF65-F5344CB8AC3E}">
        <p14:creationId xmlns:p14="http://schemas.microsoft.com/office/powerpoint/2010/main" val="161039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630218" y="2044005"/>
            <a:ext cx="10561782" cy="4524315"/>
          </a:xfrm>
          <a:prstGeom prst="rect">
            <a:avLst/>
          </a:prstGeom>
          <a:noFill/>
        </p:spPr>
        <p:txBody>
          <a:bodyPr wrap="square" rtlCol="0">
            <a:spAutoFit/>
          </a:bodyPr>
          <a:lstStyle/>
          <a:p>
            <a:pPr algn="ctr"/>
            <a:r>
              <a:rPr lang="en-GB" sz="4100" i="1" dirty="0">
                <a:solidFill>
                  <a:srgbClr val="462300"/>
                </a:solidFill>
                <a:latin typeface="Arial" panose="020B0604020202020204" pitchFamily="34" charset="0"/>
                <a:cs typeface="Arial" panose="020B0604020202020204" pitchFamily="34" charset="0"/>
              </a:rPr>
              <a:t>‘The biblical doctrine of ‘total depravity’ means neither that all humans are equally depraved, nor that nobody is capable of any good, but rather that no part of any human person (mind, emotions, conscience, will, etc.) has remained untainted by the fall.’</a:t>
            </a:r>
          </a:p>
          <a:p>
            <a:pPr algn="ctr"/>
            <a:r>
              <a:rPr lang="en-GB" sz="4200" b="1" dirty="0">
                <a:solidFill>
                  <a:srgbClr val="462300"/>
                </a:solidFill>
                <a:latin typeface="Arial" panose="020B0604020202020204" pitchFamily="34" charset="0"/>
                <a:cs typeface="Arial" panose="020B0604020202020204" pitchFamily="34" charset="0"/>
              </a:rPr>
              <a:t>John Stott</a:t>
            </a:r>
          </a:p>
        </p:txBody>
      </p:sp>
    </p:spTree>
    <p:extLst>
      <p:ext uri="{BB962C8B-B14F-4D97-AF65-F5344CB8AC3E}">
        <p14:creationId xmlns:p14="http://schemas.microsoft.com/office/powerpoint/2010/main" val="68709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5078313"/>
          </a:xfrm>
          <a:prstGeom prst="rect">
            <a:avLst/>
          </a:prstGeom>
          <a:noFill/>
        </p:spPr>
        <p:txBody>
          <a:bodyPr wrap="square" rtlCol="0">
            <a:spAutoFit/>
          </a:bodyPr>
          <a:lstStyle/>
          <a:p>
            <a:endParaRPr lang="en-GB" sz="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‘As for you, you were…’</a:t>
            </a:r>
          </a:p>
          <a:p>
            <a:endParaRPr lang="en-GB" sz="200" b="1" dirty="0">
              <a:solidFill>
                <a:srgbClr val="462300"/>
              </a:solidFill>
              <a:latin typeface="Arial" panose="020B0604020202020204" pitchFamily="34" charset="0"/>
              <a:cs typeface="Arial" panose="020B0604020202020204" pitchFamily="34" charset="0"/>
            </a:endParaRPr>
          </a:p>
          <a:p>
            <a:r>
              <a:rPr lang="en-GB" sz="3500" b="1" dirty="0">
                <a:solidFill>
                  <a:srgbClr val="462300"/>
                </a:solidFill>
                <a:latin typeface="Arial" panose="020B0604020202020204" pitchFamily="34" charset="0"/>
                <a:cs typeface="Arial" panose="020B0604020202020204" pitchFamily="34" charset="0"/>
              </a:rPr>
              <a:t>Dead</a:t>
            </a:r>
            <a:r>
              <a:rPr lang="en-GB" sz="3500" dirty="0">
                <a:solidFill>
                  <a:srgbClr val="462300"/>
                </a:solidFill>
                <a:latin typeface="Arial" panose="020B0604020202020204" pitchFamily="34" charset="0"/>
                <a:cs typeface="Arial" panose="020B0604020202020204" pitchFamily="34" charset="0"/>
              </a:rPr>
              <a:t> – In your transgressions and sins </a:t>
            </a:r>
            <a:r>
              <a:rPr lang="en-GB" sz="3200" b="1" dirty="0">
                <a:solidFill>
                  <a:srgbClr val="462300"/>
                </a:solidFill>
                <a:latin typeface="Arial" panose="020B0604020202020204" pitchFamily="34" charset="0"/>
                <a:cs typeface="Arial" panose="020B0604020202020204" pitchFamily="34" charset="0"/>
              </a:rPr>
              <a:t>(vs.1)</a:t>
            </a:r>
          </a:p>
          <a:p>
            <a:r>
              <a:rPr lang="en-GB" sz="3500" b="1" dirty="0">
                <a:solidFill>
                  <a:srgbClr val="462300"/>
                </a:solidFill>
                <a:latin typeface="Arial" panose="020B0604020202020204" pitchFamily="34" charset="0"/>
                <a:cs typeface="Arial" panose="020B0604020202020204" pitchFamily="34" charset="0"/>
              </a:rPr>
              <a:t>Drifting</a:t>
            </a:r>
            <a:r>
              <a:rPr lang="en-GB" sz="3500" dirty="0">
                <a:solidFill>
                  <a:srgbClr val="462300"/>
                </a:solidFill>
                <a:latin typeface="Arial" panose="020B0604020202020204" pitchFamily="34" charset="0"/>
                <a:cs typeface="Arial" panose="020B0604020202020204" pitchFamily="34" charset="0"/>
              </a:rPr>
              <a:t> – You followed:</a:t>
            </a:r>
          </a:p>
          <a:p>
            <a:pPr marL="1371600" lvl="2" indent="-4572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The ways of this world </a:t>
            </a:r>
            <a:r>
              <a:rPr lang="en-GB" sz="3200" b="1" dirty="0">
                <a:solidFill>
                  <a:srgbClr val="462300"/>
                </a:solidFill>
                <a:latin typeface="Arial" panose="020B0604020202020204" pitchFamily="34" charset="0"/>
                <a:cs typeface="Arial" panose="020B0604020202020204" pitchFamily="34" charset="0"/>
              </a:rPr>
              <a:t>(vs.2)</a:t>
            </a:r>
          </a:p>
          <a:p>
            <a:pPr marL="1371600" lvl="2" indent="-4572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The ruler of the kingdom of the air </a:t>
            </a:r>
            <a:r>
              <a:rPr lang="en-GB" sz="3200" b="1" dirty="0">
                <a:solidFill>
                  <a:srgbClr val="462300"/>
                </a:solidFill>
                <a:latin typeface="Arial" panose="020B0604020202020204" pitchFamily="34" charset="0"/>
                <a:cs typeface="Arial" panose="020B0604020202020204" pitchFamily="34" charset="0"/>
              </a:rPr>
              <a:t>(vs.2)</a:t>
            </a:r>
          </a:p>
          <a:p>
            <a:r>
              <a:rPr lang="en-GB" sz="3500" b="1" dirty="0">
                <a:solidFill>
                  <a:srgbClr val="462300"/>
                </a:solidFill>
                <a:latin typeface="Arial" panose="020B0604020202020204" pitchFamily="34" charset="0"/>
                <a:cs typeface="Arial" panose="020B0604020202020204" pitchFamily="34" charset="0"/>
              </a:rPr>
              <a:t>Disobedient </a:t>
            </a:r>
            <a:r>
              <a:rPr lang="en-GB" sz="3500" dirty="0">
                <a:solidFill>
                  <a:srgbClr val="462300"/>
                </a:solidFill>
                <a:latin typeface="Arial" panose="020B0604020202020204" pitchFamily="34" charset="0"/>
                <a:cs typeface="Arial" panose="020B0604020202020204" pitchFamily="34" charset="0"/>
              </a:rPr>
              <a:t>– All of us lived among them:</a:t>
            </a:r>
          </a:p>
          <a:p>
            <a:pPr marL="1485900" lvl="2" indent="-5715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Gratifying the cravings of the flesh </a:t>
            </a:r>
            <a:r>
              <a:rPr lang="en-GB" sz="3200" b="1" dirty="0">
                <a:solidFill>
                  <a:srgbClr val="462300"/>
                </a:solidFill>
                <a:latin typeface="Arial" panose="020B0604020202020204" pitchFamily="34" charset="0"/>
                <a:cs typeface="Arial" panose="020B0604020202020204" pitchFamily="34" charset="0"/>
              </a:rPr>
              <a:t>(vs.3)</a:t>
            </a:r>
          </a:p>
          <a:p>
            <a:pPr marL="1485900" lvl="2" indent="-5715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Following its desires and thoughts </a:t>
            </a:r>
            <a:r>
              <a:rPr lang="en-GB" sz="3200" b="1" dirty="0">
                <a:solidFill>
                  <a:srgbClr val="462300"/>
                </a:solidFill>
                <a:latin typeface="Arial" panose="020B0604020202020204" pitchFamily="34" charset="0"/>
                <a:cs typeface="Arial" panose="020B0604020202020204" pitchFamily="34" charset="0"/>
              </a:rPr>
              <a:t>(vs.3)</a:t>
            </a:r>
          </a:p>
          <a:p>
            <a:r>
              <a:rPr lang="en-GB" sz="3500" b="1" dirty="0">
                <a:solidFill>
                  <a:srgbClr val="462300"/>
                </a:solidFill>
                <a:latin typeface="Arial" panose="020B0604020202020204" pitchFamily="34" charset="0"/>
                <a:cs typeface="Arial" panose="020B0604020202020204" pitchFamily="34" charset="0"/>
              </a:rPr>
              <a:t>Deserving</a:t>
            </a:r>
            <a:r>
              <a:rPr lang="en-GB" sz="3500" dirty="0">
                <a:solidFill>
                  <a:srgbClr val="462300"/>
                </a:solidFill>
                <a:latin typeface="Arial" panose="020B0604020202020204" pitchFamily="34" charset="0"/>
                <a:cs typeface="Arial" panose="020B0604020202020204" pitchFamily="34" charset="0"/>
              </a:rPr>
              <a:t> – Of God’s wrath </a:t>
            </a:r>
            <a:r>
              <a:rPr lang="en-GB" sz="3200" b="1" dirty="0">
                <a:solidFill>
                  <a:srgbClr val="462300"/>
                </a:solidFill>
                <a:latin typeface="Arial" panose="020B0604020202020204" pitchFamily="34" charset="0"/>
                <a:cs typeface="Arial" panose="020B0604020202020204" pitchFamily="34" charset="0"/>
              </a:rPr>
              <a:t>(vs.3)  </a:t>
            </a:r>
          </a:p>
        </p:txBody>
      </p:sp>
    </p:spTree>
    <p:extLst>
      <p:ext uri="{BB962C8B-B14F-4D97-AF65-F5344CB8AC3E}">
        <p14:creationId xmlns:p14="http://schemas.microsoft.com/office/powerpoint/2010/main" val="1385932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4" name="TextBox 3">
            <a:extLst>
              <a:ext uri="{FF2B5EF4-FFF2-40B4-BE49-F238E27FC236}">
                <a16:creationId xmlns:a16="http://schemas.microsoft.com/office/drawing/2014/main" id="{B020A8EA-DF53-52D2-0EA2-B854EF579263}"/>
              </a:ext>
            </a:extLst>
          </p:cNvPr>
          <p:cNvSpPr txBox="1"/>
          <p:nvPr/>
        </p:nvSpPr>
        <p:spPr>
          <a:xfrm>
            <a:off x="0" y="382012"/>
            <a:ext cx="12191980" cy="2939266"/>
          </a:xfrm>
          <a:prstGeom prst="rect">
            <a:avLst/>
          </a:prstGeom>
          <a:noFill/>
        </p:spPr>
        <p:txBody>
          <a:bodyPr wrap="square">
            <a:spAutoFit/>
          </a:bodyPr>
          <a:lstStyle/>
          <a:p>
            <a:pPr algn="ctr"/>
            <a:r>
              <a:rPr lang="en-GB" sz="4700" dirty="0">
                <a:solidFill>
                  <a:srgbClr val="462300"/>
                </a:solidFill>
                <a:latin typeface="Arial" panose="020B0604020202020204" pitchFamily="34" charset="0"/>
                <a:cs typeface="Arial" panose="020B0604020202020204" pitchFamily="34" charset="0"/>
              </a:rPr>
              <a:t>‘For God so loved the world that He gave His one and only Son, that whoever believes in Him shall not perish but have eternal life.’</a:t>
            </a:r>
          </a:p>
          <a:p>
            <a:pPr algn="ctr"/>
            <a:r>
              <a:rPr lang="en-GB" sz="4400" b="1" dirty="0">
                <a:solidFill>
                  <a:srgbClr val="462300"/>
                </a:solidFill>
                <a:latin typeface="Arial" panose="020B0604020202020204" pitchFamily="34" charset="0"/>
                <a:cs typeface="Arial" panose="020B0604020202020204" pitchFamily="34" charset="0"/>
              </a:rPr>
              <a:t>John 3:16</a:t>
            </a:r>
            <a:endParaRPr lang="en-GB" sz="4800"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50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4" name="TextBox 3">
            <a:extLst>
              <a:ext uri="{FF2B5EF4-FFF2-40B4-BE49-F238E27FC236}">
                <a16:creationId xmlns:a16="http://schemas.microsoft.com/office/drawing/2014/main" id="{B020A8EA-DF53-52D2-0EA2-B854EF579263}"/>
              </a:ext>
            </a:extLst>
          </p:cNvPr>
          <p:cNvSpPr txBox="1"/>
          <p:nvPr/>
        </p:nvSpPr>
        <p:spPr>
          <a:xfrm>
            <a:off x="0" y="382012"/>
            <a:ext cx="12191980" cy="2985433"/>
          </a:xfrm>
          <a:prstGeom prst="rect">
            <a:avLst/>
          </a:prstGeom>
          <a:noFill/>
        </p:spPr>
        <p:txBody>
          <a:bodyPr wrap="square">
            <a:spAutoFit/>
          </a:bodyPr>
          <a:lstStyle/>
          <a:p>
            <a:pPr algn="ctr"/>
            <a:r>
              <a:rPr lang="en-GB" sz="4800" dirty="0">
                <a:solidFill>
                  <a:srgbClr val="462300"/>
                </a:solidFill>
                <a:latin typeface="Arial" panose="020B0604020202020204" pitchFamily="34" charset="0"/>
                <a:cs typeface="Arial" panose="020B0604020202020204" pitchFamily="34" charset="0"/>
              </a:rPr>
              <a:t>‘Whoever believes in the Son has eternal life, but whoever rejects the Son will not see life, for God’s wrath remains on them.’</a:t>
            </a:r>
          </a:p>
          <a:p>
            <a:pPr algn="ctr"/>
            <a:r>
              <a:rPr lang="en-GB" sz="4400" b="1" dirty="0">
                <a:solidFill>
                  <a:srgbClr val="462300"/>
                </a:solidFill>
                <a:latin typeface="Arial" panose="020B0604020202020204" pitchFamily="34" charset="0"/>
                <a:cs typeface="Arial" panose="020B0604020202020204" pitchFamily="34" charset="0"/>
              </a:rPr>
              <a:t>John 3:36</a:t>
            </a:r>
            <a:endParaRPr lang="en-GB" sz="4800"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9905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1308050"/>
          </a:xfrm>
          <a:prstGeom prst="rect">
            <a:avLst/>
          </a:prstGeom>
          <a:noFill/>
        </p:spPr>
        <p:txBody>
          <a:bodyPr wrap="square" rtlCol="0">
            <a:spAutoFit/>
          </a:bodyPr>
          <a:lstStyle/>
          <a:p>
            <a:endParaRPr lang="en-GB" sz="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‘As for you, you were…’</a:t>
            </a:r>
          </a:p>
          <a:p>
            <a:endParaRPr lang="en-GB" sz="200" b="1" dirty="0">
              <a:solidFill>
                <a:srgbClr val="462300"/>
              </a:solidFill>
              <a:latin typeface="Arial" panose="020B0604020202020204" pitchFamily="34" charset="0"/>
              <a:cs typeface="Arial" panose="020B0604020202020204" pitchFamily="34" charset="0"/>
            </a:endParaRPr>
          </a:p>
          <a:p>
            <a:r>
              <a:rPr lang="en-GB" sz="3500" b="1" dirty="0">
                <a:solidFill>
                  <a:srgbClr val="462300"/>
                </a:solidFill>
                <a:latin typeface="Arial" panose="020B0604020202020204" pitchFamily="34" charset="0"/>
                <a:cs typeface="Arial" panose="020B0604020202020204" pitchFamily="34" charset="0"/>
              </a:rPr>
              <a:t>Dead</a:t>
            </a:r>
            <a:r>
              <a:rPr lang="en-GB" sz="3500" dirty="0">
                <a:solidFill>
                  <a:srgbClr val="462300"/>
                </a:solidFill>
                <a:latin typeface="Arial" panose="020B0604020202020204" pitchFamily="34" charset="0"/>
                <a:cs typeface="Arial" panose="020B0604020202020204" pitchFamily="34" charset="0"/>
              </a:rPr>
              <a:t> – In your transgressions and sins </a:t>
            </a:r>
            <a:r>
              <a:rPr lang="en-GB" sz="3200" b="1" dirty="0">
                <a:solidFill>
                  <a:srgbClr val="462300"/>
                </a:solidFill>
                <a:latin typeface="Arial" panose="020B0604020202020204" pitchFamily="34" charset="0"/>
                <a:cs typeface="Arial" panose="020B0604020202020204" pitchFamily="34" charset="0"/>
              </a:rPr>
              <a:t>(vs.1)</a:t>
            </a:r>
          </a:p>
        </p:txBody>
      </p:sp>
      <p:sp>
        <p:nvSpPr>
          <p:cNvPr id="5" name="Rectangle 4">
            <a:extLst>
              <a:ext uri="{FF2B5EF4-FFF2-40B4-BE49-F238E27FC236}">
                <a16:creationId xmlns:a16="http://schemas.microsoft.com/office/drawing/2014/main" id="{80F7D9CF-50F7-86B1-D9FB-11F31AB35C69}"/>
              </a:ext>
            </a:extLst>
          </p:cNvPr>
          <p:cNvSpPr/>
          <p:nvPr/>
        </p:nvSpPr>
        <p:spPr>
          <a:xfrm>
            <a:off x="1708727" y="3219360"/>
            <a:ext cx="10483273" cy="3638640"/>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5335876-DD04-3BF7-67F4-67F58D80AA41}"/>
              </a:ext>
            </a:extLst>
          </p:cNvPr>
          <p:cNvSpPr txBox="1"/>
          <p:nvPr/>
        </p:nvSpPr>
        <p:spPr>
          <a:xfrm>
            <a:off x="1570705" y="3219360"/>
            <a:ext cx="10483274" cy="1231106"/>
          </a:xfrm>
          <a:prstGeom prst="rect">
            <a:avLst/>
          </a:prstGeom>
          <a:noFill/>
        </p:spPr>
        <p:txBody>
          <a:bodyPr wrap="square">
            <a:spAutoFit/>
          </a:bodyPr>
          <a:lstStyle/>
          <a:p>
            <a:pPr algn="ctr"/>
            <a:r>
              <a:rPr lang="en-GB" sz="3700" dirty="0">
                <a:solidFill>
                  <a:srgbClr val="FFE8D1"/>
                </a:solidFill>
                <a:latin typeface="Arial" panose="020B0604020202020204" pitchFamily="34" charset="0"/>
                <a:cs typeface="Arial" panose="020B0604020202020204" pitchFamily="34" charset="0"/>
              </a:rPr>
              <a:t>‘For all have sinned and fallen short of </a:t>
            </a:r>
            <a:r>
              <a:rPr lang="en-GB" sz="3700" dirty="0">
                <a:solidFill>
                  <a:srgbClr val="FFE8D1"/>
                </a:solidFill>
                <a:effectLst>
                  <a:glow rad="101600">
                    <a:schemeClr val="accent4">
                      <a:satMod val="175000"/>
                      <a:alpha val="40000"/>
                    </a:schemeClr>
                  </a:glow>
                </a:effectLst>
                <a:latin typeface="Arial" panose="020B0604020202020204" pitchFamily="34" charset="0"/>
                <a:cs typeface="Arial" panose="020B0604020202020204" pitchFamily="34" charset="0"/>
              </a:rPr>
              <a:t>the glory of God</a:t>
            </a:r>
            <a:r>
              <a:rPr lang="en-GB" sz="3700" dirty="0">
                <a:solidFill>
                  <a:srgbClr val="FFE8D1"/>
                </a:solidFill>
                <a:latin typeface="Arial" panose="020B0604020202020204" pitchFamily="34" charset="0"/>
                <a:cs typeface="Arial" panose="020B0604020202020204" pitchFamily="34" charset="0"/>
              </a:rPr>
              <a:t>.’  </a:t>
            </a:r>
            <a:r>
              <a:rPr lang="en-GB" sz="3200" b="1" dirty="0">
                <a:solidFill>
                  <a:srgbClr val="FFE8D1"/>
                </a:solidFill>
                <a:latin typeface="Arial" panose="020B0604020202020204" pitchFamily="34" charset="0"/>
                <a:cs typeface="Arial" panose="020B0604020202020204" pitchFamily="34" charset="0"/>
              </a:rPr>
              <a:t>Romans 3:23</a:t>
            </a:r>
            <a:endParaRPr lang="en-GB" dirty="0">
              <a:solidFill>
                <a:srgbClr val="FFE8D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6F5B82C1-77DA-FA72-C43F-5BCC9017AE5D}"/>
              </a:ext>
            </a:extLst>
          </p:cNvPr>
          <p:cNvSpPr txBox="1"/>
          <p:nvPr/>
        </p:nvSpPr>
        <p:spPr>
          <a:xfrm>
            <a:off x="1570705" y="4415433"/>
            <a:ext cx="10483274" cy="1231106"/>
          </a:xfrm>
          <a:prstGeom prst="rect">
            <a:avLst/>
          </a:prstGeom>
          <a:noFill/>
        </p:spPr>
        <p:txBody>
          <a:bodyPr wrap="square">
            <a:spAutoFit/>
          </a:bodyPr>
          <a:lstStyle/>
          <a:p>
            <a:pPr algn="ctr"/>
            <a:r>
              <a:rPr lang="en-GB" sz="3700" dirty="0">
                <a:solidFill>
                  <a:srgbClr val="FFE8D1"/>
                </a:solidFill>
                <a:latin typeface="Arial" panose="020B0604020202020204" pitchFamily="34" charset="0"/>
                <a:cs typeface="Arial" panose="020B0604020202020204" pitchFamily="34" charset="0"/>
              </a:rPr>
              <a:t>‘</a:t>
            </a:r>
            <a:r>
              <a:rPr lang="en-GB" sz="3700" dirty="0">
                <a:solidFill>
                  <a:srgbClr val="FFE8D1"/>
                </a:solidFill>
                <a:effectLst>
                  <a:glow rad="101600">
                    <a:schemeClr val="accent4">
                      <a:satMod val="175000"/>
                      <a:alpha val="40000"/>
                    </a:schemeClr>
                  </a:glow>
                </a:effectLst>
                <a:latin typeface="Arial" panose="020B0604020202020204" pitchFamily="34" charset="0"/>
                <a:cs typeface="Arial" panose="020B0604020202020204" pitchFamily="34" charset="0"/>
              </a:rPr>
              <a:t>Be perfect</a:t>
            </a:r>
            <a:r>
              <a:rPr lang="en-GB" sz="3700" dirty="0">
                <a:solidFill>
                  <a:srgbClr val="FFE8D1"/>
                </a:solidFill>
                <a:latin typeface="Arial" panose="020B0604020202020204" pitchFamily="34" charset="0"/>
                <a:cs typeface="Arial" panose="020B0604020202020204" pitchFamily="34" charset="0"/>
              </a:rPr>
              <a:t>, therefore, as your heavenly Father </a:t>
            </a:r>
            <a:r>
              <a:rPr lang="en-GB" sz="3700" dirty="0">
                <a:solidFill>
                  <a:srgbClr val="FFE8D1"/>
                </a:solidFill>
                <a:effectLst>
                  <a:glow rad="101600">
                    <a:schemeClr val="accent4">
                      <a:satMod val="175000"/>
                      <a:alpha val="40000"/>
                    </a:schemeClr>
                  </a:glow>
                </a:effectLst>
                <a:latin typeface="Arial" panose="020B0604020202020204" pitchFamily="34" charset="0"/>
                <a:cs typeface="Arial" panose="020B0604020202020204" pitchFamily="34" charset="0"/>
              </a:rPr>
              <a:t>is perfect</a:t>
            </a:r>
            <a:r>
              <a:rPr lang="en-GB" sz="3700" dirty="0">
                <a:solidFill>
                  <a:srgbClr val="FFE8D1"/>
                </a:solidFill>
                <a:latin typeface="Arial" panose="020B0604020202020204" pitchFamily="34" charset="0"/>
                <a:cs typeface="Arial" panose="020B0604020202020204" pitchFamily="34" charset="0"/>
              </a:rPr>
              <a:t>.’  </a:t>
            </a:r>
            <a:r>
              <a:rPr lang="en-GB" sz="3200" b="1" dirty="0">
                <a:solidFill>
                  <a:srgbClr val="FFE8D1"/>
                </a:solidFill>
                <a:latin typeface="Arial" panose="020B0604020202020204" pitchFamily="34" charset="0"/>
                <a:cs typeface="Arial" panose="020B0604020202020204" pitchFamily="34" charset="0"/>
              </a:rPr>
              <a:t>Matthew 5:48</a:t>
            </a:r>
            <a:endParaRPr lang="en-GB" dirty="0">
              <a:solidFill>
                <a:srgbClr val="FFE8D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FA7DAAC-D368-5B40-A6CF-A837016F4252}"/>
              </a:ext>
            </a:extLst>
          </p:cNvPr>
          <p:cNvSpPr txBox="1"/>
          <p:nvPr/>
        </p:nvSpPr>
        <p:spPr>
          <a:xfrm>
            <a:off x="1708726" y="5641238"/>
            <a:ext cx="10483274" cy="1154162"/>
          </a:xfrm>
          <a:prstGeom prst="rect">
            <a:avLst/>
          </a:prstGeom>
          <a:noFill/>
        </p:spPr>
        <p:txBody>
          <a:bodyPr wrap="square">
            <a:spAutoFit/>
          </a:bodyPr>
          <a:lstStyle/>
          <a:p>
            <a:pPr algn="ctr"/>
            <a:r>
              <a:rPr lang="en-GB" sz="3700" dirty="0">
                <a:solidFill>
                  <a:srgbClr val="FFE8D1"/>
                </a:solidFill>
                <a:latin typeface="Arial" panose="020B0604020202020204" pitchFamily="34" charset="0"/>
                <a:cs typeface="Arial" panose="020B0604020202020204" pitchFamily="34" charset="0"/>
              </a:rPr>
              <a:t>‘For it is written: “</a:t>
            </a:r>
            <a:r>
              <a:rPr lang="en-GB" sz="3700" dirty="0">
                <a:solidFill>
                  <a:srgbClr val="FFE8D1"/>
                </a:solidFill>
                <a:effectLst>
                  <a:glow rad="101600">
                    <a:schemeClr val="accent4">
                      <a:satMod val="175000"/>
                      <a:alpha val="40000"/>
                    </a:schemeClr>
                  </a:glow>
                </a:effectLst>
                <a:latin typeface="Arial" panose="020B0604020202020204" pitchFamily="34" charset="0"/>
                <a:cs typeface="Arial" panose="020B0604020202020204" pitchFamily="34" charset="0"/>
              </a:rPr>
              <a:t>Be holy, because I am holy</a:t>
            </a:r>
            <a:r>
              <a:rPr lang="en-GB" sz="3700" dirty="0">
                <a:solidFill>
                  <a:srgbClr val="FFE8D1"/>
                </a:solidFill>
                <a:latin typeface="Arial" panose="020B0604020202020204" pitchFamily="34" charset="0"/>
                <a:cs typeface="Arial" panose="020B0604020202020204" pitchFamily="34" charset="0"/>
              </a:rPr>
              <a:t>.”’  </a:t>
            </a:r>
          </a:p>
          <a:p>
            <a:pPr algn="ctr"/>
            <a:r>
              <a:rPr lang="en-GB" sz="3200" b="1" dirty="0">
                <a:solidFill>
                  <a:srgbClr val="FFE8D1"/>
                </a:solidFill>
                <a:latin typeface="Arial" panose="020B0604020202020204" pitchFamily="34" charset="0"/>
                <a:cs typeface="Arial" panose="020B0604020202020204" pitchFamily="34" charset="0"/>
              </a:rPr>
              <a:t>1 Peter 1:16</a:t>
            </a:r>
            <a:endParaRPr lang="en-GB"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55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1308050"/>
          </a:xfrm>
          <a:prstGeom prst="rect">
            <a:avLst/>
          </a:prstGeom>
          <a:noFill/>
        </p:spPr>
        <p:txBody>
          <a:bodyPr wrap="square" rtlCol="0">
            <a:spAutoFit/>
          </a:bodyPr>
          <a:lstStyle/>
          <a:p>
            <a:endParaRPr lang="en-GB" sz="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‘As for you, you were…’</a:t>
            </a:r>
          </a:p>
          <a:p>
            <a:endParaRPr lang="en-GB" sz="200" b="1" dirty="0">
              <a:solidFill>
                <a:srgbClr val="462300"/>
              </a:solidFill>
              <a:latin typeface="Arial" panose="020B0604020202020204" pitchFamily="34" charset="0"/>
              <a:cs typeface="Arial" panose="020B0604020202020204" pitchFamily="34" charset="0"/>
            </a:endParaRPr>
          </a:p>
          <a:p>
            <a:r>
              <a:rPr lang="en-GB" sz="3500" b="1" dirty="0">
                <a:solidFill>
                  <a:srgbClr val="462300"/>
                </a:solidFill>
                <a:latin typeface="Arial" panose="020B0604020202020204" pitchFamily="34" charset="0"/>
                <a:cs typeface="Arial" panose="020B0604020202020204" pitchFamily="34" charset="0"/>
              </a:rPr>
              <a:t>Dead</a:t>
            </a:r>
            <a:r>
              <a:rPr lang="en-GB" sz="3500" dirty="0">
                <a:solidFill>
                  <a:srgbClr val="462300"/>
                </a:solidFill>
                <a:latin typeface="Arial" panose="020B0604020202020204" pitchFamily="34" charset="0"/>
                <a:cs typeface="Arial" panose="020B0604020202020204" pitchFamily="34" charset="0"/>
              </a:rPr>
              <a:t> – In your transgressions and sins </a:t>
            </a:r>
            <a:r>
              <a:rPr lang="en-GB" sz="3200" b="1" dirty="0">
                <a:solidFill>
                  <a:srgbClr val="462300"/>
                </a:solidFill>
                <a:latin typeface="Arial" panose="020B0604020202020204" pitchFamily="34" charset="0"/>
                <a:cs typeface="Arial" panose="020B0604020202020204" pitchFamily="34" charset="0"/>
              </a:rPr>
              <a:t>(vs.1)</a:t>
            </a:r>
          </a:p>
        </p:txBody>
      </p:sp>
      <p:sp>
        <p:nvSpPr>
          <p:cNvPr id="5" name="Rectangle 4">
            <a:extLst>
              <a:ext uri="{FF2B5EF4-FFF2-40B4-BE49-F238E27FC236}">
                <a16:creationId xmlns:a16="http://schemas.microsoft.com/office/drawing/2014/main" id="{80F7D9CF-50F7-86B1-D9FB-11F31AB35C69}"/>
              </a:ext>
            </a:extLst>
          </p:cNvPr>
          <p:cNvSpPr/>
          <p:nvPr/>
        </p:nvSpPr>
        <p:spPr>
          <a:xfrm>
            <a:off x="1708727" y="3219360"/>
            <a:ext cx="10483273" cy="3638640"/>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5335876-DD04-3BF7-67F4-67F58D80AA41}"/>
              </a:ext>
            </a:extLst>
          </p:cNvPr>
          <p:cNvSpPr txBox="1"/>
          <p:nvPr/>
        </p:nvSpPr>
        <p:spPr>
          <a:xfrm>
            <a:off x="1570705" y="3219360"/>
            <a:ext cx="10483274" cy="1231106"/>
          </a:xfrm>
          <a:prstGeom prst="rect">
            <a:avLst/>
          </a:prstGeom>
          <a:noFill/>
        </p:spPr>
        <p:txBody>
          <a:bodyPr wrap="square">
            <a:spAutoFit/>
          </a:bodyPr>
          <a:lstStyle/>
          <a:p>
            <a:pPr algn="ctr"/>
            <a:r>
              <a:rPr lang="en-GB" sz="3700" dirty="0">
                <a:solidFill>
                  <a:srgbClr val="FFE8D1"/>
                </a:solidFill>
                <a:latin typeface="Arial" panose="020B0604020202020204" pitchFamily="34" charset="0"/>
                <a:cs typeface="Arial" panose="020B0604020202020204" pitchFamily="34" charset="0"/>
              </a:rPr>
              <a:t>‘For all have sinned and fallen short of </a:t>
            </a:r>
            <a:r>
              <a:rPr lang="en-GB" sz="3700" dirty="0">
                <a:solidFill>
                  <a:srgbClr val="FFE8D1"/>
                </a:solidFill>
                <a:effectLst>
                  <a:glow rad="101600">
                    <a:schemeClr val="accent4">
                      <a:satMod val="175000"/>
                      <a:alpha val="40000"/>
                    </a:schemeClr>
                  </a:glow>
                </a:effectLst>
                <a:latin typeface="Arial" panose="020B0604020202020204" pitchFamily="34" charset="0"/>
                <a:cs typeface="Arial" panose="020B0604020202020204" pitchFamily="34" charset="0"/>
              </a:rPr>
              <a:t>the glory of God</a:t>
            </a:r>
            <a:r>
              <a:rPr lang="en-GB" sz="3700" dirty="0">
                <a:solidFill>
                  <a:srgbClr val="FFE8D1"/>
                </a:solidFill>
                <a:latin typeface="Arial" panose="020B0604020202020204" pitchFamily="34" charset="0"/>
                <a:cs typeface="Arial" panose="020B0604020202020204" pitchFamily="34" charset="0"/>
              </a:rPr>
              <a:t>.’  </a:t>
            </a:r>
            <a:r>
              <a:rPr lang="en-GB" sz="3200" b="1" dirty="0">
                <a:solidFill>
                  <a:srgbClr val="FFE8D1"/>
                </a:solidFill>
                <a:latin typeface="Arial" panose="020B0604020202020204" pitchFamily="34" charset="0"/>
                <a:cs typeface="Arial" panose="020B0604020202020204" pitchFamily="34" charset="0"/>
              </a:rPr>
              <a:t>Romans 3:23</a:t>
            </a:r>
            <a:endParaRPr lang="en-GB" dirty="0">
              <a:solidFill>
                <a:srgbClr val="FFE8D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6F5B82C1-77DA-FA72-C43F-5BCC9017AE5D}"/>
              </a:ext>
            </a:extLst>
          </p:cNvPr>
          <p:cNvSpPr txBox="1"/>
          <p:nvPr/>
        </p:nvSpPr>
        <p:spPr>
          <a:xfrm>
            <a:off x="1708726" y="4816702"/>
            <a:ext cx="10483274" cy="1723549"/>
          </a:xfrm>
          <a:prstGeom prst="rect">
            <a:avLst/>
          </a:prstGeom>
          <a:noFill/>
        </p:spPr>
        <p:txBody>
          <a:bodyPr wrap="square">
            <a:spAutoFit/>
          </a:bodyPr>
          <a:lstStyle/>
          <a:p>
            <a:pPr algn="ctr"/>
            <a:r>
              <a:rPr lang="en-GB" sz="3700" dirty="0">
                <a:solidFill>
                  <a:srgbClr val="FFE8D1"/>
                </a:solidFill>
                <a:latin typeface="Arial" panose="020B0604020202020204" pitchFamily="34" charset="0"/>
                <a:cs typeface="Arial" panose="020B0604020202020204" pitchFamily="34" charset="0"/>
              </a:rPr>
              <a:t>‘If we claim to be without sin, we deceive ourselves and the truth is not in us.’</a:t>
            </a:r>
          </a:p>
          <a:p>
            <a:pPr algn="ctr"/>
            <a:r>
              <a:rPr lang="en-GB" sz="3200" b="1" dirty="0">
                <a:solidFill>
                  <a:srgbClr val="FFE8D1"/>
                </a:solidFill>
                <a:latin typeface="Arial" panose="020B0604020202020204" pitchFamily="34" charset="0"/>
                <a:cs typeface="Arial" panose="020B0604020202020204" pitchFamily="34" charset="0"/>
              </a:rPr>
              <a:t>1 John 1:8</a:t>
            </a:r>
            <a:endParaRPr lang="en-GB"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9512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1308050"/>
          </a:xfrm>
          <a:prstGeom prst="rect">
            <a:avLst/>
          </a:prstGeom>
          <a:noFill/>
        </p:spPr>
        <p:txBody>
          <a:bodyPr wrap="square" rtlCol="0">
            <a:spAutoFit/>
          </a:bodyPr>
          <a:lstStyle/>
          <a:p>
            <a:endParaRPr lang="en-GB" sz="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‘As for you, you were…’</a:t>
            </a:r>
          </a:p>
          <a:p>
            <a:endParaRPr lang="en-GB" sz="200" b="1" dirty="0">
              <a:solidFill>
                <a:srgbClr val="462300"/>
              </a:solidFill>
              <a:latin typeface="Arial" panose="020B0604020202020204" pitchFamily="34" charset="0"/>
              <a:cs typeface="Arial" panose="020B0604020202020204" pitchFamily="34" charset="0"/>
            </a:endParaRPr>
          </a:p>
          <a:p>
            <a:r>
              <a:rPr lang="en-GB" sz="3500" b="1" dirty="0">
                <a:solidFill>
                  <a:srgbClr val="462300"/>
                </a:solidFill>
                <a:latin typeface="Arial" panose="020B0604020202020204" pitchFamily="34" charset="0"/>
                <a:cs typeface="Arial" panose="020B0604020202020204" pitchFamily="34" charset="0"/>
              </a:rPr>
              <a:t>Dead</a:t>
            </a:r>
            <a:r>
              <a:rPr lang="en-GB" sz="3500" dirty="0">
                <a:solidFill>
                  <a:srgbClr val="462300"/>
                </a:solidFill>
                <a:latin typeface="Arial" panose="020B0604020202020204" pitchFamily="34" charset="0"/>
                <a:cs typeface="Arial" panose="020B0604020202020204" pitchFamily="34" charset="0"/>
              </a:rPr>
              <a:t> – In your transgressions and sins </a:t>
            </a:r>
            <a:r>
              <a:rPr lang="en-GB" sz="3200" b="1" dirty="0">
                <a:solidFill>
                  <a:srgbClr val="462300"/>
                </a:solidFill>
                <a:latin typeface="Arial" panose="020B0604020202020204" pitchFamily="34" charset="0"/>
                <a:cs typeface="Arial" panose="020B0604020202020204" pitchFamily="34" charset="0"/>
              </a:rPr>
              <a:t>(vs.1)</a:t>
            </a:r>
          </a:p>
        </p:txBody>
      </p:sp>
      <p:sp>
        <p:nvSpPr>
          <p:cNvPr id="5" name="Rectangle 4">
            <a:extLst>
              <a:ext uri="{FF2B5EF4-FFF2-40B4-BE49-F238E27FC236}">
                <a16:creationId xmlns:a16="http://schemas.microsoft.com/office/drawing/2014/main" id="{80F7D9CF-50F7-86B1-D9FB-11F31AB35C69}"/>
              </a:ext>
            </a:extLst>
          </p:cNvPr>
          <p:cNvSpPr/>
          <p:nvPr/>
        </p:nvSpPr>
        <p:spPr>
          <a:xfrm>
            <a:off x="1708727" y="3219360"/>
            <a:ext cx="10483273" cy="3638640"/>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5335876-DD04-3BF7-67F4-67F58D80AA41}"/>
              </a:ext>
            </a:extLst>
          </p:cNvPr>
          <p:cNvSpPr txBox="1"/>
          <p:nvPr/>
        </p:nvSpPr>
        <p:spPr>
          <a:xfrm>
            <a:off x="1570705" y="3219360"/>
            <a:ext cx="10483274" cy="1231106"/>
          </a:xfrm>
          <a:prstGeom prst="rect">
            <a:avLst/>
          </a:prstGeom>
          <a:noFill/>
        </p:spPr>
        <p:txBody>
          <a:bodyPr wrap="square">
            <a:spAutoFit/>
          </a:bodyPr>
          <a:lstStyle/>
          <a:p>
            <a:pPr algn="ctr"/>
            <a:r>
              <a:rPr lang="en-GB" sz="3700" dirty="0">
                <a:solidFill>
                  <a:srgbClr val="FFE8D1"/>
                </a:solidFill>
                <a:latin typeface="Arial" panose="020B0604020202020204" pitchFamily="34" charset="0"/>
                <a:cs typeface="Arial" panose="020B0604020202020204" pitchFamily="34" charset="0"/>
              </a:rPr>
              <a:t>‘For all have sinned and fallen short of </a:t>
            </a:r>
            <a:r>
              <a:rPr lang="en-GB" sz="3700" dirty="0">
                <a:solidFill>
                  <a:srgbClr val="FFE8D1"/>
                </a:solidFill>
                <a:effectLst>
                  <a:glow rad="101600">
                    <a:schemeClr val="accent4">
                      <a:satMod val="175000"/>
                      <a:alpha val="40000"/>
                    </a:schemeClr>
                  </a:glow>
                </a:effectLst>
                <a:latin typeface="Arial" panose="020B0604020202020204" pitchFamily="34" charset="0"/>
                <a:cs typeface="Arial" panose="020B0604020202020204" pitchFamily="34" charset="0"/>
              </a:rPr>
              <a:t>the glory of God</a:t>
            </a:r>
            <a:r>
              <a:rPr lang="en-GB" sz="3700" dirty="0">
                <a:solidFill>
                  <a:srgbClr val="FFE8D1"/>
                </a:solidFill>
                <a:latin typeface="Arial" panose="020B0604020202020204" pitchFamily="34" charset="0"/>
                <a:cs typeface="Arial" panose="020B0604020202020204" pitchFamily="34" charset="0"/>
              </a:rPr>
              <a:t>.’  </a:t>
            </a:r>
            <a:r>
              <a:rPr lang="en-GB" sz="3200" b="1" dirty="0">
                <a:solidFill>
                  <a:srgbClr val="FFE8D1"/>
                </a:solidFill>
                <a:latin typeface="Arial" panose="020B0604020202020204" pitchFamily="34" charset="0"/>
                <a:cs typeface="Arial" panose="020B0604020202020204" pitchFamily="34" charset="0"/>
              </a:rPr>
              <a:t>Romans 3:23</a:t>
            </a:r>
            <a:endParaRPr lang="en-GB" dirty="0">
              <a:solidFill>
                <a:srgbClr val="FFE8D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6F5B82C1-77DA-FA72-C43F-5BCC9017AE5D}"/>
              </a:ext>
            </a:extLst>
          </p:cNvPr>
          <p:cNvSpPr txBox="1"/>
          <p:nvPr/>
        </p:nvSpPr>
        <p:spPr>
          <a:xfrm>
            <a:off x="1708726" y="4478879"/>
            <a:ext cx="10483274" cy="2292935"/>
          </a:xfrm>
          <a:prstGeom prst="rect">
            <a:avLst/>
          </a:prstGeom>
          <a:noFill/>
        </p:spPr>
        <p:txBody>
          <a:bodyPr wrap="square">
            <a:spAutoFit/>
          </a:bodyPr>
          <a:lstStyle/>
          <a:p>
            <a:pPr algn="ctr"/>
            <a:r>
              <a:rPr lang="en-GB" sz="3700" dirty="0">
                <a:solidFill>
                  <a:srgbClr val="FFE8D1"/>
                </a:solidFill>
                <a:latin typeface="Arial" panose="020B0604020202020204" pitchFamily="34" charset="0"/>
                <a:cs typeface="Arial" panose="020B0604020202020204" pitchFamily="34" charset="0"/>
              </a:rPr>
              <a:t>‘But your iniquities have separated you from your God; your sins have hidden His face from you, so that He will not hear.’</a:t>
            </a:r>
          </a:p>
          <a:p>
            <a:pPr algn="ctr"/>
            <a:r>
              <a:rPr lang="en-GB" sz="3200" b="1" dirty="0">
                <a:solidFill>
                  <a:srgbClr val="FFE8D1"/>
                </a:solidFill>
                <a:latin typeface="Arial" panose="020B0604020202020204" pitchFamily="34" charset="0"/>
                <a:cs typeface="Arial" panose="020B0604020202020204" pitchFamily="34" charset="0"/>
              </a:rPr>
              <a:t> Isaiah 59:2</a:t>
            </a:r>
            <a:endParaRPr lang="en-GB"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574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1846659"/>
          </a:xfrm>
          <a:prstGeom prst="rect">
            <a:avLst/>
          </a:prstGeom>
          <a:noFill/>
        </p:spPr>
        <p:txBody>
          <a:bodyPr wrap="square" rtlCol="0">
            <a:spAutoFit/>
          </a:bodyPr>
          <a:lstStyle/>
          <a:p>
            <a:endParaRPr lang="en-GB" sz="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‘As for you, you were…’</a:t>
            </a:r>
          </a:p>
          <a:p>
            <a:endParaRPr lang="en-GB" sz="200" b="1" dirty="0">
              <a:solidFill>
                <a:srgbClr val="462300"/>
              </a:solidFill>
              <a:latin typeface="Arial" panose="020B0604020202020204" pitchFamily="34" charset="0"/>
              <a:cs typeface="Arial" panose="020B0604020202020204" pitchFamily="34" charset="0"/>
            </a:endParaRPr>
          </a:p>
          <a:p>
            <a:r>
              <a:rPr lang="en-GB" sz="3500" b="1" dirty="0">
                <a:solidFill>
                  <a:srgbClr val="462300"/>
                </a:solidFill>
                <a:latin typeface="Arial" panose="020B0604020202020204" pitchFamily="34" charset="0"/>
                <a:cs typeface="Arial" panose="020B0604020202020204" pitchFamily="34" charset="0"/>
              </a:rPr>
              <a:t>Dead</a:t>
            </a:r>
            <a:r>
              <a:rPr lang="en-GB" sz="3500" dirty="0">
                <a:solidFill>
                  <a:srgbClr val="462300"/>
                </a:solidFill>
                <a:latin typeface="Arial" panose="020B0604020202020204" pitchFamily="34" charset="0"/>
                <a:cs typeface="Arial" panose="020B0604020202020204" pitchFamily="34" charset="0"/>
              </a:rPr>
              <a:t> – In your transgressions and sins </a:t>
            </a:r>
            <a:r>
              <a:rPr lang="en-GB" sz="3200" b="1" dirty="0">
                <a:solidFill>
                  <a:srgbClr val="462300"/>
                </a:solidFill>
                <a:latin typeface="Arial" panose="020B0604020202020204" pitchFamily="34" charset="0"/>
                <a:cs typeface="Arial" panose="020B0604020202020204" pitchFamily="34" charset="0"/>
              </a:rPr>
              <a:t>(vs.1)</a:t>
            </a:r>
          </a:p>
          <a:p>
            <a:r>
              <a:rPr lang="en-GB" sz="3500" b="1" dirty="0">
                <a:solidFill>
                  <a:srgbClr val="462300"/>
                </a:solidFill>
                <a:latin typeface="Arial" panose="020B0604020202020204" pitchFamily="34" charset="0"/>
                <a:cs typeface="Arial" panose="020B0604020202020204" pitchFamily="34" charset="0"/>
              </a:rPr>
              <a:t>Drifting</a:t>
            </a:r>
            <a:endParaRPr lang="en-GB" sz="3200" b="1"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513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2877711"/>
          </a:xfrm>
          <a:prstGeom prst="rect">
            <a:avLst/>
          </a:prstGeom>
          <a:noFill/>
        </p:spPr>
        <p:txBody>
          <a:bodyPr wrap="square" rtlCol="0">
            <a:spAutoFit/>
          </a:bodyPr>
          <a:lstStyle/>
          <a:p>
            <a:endParaRPr lang="en-GB" sz="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‘As for you, you were…’</a:t>
            </a:r>
          </a:p>
          <a:p>
            <a:endParaRPr lang="en-GB" sz="200" b="1" dirty="0">
              <a:solidFill>
                <a:srgbClr val="462300"/>
              </a:solidFill>
              <a:latin typeface="Arial" panose="020B0604020202020204" pitchFamily="34" charset="0"/>
              <a:cs typeface="Arial" panose="020B0604020202020204" pitchFamily="34" charset="0"/>
            </a:endParaRPr>
          </a:p>
          <a:p>
            <a:r>
              <a:rPr lang="en-GB" sz="3500" b="1" dirty="0">
                <a:solidFill>
                  <a:srgbClr val="462300"/>
                </a:solidFill>
                <a:latin typeface="Arial" panose="020B0604020202020204" pitchFamily="34" charset="0"/>
                <a:cs typeface="Arial" panose="020B0604020202020204" pitchFamily="34" charset="0"/>
              </a:rPr>
              <a:t>Dead</a:t>
            </a:r>
            <a:r>
              <a:rPr lang="en-GB" sz="3500" dirty="0">
                <a:solidFill>
                  <a:srgbClr val="462300"/>
                </a:solidFill>
                <a:latin typeface="Arial" panose="020B0604020202020204" pitchFamily="34" charset="0"/>
                <a:cs typeface="Arial" panose="020B0604020202020204" pitchFamily="34" charset="0"/>
              </a:rPr>
              <a:t> – In your transgressions and sins </a:t>
            </a:r>
            <a:r>
              <a:rPr lang="en-GB" sz="3200" b="1" dirty="0">
                <a:solidFill>
                  <a:srgbClr val="462300"/>
                </a:solidFill>
                <a:latin typeface="Arial" panose="020B0604020202020204" pitchFamily="34" charset="0"/>
                <a:cs typeface="Arial" panose="020B0604020202020204" pitchFamily="34" charset="0"/>
              </a:rPr>
              <a:t>(vs.1)</a:t>
            </a:r>
          </a:p>
          <a:p>
            <a:r>
              <a:rPr lang="en-GB" sz="3500" b="1" dirty="0">
                <a:solidFill>
                  <a:srgbClr val="462300"/>
                </a:solidFill>
                <a:latin typeface="Arial" panose="020B0604020202020204" pitchFamily="34" charset="0"/>
                <a:cs typeface="Arial" panose="020B0604020202020204" pitchFamily="34" charset="0"/>
              </a:rPr>
              <a:t>Drifting</a:t>
            </a:r>
            <a:r>
              <a:rPr lang="en-GB" sz="3500" dirty="0">
                <a:solidFill>
                  <a:srgbClr val="462300"/>
                </a:solidFill>
                <a:latin typeface="Arial" panose="020B0604020202020204" pitchFamily="34" charset="0"/>
                <a:cs typeface="Arial" panose="020B0604020202020204" pitchFamily="34" charset="0"/>
              </a:rPr>
              <a:t> – You followed:</a:t>
            </a:r>
          </a:p>
          <a:p>
            <a:pPr marL="1371600" lvl="2" indent="-4572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The ways of this world </a:t>
            </a:r>
            <a:r>
              <a:rPr lang="en-GB" sz="3200" b="1" dirty="0">
                <a:solidFill>
                  <a:srgbClr val="462300"/>
                </a:solidFill>
                <a:latin typeface="Arial" panose="020B0604020202020204" pitchFamily="34" charset="0"/>
                <a:cs typeface="Arial" panose="020B0604020202020204" pitchFamily="34" charset="0"/>
              </a:rPr>
              <a:t>(vs.2)</a:t>
            </a:r>
          </a:p>
          <a:p>
            <a:pPr lvl="2"/>
            <a:endParaRPr lang="en-GB" sz="3200" b="1" dirty="0">
              <a:solidFill>
                <a:srgbClr val="462300"/>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5E80D2E4-F1B7-5999-738F-35CCCD780D8A}"/>
              </a:ext>
            </a:extLst>
          </p:cNvPr>
          <p:cNvSpPr/>
          <p:nvPr/>
        </p:nvSpPr>
        <p:spPr>
          <a:xfrm>
            <a:off x="1708727" y="4132385"/>
            <a:ext cx="10483273" cy="2725615"/>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AF06F18-FAFB-942A-18C0-68CF6181AEDD}"/>
              </a:ext>
            </a:extLst>
          </p:cNvPr>
          <p:cNvSpPr txBox="1"/>
          <p:nvPr/>
        </p:nvSpPr>
        <p:spPr>
          <a:xfrm>
            <a:off x="1747981" y="4081864"/>
            <a:ext cx="10483274" cy="2862322"/>
          </a:xfrm>
          <a:prstGeom prst="rect">
            <a:avLst/>
          </a:prstGeom>
          <a:noFill/>
        </p:spPr>
        <p:txBody>
          <a:bodyPr wrap="square">
            <a:spAutoFit/>
          </a:bodyPr>
          <a:lstStyle/>
          <a:p>
            <a:pPr algn="ctr"/>
            <a:r>
              <a:rPr lang="en-GB" sz="3600" dirty="0">
                <a:solidFill>
                  <a:srgbClr val="FFE8D1"/>
                </a:solidFill>
                <a:latin typeface="Arial" panose="020B0604020202020204" pitchFamily="34" charset="0"/>
                <a:cs typeface="Arial" panose="020B0604020202020204" pitchFamily="34" charset="0"/>
              </a:rPr>
              <a:t>‘Enter through the narrow gate. For wide is the gate and </a:t>
            </a:r>
            <a:r>
              <a:rPr lang="en-GB" sz="3600" dirty="0">
                <a:solidFill>
                  <a:srgbClr val="FFE8D1"/>
                </a:solidFill>
                <a:effectLst>
                  <a:glow rad="101600">
                    <a:schemeClr val="accent4">
                      <a:satMod val="175000"/>
                      <a:alpha val="40000"/>
                    </a:schemeClr>
                  </a:glow>
                </a:effectLst>
                <a:latin typeface="Arial" panose="020B0604020202020204" pitchFamily="34" charset="0"/>
                <a:cs typeface="Arial" panose="020B0604020202020204" pitchFamily="34" charset="0"/>
              </a:rPr>
              <a:t>broad is the road that leads to destruction</a:t>
            </a:r>
            <a:r>
              <a:rPr lang="en-GB" sz="3600" dirty="0">
                <a:solidFill>
                  <a:srgbClr val="FFE8D1"/>
                </a:solidFill>
                <a:latin typeface="Arial" panose="020B0604020202020204" pitchFamily="34" charset="0"/>
                <a:cs typeface="Arial" panose="020B0604020202020204" pitchFamily="34" charset="0"/>
              </a:rPr>
              <a:t>, and many enter through it. But small is the gate and </a:t>
            </a:r>
            <a:r>
              <a:rPr lang="en-GB" sz="3600" dirty="0">
                <a:solidFill>
                  <a:srgbClr val="FFE8D1"/>
                </a:solidFill>
                <a:effectLst>
                  <a:glow rad="101600">
                    <a:schemeClr val="accent4">
                      <a:satMod val="175000"/>
                      <a:alpha val="40000"/>
                    </a:schemeClr>
                  </a:glow>
                </a:effectLst>
                <a:latin typeface="Arial" panose="020B0604020202020204" pitchFamily="34" charset="0"/>
                <a:cs typeface="Arial" panose="020B0604020202020204" pitchFamily="34" charset="0"/>
              </a:rPr>
              <a:t>narrow the road that leads to life</a:t>
            </a:r>
            <a:r>
              <a:rPr lang="en-GB" sz="3600" dirty="0">
                <a:solidFill>
                  <a:srgbClr val="FFE8D1"/>
                </a:solidFill>
                <a:latin typeface="Arial" panose="020B0604020202020204" pitchFamily="34" charset="0"/>
                <a:cs typeface="Arial" panose="020B0604020202020204" pitchFamily="34" charset="0"/>
              </a:rPr>
              <a:t>, and only a few find it.’  </a:t>
            </a:r>
            <a:r>
              <a:rPr lang="en-GB" sz="3200" b="1" dirty="0">
                <a:solidFill>
                  <a:srgbClr val="FFE8D1"/>
                </a:solidFill>
                <a:latin typeface="Arial" panose="020B0604020202020204" pitchFamily="34" charset="0"/>
                <a:cs typeface="Arial" panose="020B0604020202020204" pitchFamily="34" charset="0"/>
              </a:rPr>
              <a:t>Matthew 7:13-14</a:t>
            </a:r>
            <a:endParaRPr lang="en-GB"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39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Dead, drifting, disobedient and deserving God’s wrath</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2:1-3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2923877"/>
          </a:xfrm>
          <a:prstGeom prst="rect">
            <a:avLst/>
          </a:prstGeom>
          <a:noFill/>
        </p:spPr>
        <p:txBody>
          <a:bodyPr wrap="square" rtlCol="0">
            <a:spAutoFit/>
          </a:bodyPr>
          <a:lstStyle/>
          <a:p>
            <a:endParaRPr lang="en-GB" sz="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‘As for you, you were…’</a:t>
            </a:r>
          </a:p>
          <a:p>
            <a:endParaRPr lang="en-GB" sz="200" b="1" dirty="0">
              <a:solidFill>
                <a:srgbClr val="462300"/>
              </a:solidFill>
              <a:latin typeface="Arial" panose="020B0604020202020204" pitchFamily="34" charset="0"/>
              <a:cs typeface="Arial" panose="020B0604020202020204" pitchFamily="34" charset="0"/>
            </a:endParaRPr>
          </a:p>
          <a:p>
            <a:r>
              <a:rPr lang="en-GB" sz="3500" b="1" dirty="0">
                <a:solidFill>
                  <a:srgbClr val="462300"/>
                </a:solidFill>
                <a:latin typeface="Arial" panose="020B0604020202020204" pitchFamily="34" charset="0"/>
                <a:cs typeface="Arial" panose="020B0604020202020204" pitchFamily="34" charset="0"/>
              </a:rPr>
              <a:t>Dead</a:t>
            </a:r>
            <a:r>
              <a:rPr lang="en-GB" sz="3500" dirty="0">
                <a:solidFill>
                  <a:srgbClr val="462300"/>
                </a:solidFill>
                <a:latin typeface="Arial" panose="020B0604020202020204" pitchFamily="34" charset="0"/>
                <a:cs typeface="Arial" panose="020B0604020202020204" pitchFamily="34" charset="0"/>
              </a:rPr>
              <a:t> – In your transgressions and sins </a:t>
            </a:r>
            <a:r>
              <a:rPr lang="en-GB" sz="3200" b="1" dirty="0">
                <a:solidFill>
                  <a:srgbClr val="462300"/>
                </a:solidFill>
                <a:latin typeface="Arial" panose="020B0604020202020204" pitchFamily="34" charset="0"/>
                <a:cs typeface="Arial" panose="020B0604020202020204" pitchFamily="34" charset="0"/>
              </a:rPr>
              <a:t>(vs.1)</a:t>
            </a:r>
          </a:p>
          <a:p>
            <a:r>
              <a:rPr lang="en-GB" sz="3500" b="1" dirty="0">
                <a:solidFill>
                  <a:srgbClr val="462300"/>
                </a:solidFill>
                <a:latin typeface="Arial" panose="020B0604020202020204" pitchFamily="34" charset="0"/>
                <a:cs typeface="Arial" panose="020B0604020202020204" pitchFamily="34" charset="0"/>
              </a:rPr>
              <a:t>Drifting</a:t>
            </a:r>
            <a:r>
              <a:rPr lang="en-GB" sz="3500" dirty="0">
                <a:solidFill>
                  <a:srgbClr val="462300"/>
                </a:solidFill>
                <a:latin typeface="Arial" panose="020B0604020202020204" pitchFamily="34" charset="0"/>
                <a:cs typeface="Arial" panose="020B0604020202020204" pitchFamily="34" charset="0"/>
              </a:rPr>
              <a:t> – You followed:</a:t>
            </a:r>
          </a:p>
          <a:p>
            <a:pPr marL="1371600" lvl="2" indent="-4572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The ways of this world </a:t>
            </a:r>
            <a:r>
              <a:rPr lang="en-GB" sz="3200" b="1" dirty="0">
                <a:solidFill>
                  <a:srgbClr val="462300"/>
                </a:solidFill>
                <a:latin typeface="Arial" panose="020B0604020202020204" pitchFamily="34" charset="0"/>
                <a:cs typeface="Arial" panose="020B0604020202020204" pitchFamily="34" charset="0"/>
              </a:rPr>
              <a:t>(vs.2)</a:t>
            </a:r>
          </a:p>
          <a:p>
            <a:pPr marL="1371600" lvl="2" indent="-457200">
              <a:buFont typeface="Wingdings" panose="05000000000000000000" pitchFamily="2" charset="2"/>
              <a:buChar char="Ø"/>
            </a:pPr>
            <a:r>
              <a:rPr lang="en-GB" sz="3500" dirty="0">
                <a:solidFill>
                  <a:srgbClr val="462300"/>
                </a:solidFill>
                <a:latin typeface="Arial" panose="020B0604020202020204" pitchFamily="34" charset="0"/>
                <a:cs typeface="Arial" panose="020B0604020202020204" pitchFamily="34" charset="0"/>
              </a:rPr>
              <a:t>The ruler of the kingdom of the air </a:t>
            </a:r>
            <a:r>
              <a:rPr lang="en-GB" sz="3200" b="1" dirty="0">
                <a:solidFill>
                  <a:srgbClr val="462300"/>
                </a:solidFill>
                <a:latin typeface="Arial" panose="020B0604020202020204" pitchFamily="34" charset="0"/>
                <a:cs typeface="Arial" panose="020B0604020202020204" pitchFamily="34" charset="0"/>
              </a:rPr>
              <a:t>(vs.2)</a:t>
            </a:r>
          </a:p>
        </p:txBody>
      </p:sp>
      <p:sp>
        <p:nvSpPr>
          <p:cNvPr id="6" name="Rectangle 5">
            <a:extLst>
              <a:ext uri="{FF2B5EF4-FFF2-40B4-BE49-F238E27FC236}">
                <a16:creationId xmlns:a16="http://schemas.microsoft.com/office/drawing/2014/main" id="{A80718EA-5CA2-7690-E336-BE92BF9B1A88}"/>
              </a:ext>
            </a:extLst>
          </p:cNvPr>
          <p:cNvSpPr/>
          <p:nvPr/>
        </p:nvSpPr>
        <p:spPr>
          <a:xfrm>
            <a:off x="1708727" y="4678202"/>
            <a:ext cx="10483273" cy="2179797"/>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94B30EA-0CA7-F67B-DA71-0CEA150CDA6D}"/>
              </a:ext>
            </a:extLst>
          </p:cNvPr>
          <p:cNvSpPr txBox="1"/>
          <p:nvPr/>
        </p:nvSpPr>
        <p:spPr>
          <a:xfrm>
            <a:off x="1630218" y="4678201"/>
            <a:ext cx="10483274" cy="2308324"/>
          </a:xfrm>
          <a:prstGeom prst="rect">
            <a:avLst/>
          </a:prstGeom>
          <a:noFill/>
        </p:spPr>
        <p:txBody>
          <a:bodyPr wrap="square">
            <a:spAutoFit/>
          </a:bodyPr>
          <a:lstStyle/>
          <a:p>
            <a:pPr algn="ctr"/>
            <a:r>
              <a:rPr lang="en-GB" sz="3500" dirty="0">
                <a:solidFill>
                  <a:srgbClr val="FFE8D1"/>
                </a:solidFill>
                <a:latin typeface="Arial" panose="020B0604020202020204" pitchFamily="34" charset="0"/>
                <a:cs typeface="Arial" panose="020B0604020202020204" pitchFamily="34" charset="0"/>
              </a:rPr>
              <a:t>‘The god of this age has blinded the minds of unbelievers, so that they cannot see the light of the gospel that displays the glory of Christ, who is the image of God.’   </a:t>
            </a:r>
            <a:r>
              <a:rPr lang="en-GB" sz="3200" b="1" dirty="0">
                <a:solidFill>
                  <a:srgbClr val="FFE8D1"/>
                </a:solidFill>
                <a:latin typeface="Arial" panose="020B0604020202020204" pitchFamily="34" charset="0"/>
                <a:cs typeface="Arial" panose="020B0604020202020204" pitchFamily="34" charset="0"/>
              </a:rPr>
              <a:t>2 Corinthians 4:4 </a:t>
            </a:r>
            <a:endParaRPr lang="en-GB"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553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14767</TotalTime>
  <Words>1090</Words>
  <Application>Microsoft Office PowerPoint</Application>
  <PresentationFormat>Widescreen</PresentationFormat>
  <Paragraphs>161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Impact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111</cp:revision>
  <dcterms:created xsi:type="dcterms:W3CDTF">2022-12-16T18:33:56Z</dcterms:created>
  <dcterms:modified xsi:type="dcterms:W3CDTF">2023-05-20T11:41:33Z</dcterms:modified>
</cp:coreProperties>
</file>