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3" d="100"/>
          <a:sy n="93" d="100"/>
        </p:scale>
        <p:origin x="259"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A60E1F-0241-4039-9261-41AE4B3AE886}"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15515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A60E1F-0241-4039-9261-41AE4B3AE886}"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358563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A60E1F-0241-4039-9261-41AE4B3AE886}"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234132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A60E1F-0241-4039-9261-41AE4B3AE886}"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99835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A60E1F-0241-4039-9261-41AE4B3AE886}"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70185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A60E1F-0241-4039-9261-41AE4B3AE886}" type="datetimeFigureOut">
              <a:rPr lang="en-GB" smtClean="0"/>
              <a:t>27/05/2023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241041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A60E1F-0241-4039-9261-41AE4B3AE886}" type="datetimeFigureOut">
              <a:rPr lang="en-GB" smtClean="0"/>
              <a:t>27/05/2023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65240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A60E1F-0241-4039-9261-41AE4B3AE886}" type="datetimeFigureOut">
              <a:rPr lang="en-GB" smtClean="0"/>
              <a:t>27/05/2023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7348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60E1F-0241-4039-9261-41AE4B3AE886}" type="datetimeFigureOut">
              <a:rPr lang="en-GB" smtClean="0"/>
              <a:t>27/05/2023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425565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A60E1F-0241-4039-9261-41AE4B3AE886}" type="datetimeFigureOut">
              <a:rPr lang="en-GB" smtClean="0"/>
              <a:t>27/05/2023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298175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A60E1F-0241-4039-9261-41AE4B3AE886}" type="datetimeFigureOut">
              <a:rPr lang="en-GB" smtClean="0"/>
              <a:t>27/05/2023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64997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60E1F-0241-4039-9261-41AE4B3AE886}" type="datetimeFigureOut">
              <a:rPr lang="en-GB" smtClean="0"/>
              <a:t>27/05/2023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61365-DFCA-4CDF-A7A5-A44530FD887D}" type="slidenum">
              <a:rPr lang="en-GB" smtClean="0"/>
              <a:t>‹#›</a:t>
            </a:fld>
            <a:endParaRPr lang="en-GB"/>
          </a:p>
        </p:txBody>
      </p:sp>
    </p:spTree>
    <p:extLst>
      <p:ext uri="{BB962C8B-B14F-4D97-AF65-F5344CB8AC3E}">
        <p14:creationId xmlns:p14="http://schemas.microsoft.com/office/powerpoint/2010/main" val="2149268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erse of the Day - Colossians 3:13 - iDisci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14001"/>
            <a:ext cx="11904620" cy="6608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412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665" y="74141"/>
            <a:ext cx="12043719" cy="6986528"/>
          </a:xfrm>
          <a:prstGeom prst="rect">
            <a:avLst/>
          </a:prstGeom>
          <a:noFill/>
        </p:spPr>
        <p:txBody>
          <a:bodyPr wrap="square" rtlCol="0">
            <a:spAutoFit/>
          </a:bodyPr>
          <a:lstStyle/>
          <a:p>
            <a:pPr fontAlgn="base"/>
            <a:r>
              <a:rPr lang="en-GB" dirty="0"/>
              <a:t> </a:t>
            </a:r>
            <a:r>
              <a:rPr lang="en-GB" sz="2800" b="1" dirty="0">
                <a:latin typeface="Times New Roman" panose="02020603050405020304" pitchFamily="18" charset="0"/>
                <a:cs typeface="Times New Roman" panose="02020603050405020304" pitchFamily="18" charset="0"/>
              </a:rPr>
              <a:t>Verse 12 </a:t>
            </a:r>
            <a:endParaRPr lang="en-GB" sz="2800" dirty="0">
              <a:latin typeface="Times New Roman" panose="02020603050405020304" pitchFamily="18" charset="0"/>
              <a:cs typeface="Times New Roman" panose="02020603050405020304" pitchFamily="18" charset="0"/>
            </a:endParaRPr>
          </a:p>
          <a:p>
            <a:pPr fontAlgn="base"/>
            <a:r>
              <a:rPr lang="en-GB" sz="2800" b="1" baseline="30000" dirty="0">
                <a:latin typeface="Times New Roman" panose="02020603050405020304" pitchFamily="18" charset="0"/>
                <a:cs typeface="Times New Roman" panose="02020603050405020304" pitchFamily="18" charset="0"/>
              </a:rPr>
              <a:t>12 </a:t>
            </a:r>
            <a:r>
              <a:rPr lang="en-GB" sz="2800" b="1" dirty="0">
                <a:latin typeface="Times New Roman" panose="02020603050405020304" pitchFamily="18" charset="0"/>
                <a:cs typeface="Times New Roman" panose="02020603050405020304" pitchFamily="18" charset="0"/>
              </a:rPr>
              <a:t>Therefore, as God’s chosen people, holy and dearly loved, clothe yourselves with compassion, kindness, humility, gentleness and patience. </a:t>
            </a:r>
            <a:endParaRPr lang="en-GB" sz="2800" dirty="0">
              <a:latin typeface="Times New Roman" panose="02020603050405020304" pitchFamily="18" charset="0"/>
              <a:cs typeface="Times New Roman" panose="02020603050405020304" pitchFamily="18" charset="0"/>
            </a:endParaRPr>
          </a:p>
          <a:p>
            <a:pPr fontAlgn="base"/>
            <a:r>
              <a:rPr lang="en-GB" sz="2800" dirty="0">
                <a:latin typeface="Times New Roman" panose="02020603050405020304" pitchFamily="18" charset="0"/>
                <a:cs typeface="Times New Roman" panose="02020603050405020304" pitchFamily="18" charset="0"/>
              </a:rPr>
              <a:t> </a:t>
            </a:r>
            <a:endParaRPr lang="en-GB" sz="2800" dirty="0" smtClean="0">
              <a:latin typeface="Times New Roman" panose="02020603050405020304" pitchFamily="18" charset="0"/>
              <a:cs typeface="Times New Roman" panose="02020603050405020304" pitchFamily="18" charset="0"/>
            </a:endParaRPr>
          </a:p>
          <a:p>
            <a:pPr fontAlgn="base"/>
            <a:r>
              <a:rPr lang="en-GB" sz="2800" b="1" dirty="0" smtClean="0">
                <a:latin typeface="Times New Roman" panose="02020603050405020304" pitchFamily="18" charset="0"/>
                <a:cs typeface="Times New Roman" panose="02020603050405020304" pitchFamily="18" charset="0"/>
              </a:rPr>
              <a:t>2 </a:t>
            </a:r>
            <a:r>
              <a:rPr lang="en-GB" sz="2800" b="1" dirty="0">
                <a:latin typeface="Times New Roman" panose="02020603050405020304" pitchFamily="18" charset="0"/>
                <a:cs typeface="Times New Roman" panose="02020603050405020304" pitchFamily="18" charset="0"/>
              </a:rPr>
              <a:t>Peter c 3 v 9</a:t>
            </a:r>
            <a:endParaRPr lang="en-GB" sz="2800" dirty="0">
              <a:latin typeface="Times New Roman" panose="02020603050405020304" pitchFamily="18" charset="0"/>
              <a:cs typeface="Times New Roman" panose="02020603050405020304" pitchFamily="18" charset="0"/>
            </a:endParaRPr>
          </a:p>
          <a:p>
            <a:pPr fontAlgn="base"/>
            <a:r>
              <a:rPr lang="en-GB" sz="2800" b="1" baseline="30000" dirty="0">
                <a:latin typeface="Times New Roman" panose="02020603050405020304" pitchFamily="18" charset="0"/>
                <a:cs typeface="Times New Roman" panose="02020603050405020304" pitchFamily="18" charset="0"/>
              </a:rPr>
              <a:t>9 </a:t>
            </a:r>
            <a:r>
              <a:rPr lang="en-GB" sz="2800" b="1" dirty="0">
                <a:latin typeface="Times New Roman" panose="02020603050405020304" pitchFamily="18" charset="0"/>
                <a:cs typeface="Times New Roman" panose="02020603050405020304" pitchFamily="18" charset="0"/>
              </a:rPr>
              <a:t>The Lord is not slow in keeping His promise, as some understand slowness. Instead He is patient with you, not wanting anyone to perish, but everyone to come to repentance</a:t>
            </a:r>
            <a:r>
              <a:rPr lang="en-GB" sz="2800" b="1" dirty="0" smtClean="0">
                <a:latin typeface="Times New Roman" panose="02020603050405020304" pitchFamily="18" charset="0"/>
                <a:cs typeface="Times New Roman" panose="02020603050405020304" pitchFamily="18" charset="0"/>
              </a:rPr>
              <a:t>.</a:t>
            </a:r>
          </a:p>
          <a:p>
            <a:pPr fontAlgn="base"/>
            <a:endParaRPr lang="en-US" sz="2800" b="1" dirty="0" smtClean="0">
              <a:latin typeface="Times New Roman" panose="02020603050405020304" pitchFamily="18" charset="0"/>
              <a:cs typeface="Times New Roman" panose="02020603050405020304" pitchFamily="18" charset="0"/>
            </a:endParaRPr>
          </a:p>
          <a:p>
            <a:pPr fontAlgn="base"/>
            <a:r>
              <a:rPr lang="en-US" sz="2800" b="1" dirty="0" smtClean="0">
                <a:latin typeface="Times New Roman" panose="02020603050405020304" pitchFamily="18" charset="0"/>
                <a:cs typeface="Times New Roman" panose="02020603050405020304" pitchFamily="18" charset="0"/>
              </a:rPr>
              <a:t>Sermon </a:t>
            </a:r>
            <a:r>
              <a:rPr lang="en-US" sz="2800" b="1" dirty="0" smtClean="0">
                <a:latin typeface="Times New Roman" panose="02020603050405020304" pitchFamily="18" charset="0"/>
                <a:cs typeface="Times New Roman" panose="02020603050405020304" pitchFamily="18" charset="0"/>
              </a:rPr>
              <a:t>Title : Do we forgive as Christ forgave ?</a:t>
            </a:r>
            <a:endParaRPr lang="en-GB" sz="2800" b="1" dirty="0" smtClean="0">
              <a:latin typeface="Times New Roman" panose="02020603050405020304" pitchFamily="18" charset="0"/>
              <a:cs typeface="Times New Roman" panose="02020603050405020304" pitchFamily="18" charset="0"/>
            </a:endParaRPr>
          </a:p>
          <a:p>
            <a:pPr fontAlgn="base"/>
            <a:endParaRPr lang="en-GB" sz="2800" b="1" dirty="0" smtClean="0">
              <a:latin typeface="Times New Roman" panose="02020603050405020304" pitchFamily="18" charset="0"/>
              <a:cs typeface="Times New Roman" panose="02020603050405020304" pitchFamily="18" charset="0"/>
            </a:endParaRPr>
          </a:p>
          <a:p>
            <a:pPr fontAlgn="base"/>
            <a:r>
              <a:rPr lang="en-GB" sz="2800" b="1" dirty="0" smtClean="0">
                <a:latin typeface="Times New Roman" panose="02020603050405020304" pitchFamily="18" charset="0"/>
                <a:cs typeface="Times New Roman" panose="02020603050405020304" pitchFamily="18" charset="0"/>
              </a:rPr>
              <a:t>2 </a:t>
            </a:r>
            <a:r>
              <a:rPr lang="en-GB" sz="2800" b="1" dirty="0">
                <a:latin typeface="Times New Roman" panose="02020603050405020304" pitchFamily="18" charset="0"/>
                <a:cs typeface="Times New Roman" panose="02020603050405020304" pitchFamily="18" charset="0"/>
              </a:rPr>
              <a:t>points </a:t>
            </a:r>
          </a:p>
          <a:p>
            <a:pPr lvl="0" fontAlgn="base"/>
            <a:r>
              <a:rPr lang="en-GB" sz="2800" b="1" dirty="0">
                <a:latin typeface="Times New Roman" panose="02020603050405020304" pitchFamily="18" charset="0"/>
                <a:cs typeface="Times New Roman" panose="02020603050405020304" pitchFamily="18" charset="0"/>
              </a:rPr>
              <a:t>How do we Bear with others?</a:t>
            </a:r>
          </a:p>
          <a:p>
            <a:pPr lvl="0" fontAlgn="base"/>
            <a:r>
              <a:rPr lang="en-GB" sz="2800" b="1" dirty="0">
                <a:latin typeface="Times New Roman" panose="02020603050405020304" pitchFamily="18" charset="0"/>
                <a:cs typeface="Times New Roman" panose="02020603050405020304" pitchFamily="18" charset="0"/>
              </a:rPr>
              <a:t>Do we put on forgiveness as Christ forgave?</a:t>
            </a:r>
          </a:p>
          <a:p>
            <a:pPr fontAlgn="base"/>
            <a:r>
              <a:rPr lang="en-GB" sz="2800" dirty="0">
                <a:latin typeface="Times New Roman" panose="02020603050405020304" pitchFamily="18" charset="0"/>
                <a:cs typeface="Times New Roman" panose="02020603050405020304" pitchFamily="18" charset="0"/>
              </a:rPr>
              <a:t> </a:t>
            </a:r>
          </a:p>
          <a:p>
            <a:pPr fontAlgn="base"/>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052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281" y="321276"/>
            <a:ext cx="12043719" cy="5262979"/>
          </a:xfrm>
          <a:prstGeom prst="rect">
            <a:avLst/>
          </a:prstGeom>
          <a:noFill/>
        </p:spPr>
        <p:txBody>
          <a:bodyPr wrap="square" rtlCol="0">
            <a:spAutoFit/>
          </a:bodyPr>
          <a:lstStyle/>
          <a:p>
            <a:pPr fontAlgn="base"/>
            <a:r>
              <a:rPr lang="en-GB" sz="2800" b="1" dirty="0">
                <a:latin typeface="Times New Roman" panose="02020603050405020304" pitchFamily="18" charset="0"/>
                <a:cs typeface="Times New Roman" panose="02020603050405020304" pitchFamily="18" charset="0"/>
              </a:rPr>
              <a:t>Verse 13 </a:t>
            </a:r>
            <a:endParaRPr lang="en-GB" sz="2800" dirty="0">
              <a:latin typeface="Times New Roman" panose="02020603050405020304" pitchFamily="18" charset="0"/>
              <a:cs typeface="Times New Roman" panose="02020603050405020304" pitchFamily="18" charset="0"/>
            </a:endParaRPr>
          </a:p>
          <a:p>
            <a:pPr fontAlgn="base"/>
            <a:r>
              <a:rPr lang="en-US" sz="2800" b="1" baseline="30000" dirty="0">
                <a:latin typeface="Times New Roman" panose="02020603050405020304" pitchFamily="18" charset="0"/>
                <a:cs typeface="Times New Roman" panose="02020603050405020304" pitchFamily="18" charset="0"/>
              </a:rPr>
              <a:t>13 </a:t>
            </a:r>
            <a:r>
              <a:rPr lang="en-US" sz="2800" b="1" dirty="0">
                <a:latin typeface="Times New Roman" panose="02020603050405020304" pitchFamily="18" charset="0"/>
                <a:cs typeface="Times New Roman" panose="02020603050405020304" pitchFamily="18" charset="0"/>
              </a:rPr>
              <a:t>bearing with one another, and forgiving one another, if anyone has a grievance against someone; forgive as the Lord forgave you. </a:t>
            </a:r>
            <a:endParaRPr lang="en-US" sz="2800" b="1" dirty="0" smtClean="0">
              <a:latin typeface="Times New Roman" panose="02020603050405020304" pitchFamily="18" charset="0"/>
              <a:cs typeface="Times New Roman" panose="02020603050405020304" pitchFamily="18" charset="0"/>
            </a:endParaRPr>
          </a:p>
          <a:p>
            <a:pPr fontAlgn="base"/>
            <a:endParaRPr lang="en-US" sz="2800" b="1" dirty="0">
              <a:latin typeface="Times New Roman" panose="02020603050405020304" pitchFamily="18" charset="0"/>
              <a:cs typeface="Times New Roman" panose="02020603050405020304" pitchFamily="18" charset="0"/>
            </a:endParaRPr>
          </a:p>
          <a:p>
            <a:pPr fontAlgn="base"/>
            <a:r>
              <a:rPr lang="en-GB" sz="2800" b="1" dirty="0">
                <a:latin typeface="Times New Roman" panose="02020603050405020304" pitchFamily="18" charset="0"/>
                <a:cs typeface="Times New Roman" panose="02020603050405020304" pitchFamily="18" charset="0"/>
              </a:rPr>
              <a:t>Ephesians C4 v 2  </a:t>
            </a:r>
            <a:endParaRPr lang="en-GB" sz="2800" dirty="0">
              <a:latin typeface="Times New Roman" panose="02020603050405020304" pitchFamily="18" charset="0"/>
              <a:cs typeface="Times New Roman" panose="02020603050405020304" pitchFamily="18" charset="0"/>
            </a:endParaRPr>
          </a:p>
          <a:p>
            <a:pPr fontAlgn="base"/>
            <a:r>
              <a:rPr lang="en-GB" sz="2800" b="1" baseline="30000" dirty="0">
                <a:latin typeface="Times New Roman" panose="02020603050405020304" pitchFamily="18" charset="0"/>
                <a:cs typeface="Times New Roman" panose="02020603050405020304" pitchFamily="18" charset="0"/>
              </a:rPr>
              <a:t>2 </a:t>
            </a:r>
            <a:r>
              <a:rPr lang="en-GB" sz="2800" b="1" dirty="0">
                <a:latin typeface="Times New Roman" panose="02020603050405020304" pitchFamily="18" charset="0"/>
                <a:cs typeface="Times New Roman" panose="02020603050405020304" pitchFamily="18" charset="0"/>
              </a:rPr>
              <a:t>Be completely humble and gentle; be patient, bearing with one another in love.</a:t>
            </a:r>
            <a:r>
              <a:rPr lang="en-GB" sz="2800" dirty="0">
                <a:latin typeface="Times New Roman" panose="02020603050405020304" pitchFamily="18" charset="0"/>
                <a:cs typeface="Times New Roman" panose="02020603050405020304" pitchFamily="18" charset="0"/>
              </a:rPr>
              <a:t> </a:t>
            </a:r>
          </a:p>
          <a:p>
            <a:pPr fontAlgn="base"/>
            <a:endParaRPr lang="en-US" sz="2800" dirty="0" smtClean="0">
              <a:latin typeface="Times New Roman" panose="02020603050405020304" pitchFamily="18" charset="0"/>
              <a:cs typeface="Times New Roman" panose="02020603050405020304" pitchFamily="18" charset="0"/>
            </a:endParaRPr>
          </a:p>
          <a:p>
            <a:pPr fontAlgn="base"/>
            <a:r>
              <a:rPr lang="en-GB" sz="2800" b="1" dirty="0" err="1" smtClean="0">
                <a:latin typeface="Times New Roman" panose="02020603050405020304" pitchFamily="18" charset="0"/>
                <a:cs typeface="Times New Roman" panose="02020603050405020304" pitchFamily="18" charset="0"/>
              </a:rPr>
              <a:t>Colosians</a:t>
            </a:r>
            <a:r>
              <a:rPr lang="en-GB" sz="2800" b="1" dirty="0" smtClean="0">
                <a:latin typeface="Times New Roman" panose="02020603050405020304" pitchFamily="18" charset="0"/>
                <a:cs typeface="Times New Roman" panose="02020603050405020304" pitchFamily="18" charset="0"/>
              </a:rPr>
              <a:t> C4 </a:t>
            </a:r>
            <a:r>
              <a:rPr lang="en-GB" sz="2800" b="1" dirty="0">
                <a:latin typeface="Times New Roman" panose="02020603050405020304" pitchFamily="18" charset="0"/>
                <a:cs typeface="Times New Roman" panose="02020603050405020304" pitchFamily="18" charset="0"/>
              </a:rPr>
              <a:t>V16 </a:t>
            </a:r>
            <a:endParaRPr lang="en-GB" sz="2800" dirty="0">
              <a:latin typeface="Times New Roman" panose="02020603050405020304" pitchFamily="18" charset="0"/>
              <a:cs typeface="Times New Roman" panose="02020603050405020304" pitchFamily="18" charset="0"/>
            </a:endParaRPr>
          </a:p>
          <a:p>
            <a:pPr fontAlgn="base"/>
            <a:r>
              <a:rPr lang="en-GB" sz="2800" b="1" baseline="30000" dirty="0">
                <a:latin typeface="Times New Roman" panose="02020603050405020304" pitchFamily="18" charset="0"/>
                <a:cs typeface="Times New Roman" panose="02020603050405020304" pitchFamily="18" charset="0"/>
              </a:rPr>
              <a:t>16 </a:t>
            </a:r>
            <a:r>
              <a:rPr lang="en-GB" sz="2800" b="1" dirty="0">
                <a:latin typeface="Times New Roman" panose="02020603050405020304" pitchFamily="18" charset="0"/>
                <a:cs typeface="Times New Roman" panose="02020603050405020304" pitchFamily="18" charset="0"/>
              </a:rPr>
              <a:t>After this letter has been read to you, see that it is also read in the church of the </a:t>
            </a:r>
            <a:r>
              <a:rPr lang="en-GB" sz="2800" b="1" dirty="0" err="1">
                <a:latin typeface="Times New Roman" panose="02020603050405020304" pitchFamily="18" charset="0"/>
                <a:cs typeface="Times New Roman" panose="02020603050405020304" pitchFamily="18" charset="0"/>
              </a:rPr>
              <a:t>Laodiceans</a:t>
            </a:r>
            <a:r>
              <a:rPr lang="en-GB" sz="2800" b="1" dirty="0">
                <a:latin typeface="Times New Roman" panose="02020603050405020304" pitchFamily="18" charset="0"/>
                <a:cs typeface="Times New Roman" panose="02020603050405020304" pitchFamily="18" charset="0"/>
              </a:rPr>
              <a:t> and that you in turn read the letter from Laodicea.</a:t>
            </a:r>
            <a:endParaRPr lang="en-GB" sz="2800" dirty="0">
              <a:latin typeface="Times New Roman" panose="02020603050405020304" pitchFamily="18" charset="0"/>
              <a:cs typeface="Times New Roman" panose="02020603050405020304" pitchFamily="18" charset="0"/>
            </a:endParaRPr>
          </a:p>
          <a:p>
            <a:pPr fontAlgn="base"/>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6792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41" y="65903"/>
            <a:ext cx="12027243" cy="7417415"/>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Colossians </a:t>
            </a:r>
            <a:r>
              <a:rPr lang="en-US" sz="2800" b="1" dirty="0" smtClean="0">
                <a:latin typeface="Times New Roman" panose="02020603050405020304" pitchFamily="18" charset="0"/>
                <a:cs typeface="Times New Roman" panose="02020603050405020304" pitchFamily="18" charset="0"/>
              </a:rPr>
              <a:t>c3 v 13</a:t>
            </a:r>
            <a:endParaRPr lang="en-US" sz="2800" b="1" dirty="0">
              <a:latin typeface="Times New Roman" panose="02020603050405020304" pitchFamily="18" charset="0"/>
              <a:cs typeface="Times New Roman" panose="02020603050405020304" pitchFamily="18" charset="0"/>
            </a:endParaRPr>
          </a:p>
          <a:p>
            <a:r>
              <a:rPr lang="en-US" sz="2800" b="1" baseline="30000" dirty="0">
                <a:latin typeface="Times New Roman" panose="02020603050405020304" pitchFamily="18" charset="0"/>
                <a:cs typeface="Times New Roman" panose="02020603050405020304" pitchFamily="18" charset="0"/>
              </a:rPr>
              <a:t>13 </a:t>
            </a:r>
            <a:r>
              <a:rPr lang="en-US" sz="2800" b="1" dirty="0">
                <a:latin typeface="Times New Roman" panose="02020603050405020304" pitchFamily="18" charset="0"/>
                <a:cs typeface="Times New Roman" panose="02020603050405020304" pitchFamily="18" charset="0"/>
              </a:rPr>
              <a:t>bearing with one another, and forgiving one another, if anyone has a grievance against someone; forgive as the Lord forgave you. </a:t>
            </a:r>
            <a:endParaRPr lang="en-US" sz="2800" b="1" dirty="0" smtClean="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NKJV</a:t>
            </a:r>
          </a:p>
          <a:p>
            <a:pPr fontAlgn="base"/>
            <a:r>
              <a:rPr lang="en-US" sz="2800" b="1" baseline="30000" dirty="0">
                <a:latin typeface="Times New Roman" panose="02020603050405020304" pitchFamily="18" charset="0"/>
                <a:cs typeface="Times New Roman" panose="02020603050405020304" pitchFamily="18" charset="0"/>
              </a:rPr>
              <a:t>13 </a:t>
            </a:r>
            <a:r>
              <a:rPr lang="en-US" sz="2800" b="1" dirty="0">
                <a:latin typeface="Times New Roman" panose="02020603050405020304" pitchFamily="18" charset="0"/>
                <a:cs typeface="Times New Roman" panose="02020603050405020304" pitchFamily="18" charset="0"/>
              </a:rPr>
              <a:t>bearing with one another, and forgiving one another, if anyone has a complaint against another; even as Christ forgave you, so you also MUST DO.</a:t>
            </a:r>
            <a:endParaRPr lang="en-GB" sz="2800" dirty="0">
              <a:latin typeface="Times New Roman" panose="02020603050405020304" pitchFamily="18" charset="0"/>
              <a:cs typeface="Times New Roman" panose="02020603050405020304" pitchFamily="18" charset="0"/>
            </a:endParaRPr>
          </a:p>
          <a:p>
            <a:pPr fontAlgn="base"/>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Matthew </a:t>
            </a:r>
            <a:r>
              <a:rPr lang="en-US" sz="2800" b="1" dirty="0" smtClean="0">
                <a:latin typeface="Times New Roman" panose="02020603050405020304" pitchFamily="18" charset="0"/>
                <a:cs typeface="Times New Roman" panose="02020603050405020304" pitchFamily="18" charset="0"/>
              </a:rPr>
              <a:t>6 v12</a:t>
            </a:r>
            <a:endParaRPr lang="en-GB" sz="2800" dirty="0">
              <a:latin typeface="Times New Roman" panose="02020603050405020304" pitchFamily="18" charset="0"/>
              <a:cs typeface="Times New Roman" panose="02020603050405020304" pitchFamily="18" charset="0"/>
            </a:endParaRPr>
          </a:p>
          <a:p>
            <a:r>
              <a:rPr lang="en-GB" sz="2800" b="1" baseline="30000" dirty="0">
                <a:latin typeface="Times New Roman" panose="02020603050405020304" pitchFamily="18" charset="0"/>
                <a:cs typeface="Times New Roman" panose="02020603050405020304" pitchFamily="18" charset="0"/>
              </a:rPr>
              <a:t>12 </a:t>
            </a:r>
            <a:r>
              <a:rPr lang="en-GB" sz="2800" b="1" dirty="0">
                <a:latin typeface="Times New Roman" panose="02020603050405020304" pitchFamily="18" charset="0"/>
                <a:cs typeface="Times New Roman" panose="02020603050405020304" pitchFamily="18" charset="0"/>
              </a:rPr>
              <a:t>And forgive us our debts, as we also have forgiven our debtors.</a:t>
            </a:r>
            <a:endParaRPr lang="en-GB" sz="2800" dirty="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Matthew c 6 v14 </a:t>
            </a:r>
          </a:p>
          <a:p>
            <a:r>
              <a:rPr lang="en-GB" sz="2800" b="1" baseline="30000" dirty="0">
                <a:latin typeface="Times New Roman" panose="02020603050405020304" pitchFamily="18" charset="0"/>
                <a:cs typeface="Times New Roman" panose="02020603050405020304" pitchFamily="18" charset="0"/>
              </a:rPr>
              <a:t>14 </a:t>
            </a:r>
            <a:r>
              <a:rPr lang="en-GB" sz="2800" b="1" dirty="0">
                <a:latin typeface="Times New Roman" panose="02020603050405020304" pitchFamily="18" charset="0"/>
                <a:cs typeface="Times New Roman" panose="02020603050405020304" pitchFamily="18" charset="0"/>
              </a:rPr>
              <a:t>For if you forgive other people when they sin against you, your heavenly Father will also forgive you. </a:t>
            </a:r>
            <a:r>
              <a:rPr lang="en-GB" sz="2800" b="1" baseline="30000" dirty="0">
                <a:latin typeface="Times New Roman" panose="02020603050405020304" pitchFamily="18" charset="0"/>
                <a:cs typeface="Times New Roman" panose="02020603050405020304" pitchFamily="18" charset="0"/>
              </a:rPr>
              <a:t>15 </a:t>
            </a:r>
            <a:r>
              <a:rPr lang="en-GB" sz="2800" b="1" dirty="0">
                <a:latin typeface="Times New Roman" panose="02020603050405020304" pitchFamily="18" charset="0"/>
                <a:cs typeface="Times New Roman" panose="02020603050405020304" pitchFamily="18" charset="0"/>
              </a:rPr>
              <a:t>But if you do not forgive others their sins, your Father will not forgive your sins.</a:t>
            </a:r>
            <a:endParaRPr lang="en-GB" sz="2800" dirty="0">
              <a:latin typeface="Times New Roman" panose="02020603050405020304" pitchFamily="18" charset="0"/>
              <a:cs typeface="Times New Roman" panose="02020603050405020304" pitchFamily="18" charset="0"/>
            </a:endParaRPr>
          </a:p>
          <a:p>
            <a:endParaRPr lang="en-GB" sz="2800" b="1"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0476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41" y="65903"/>
            <a:ext cx="12043718" cy="7704673"/>
          </a:xfrm>
          <a:prstGeom prst="rect">
            <a:avLst/>
          </a:prstGeom>
          <a:noFill/>
        </p:spPr>
        <p:txBody>
          <a:bodyPr wrap="square" rtlCol="0">
            <a:spAutoFit/>
          </a:bodyPr>
          <a:lstStyle/>
          <a:p>
            <a:endParaRPr lang="en-US" sz="2800" b="1" baseline="30000" dirty="0" smtClean="0">
              <a:latin typeface="Times New Roman" panose="02020603050405020304" pitchFamily="18" charset="0"/>
              <a:cs typeface="Times New Roman" panose="02020603050405020304" pitchFamily="18" charset="0"/>
            </a:endParaRPr>
          </a:p>
          <a:p>
            <a:r>
              <a:rPr lang="en-GB" sz="2400" b="1" dirty="0" smtClean="0">
                <a:latin typeface="Times New Roman" panose="02020603050405020304" pitchFamily="18" charset="0"/>
                <a:cs typeface="Times New Roman" panose="02020603050405020304" pitchFamily="18" charset="0"/>
              </a:rPr>
              <a:t>Proverbs </a:t>
            </a:r>
            <a:r>
              <a:rPr lang="en-GB" sz="2400" b="1" dirty="0">
                <a:latin typeface="Times New Roman" panose="02020603050405020304" pitchFamily="18" charset="0"/>
                <a:cs typeface="Times New Roman" panose="02020603050405020304" pitchFamily="18" charset="0"/>
              </a:rPr>
              <a:t>c19 v 11</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A person’s wisdom yields patience it is too one’s glory to overlook an offence</a:t>
            </a:r>
            <a:r>
              <a:rPr lang="en-GB" sz="2400" b="1" dirty="0" smtClean="0">
                <a:latin typeface="Times New Roman" panose="02020603050405020304" pitchFamily="18" charset="0"/>
                <a:cs typeface="Times New Roman" panose="02020603050405020304" pitchFamily="18" charset="0"/>
              </a:rPr>
              <a:t>.</a:t>
            </a:r>
          </a:p>
          <a:p>
            <a:endParaRPr lang="en-GB" sz="2400" b="1" dirty="0" smtClean="0">
              <a:latin typeface="Times New Roman" panose="02020603050405020304" pitchFamily="18" charset="0"/>
              <a:cs typeface="Times New Roman" panose="02020603050405020304" pitchFamily="18" charset="0"/>
            </a:endParaRPr>
          </a:p>
          <a:p>
            <a:r>
              <a:rPr lang="en-GB" sz="2400" b="1" dirty="0" smtClean="0">
                <a:latin typeface="Times New Roman" panose="02020603050405020304" pitchFamily="18" charset="0"/>
                <a:cs typeface="Times New Roman" panose="02020603050405020304" pitchFamily="18" charset="0"/>
              </a:rPr>
              <a:t>1 </a:t>
            </a:r>
            <a:r>
              <a:rPr lang="en-GB" sz="2400" b="1" dirty="0">
                <a:latin typeface="Times New Roman" panose="02020603050405020304" pitchFamily="18" charset="0"/>
                <a:cs typeface="Times New Roman" panose="02020603050405020304" pitchFamily="18" charset="0"/>
              </a:rPr>
              <a:t>Samuel c18 v 6-8</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6 </a:t>
            </a:r>
            <a:r>
              <a:rPr lang="en-GB" sz="2400" b="1" dirty="0">
                <a:latin typeface="Times New Roman" panose="02020603050405020304" pitchFamily="18" charset="0"/>
                <a:cs typeface="Times New Roman" panose="02020603050405020304" pitchFamily="18" charset="0"/>
              </a:rPr>
              <a:t>When the men were returning home after David had killed the Philistine, the women came out from all the towns of Israel to meet King Saul with singing and dancing, with joyful songs and with </a:t>
            </a:r>
            <a:r>
              <a:rPr lang="en-GB" sz="2400" b="1" dirty="0" err="1">
                <a:latin typeface="Times New Roman" panose="02020603050405020304" pitchFamily="18" charset="0"/>
                <a:cs typeface="Times New Roman" panose="02020603050405020304" pitchFamily="18" charset="0"/>
              </a:rPr>
              <a:t>timbrels</a:t>
            </a:r>
            <a:r>
              <a:rPr lang="en-GB" sz="2400" b="1" dirty="0">
                <a:latin typeface="Times New Roman" panose="02020603050405020304" pitchFamily="18" charset="0"/>
                <a:cs typeface="Times New Roman" panose="02020603050405020304" pitchFamily="18" charset="0"/>
              </a:rPr>
              <a:t> and lyres. </a:t>
            </a:r>
            <a:r>
              <a:rPr lang="en-GB" sz="2400" b="1" baseline="30000" dirty="0">
                <a:latin typeface="Times New Roman" panose="02020603050405020304" pitchFamily="18" charset="0"/>
                <a:cs typeface="Times New Roman" panose="02020603050405020304" pitchFamily="18" charset="0"/>
              </a:rPr>
              <a:t>7 </a:t>
            </a:r>
            <a:r>
              <a:rPr lang="en-GB" sz="2400" b="1" dirty="0">
                <a:latin typeface="Times New Roman" panose="02020603050405020304" pitchFamily="18" charset="0"/>
                <a:cs typeface="Times New Roman" panose="02020603050405020304" pitchFamily="18" charset="0"/>
              </a:rPr>
              <a:t>As they danced, they sang:</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“Saul has slain his thousands,</a:t>
            </a:r>
            <a:br>
              <a:rPr lang="en-GB" sz="2400" b="1" dirty="0">
                <a:latin typeface="Times New Roman" panose="02020603050405020304" pitchFamily="18" charset="0"/>
                <a:cs typeface="Times New Roman" panose="02020603050405020304" pitchFamily="18" charset="0"/>
              </a:rPr>
            </a:br>
            <a:r>
              <a:rPr lang="en-GB" sz="2400" b="1" dirty="0">
                <a:latin typeface="Times New Roman" panose="02020603050405020304" pitchFamily="18" charset="0"/>
                <a:cs typeface="Times New Roman" panose="02020603050405020304" pitchFamily="18" charset="0"/>
              </a:rPr>
              <a:t>    and David his tens of thousands.”</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8 </a:t>
            </a:r>
            <a:r>
              <a:rPr lang="en-GB" sz="2400" b="1" dirty="0">
                <a:latin typeface="Times New Roman" panose="02020603050405020304" pitchFamily="18" charset="0"/>
                <a:cs typeface="Times New Roman" panose="02020603050405020304" pitchFamily="18" charset="0"/>
              </a:rPr>
              <a:t>Saul was very angry; this refrain displeased him greatly. “They have credited David with tens of thousands,” he thought, “but me with only thousands. What more can he get but the kingdom</a:t>
            </a:r>
            <a:r>
              <a:rPr lang="en-GB" sz="2400" b="1" dirty="0" smtClean="0">
                <a:latin typeface="Times New Roman" panose="02020603050405020304" pitchFamily="18" charset="0"/>
                <a:cs typeface="Times New Roman" panose="02020603050405020304" pitchFamily="18" charset="0"/>
              </a:rPr>
              <a:t>?”</a:t>
            </a:r>
          </a:p>
          <a:p>
            <a:endParaRPr lang="en-US" sz="2400" b="1"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1 Samuel c 19 v10 </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Saul tried to pin him to the wall with his spear, but David eluded him as Saul drove the spear into the wall. That night David made good his escape.</a:t>
            </a:r>
            <a:endParaRPr lang="en-GB" sz="24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237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74139"/>
            <a:ext cx="12051957" cy="6740307"/>
          </a:xfrm>
          <a:prstGeom prst="rect">
            <a:avLst/>
          </a:prstGeom>
          <a:noFill/>
        </p:spPr>
        <p:txBody>
          <a:bodyPr wrap="square" rtlCol="0">
            <a:spAutoFit/>
          </a:bodyPr>
          <a:lstStyle/>
          <a:p>
            <a:r>
              <a:rPr lang="en-GB" sz="2400" b="1" dirty="0">
                <a:latin typeface="Times New Roman" panose="02020603050405020304" pitchFamily="18" charset="0"/>
                <a:cs typeface="Times New Roman" panose="02020603050405020304" pitchFamily="18" charset="0"/>
              </a:rPr>
              <a:t>Matthew c18 v21-22</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21 </a:t>
            </a:r>
            <a:r>
              <a:rPr lang="en-GB" sz="2400" b="1" dirty="0">
                <a:latin typeface="Times New Roman" panose="02020603050405020304" pitchFamily="18" charset="0"/>
                <a:cs typeface="Times New Roman" panose="02020603050405020304" pitchFamily="18" charset="0"/>
              </a:rPr>
              <a:t>Then Peter came to Jesus and asked, “Lord, how many times shall I forgive my brother or sister who sins against me? Up to seven times?”</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22 </a:t>
            </a:r>
            <a:r>
              <a:rPr lang="en-GB" sz="2400" b="1" dirty="0">
                <a:latin typeface="Times New Roman" panose="02020603050405020304" pitchFamily="18" charset="0"/>
                <a:cs typeface="Times New Roman" panose="02020603050405020304" pitchFamily="18" charset="0"/>
              </a:rPr>
              <a:t>Jesus answered, “I tell you, not seven times, but seventy times seven. </a:t>
            </a:r>
            <a:endParaRPr lang="en-GB" sz="2400" dirty="0">
              <a:latin typeface="Times New Roman" panose="02020603050405020304" pitchFamily="18" charset="0"/>
              <a:cs typeface="Times New Roman" panose="02020603050405020304" pitchFamily="18" charset="0"/>
            </a:endParaRPr>
          </a:p>
          <a:p>
            <a:pPr fontAlgn="base"/>
            <a:endParaRPr lang="en-GB" sz="2400" b="1" dirty="0" smtClean="0">
              <a:latin typeface="Times New Roman" panose="02020603050405020304" pitchFamily="18" charset="0"/>
              <a:cs typeface="Times New Roman" panose="02020603050405020304" pitchFamily="18" charset="0"/>
            </a:endParaRPr>
          </a:p>
          <a:p>
            <a:pPr fontAlgn="base"/>
            <a:endParaRPr lang="en-GB" sz="2400" b="1" dirty="0">
              <a:latin typeface="Times New Roman" panose="02020603050405020304" pitchFamily="18" charset="0"/>
              <a:cs typeface="Times New Roman" panose="02020603050405020304" pitchFamily="18" charset="0"/>
            </a:endParaRPr>
          </a:p>
          <a:p>
            <a:pPr fontAlgn="base"/>
            <a:r>
              <a:rPr lang="en-GB" sz="2400" b="1" dirty="0" smtClean="0">
                <a:latin typeface="Times New Roman" panose="02020603050405020304" pitchFamily="18" charset="0"/>
                <a:cs typeface="Times New Roman" panose="02020603050405020304" pitchFamily="18" charset="0"/>
              </a:rPr>
              <a:t>Matthew </a:t>
            </a:r>
            <a:r>
              <a:rPr lang="en-GB" sz="2400" b="1" dirty="0">
                <a:latin typeface="Times New Roman" panose="02020603050405020304" pitchFamily="18" charset="0"/>
                <a:cs typeface="Times New Roman" panose="02020603050405020304" pitchFamily="18" charset="0"/>
              </a:rPr>
              <a:t>18 v 15 – 17 </a:t>
            </a:r>
            <a:endParaRPr lang="en-GB" sz="2400" dirty="0">
              <a:latin typeface="Times New Roman" panose="02020603050405020304" pitchFamily="18" charset="0"/>
              <a:cs typeface="Times New Roman" panose="02020603050405020304" pitchFamily="18" charset="0"/>
            </a:endParaRPr>
          </a:p>
          <a:p>
            <a:pPr fontAlgn="base"/>
            <a:r>
              <a:rPr lang="en-GB" sz="2400" b="1" baseline="30000" dirty="0">
                <a:latin typeface="Times New Roman" panose="02020603050405020304" pitchFamily="18" charset="0"/>
                <a:cs typeface="Times New Roman" panose="02020603050405020304" pitchFamily="18" charset="0"/>
              </a:rPr>
              <a:t>15 </a:t>
            </a:r>
            <a:r>
              <a:rPr lang="en-GB" sz="2400" b="1" dirty="0">
                <a:latin typeface="Times New Roman" panose="02020603050405020304" pitchFamily="18" charset="0"/>
                <a:cs typeface="Times New Roman" panose="02020603050405020304" pitchFamily="18" charset="0"/>
              </a:rPr>
              <a:t>“If your brother or sister sins, go and point out their fault, just between the two of you. If they listen to you, you have won them over. </a:t>
            </a:r>
            <a:r>
              <a:rPr lang="en-GB" sz="2400" b="1" baseline="30000" dirty="0">
                <a:latin typeface="Times New Roman" panose="02020603050405020304" pitchFamily="18" charset="0"/>
                <a:cs typeface="Times New Roman" panose="02020603050405020304" pitchFamily="18" charset="0"/>
              </a:rPr>
              <a:t>16 </a:t>
            </a:r>
            <a:r>
              <a:rPr lang="en-GB" sz="2400" b="1" dirty="0">
                <a:latin typeface="Times New Roman" panose="02020603050405020304" pitchFamily="18" charset="0"/>
                <a:cs typeface="Times New Roman" panose="02020603050405020304" pitchFamily="18" charset="0"/>
              </a:rPr>
              <a:t>But if they will not listen, take one or two others along, so that ‘every matter may be established by the testimony of two or three witnesses.’ </a:t>
            </a:r>
            <a:r>
              <a:rPr lang="en-GB" sz="2400" b="1" baseline="30000" dirty="0">
                <a:latin typeface="Times New Roman" panose="02020603050405020304" pitchFamily="18" charset="0"/>
                <a:cs typeface="Times New Roman" panose="02020603050405020304" pitchFamily="18" charset="0"/>
              </a:rPr>
              <a:t>17 </a:t>
            </a:r>
            <a:r>
              <a:rPr lang="en-GB" sz="2400" b="1" dirty="0">
                <a:latin typeface="Times New Roman" panose="02020603050405020304" pitchFamily="18" charset="0"/>
                <a:cs typeface="Times New Roman" panose="02020603050405020304" pitchFamily="18" charset="0"/>
              </a:rPr>
              <a:t>If they still refuse to listen, tell it to the church; and if they refuse to listen even to the church, treat them as you would a pagan or a tax collector</a:t>
            </a:r>
            <a:r>
              <a:rPr lang="en-GB" sz="2400" b="1" dirty="0" smtClean="0">
                <a:latin typeface="Times New Roman" panose="02020603050405020304" pitchFamily="18" charset="0"/>
                <a:cs typeface="Times New Roman" panose="02020603050405020304" pitchFamily="18" charset="0"/>
              </a:rPr>
              <a:t>.</a:t>
            </a:r>
          </a:p>
          <a:p>
            <a:pPr fontAlgn="base"/>
            <a:endParaRPr lang="en-US" sz="2400" b="1" dirty="0">
              <a:latin typeface="Times New Roman" panose="02020603050405020304" pitchFamily="18" charset="0"/>
              <a:cs typeface="Times New Roman" panose="02020603050405020304" pitchFamily="18" charset="0"/>
            </a:endParaRPr>
          </a:p>
          <a:p>
            <a:pPr fontAlgn="base"/>
            <a:r>
              <a:rPr lang="en-GB" sz="2400" b="1" dirty="0">
                <a:latin typeface="Times New Roman" panose="02020603050405020304" pitchFamily="18" charset="0"/>
                <a:cs typeface="Times New Roman" panose="02020603050405020304" pitchFamily="18" charset="0"/>
              </a:rPr>
              <a:t>Luke C17 V3 - 4</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3 </a:t>
            </a:r>
            <a:r>
              <a:rPr lang="en-GB" sz="2400" b="1" dirty="0">
                <a:latin typeface="Times New Roman" panose="02020603050405020304" pitchFamily="18" charset="0"/>
                <a:cs typeface="Times New Roman" panose="02020603050405020304" pitchFamily="18" charset="0"/>
              </a:rPr>
              <a:t>So watch yourselves.</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“If your brother or sister sins against you, rebuke them; and if they repent, forgive them. </a:t>
            </a:r>
            <a:r>
              <a:rPr lang="en-GB" sz="2400" b="1" baseline="30000" dirty="0">
                <a:latin typeface="Times New Roman" panose="02020603050405020304" pitchFamily="18" charset="0"/>
                <a:cs typeface="Times New Roman" panose="02020603050405020304" pitchFamily="18" charset="0"/>
              </a:rPr>
              <a:t>4 </a:t>
            </a:r>
            <a:r>
              <a:rPr lang="en-GB" sz="2400" b="1" dirty="0">
                <a:latin typeface="Times New Roman" panose="02020603050405020304" pitchFamily="18" charset="0"/>
                <a:cs typeface="Times New Roman" panose="02020603050405020304" pitchFamily="18" charset="0"/>
              </a:rPr>
              <a:t>Even if they sin against you seven times in a day and seven times come back to you saying ‘I repent,’ you MUST forgive them.”</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598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1447</TotalTime>
  <Words>41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Nigel</dc:creator>
  <cp:lastModifiedBy>Nigel</cp:lastModifiedBy>
  <cp:revision>12</cp:revision>
  <dcterms:created xsi:type="dcterms:W3CDTF">2023-05-22T09:08:56Z</dcterms:created>
  <dcterms:modified xsi:type="dcterms:W3CDTF">2023-05-27T09:49:02Z</dcterms:modified>
</cp:coreProperties>
</file>