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378"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9A60E1F-0241-4039-9261-41AE4B3AE886}" type="datetimeFigureOut">
              <a:rPr lang="en-GB" smtClean="0"/>
              <a:t>09/08/2023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1155154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A60E1F-0241-4039-9261-41AE4B3AE886}" type="datetimeFigureOut">
              <a:rPr lang="en-GB" smtClean="0"/>
              <a:t>09/08/2023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358563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A60E1F-0241-4039-9261-41AE4B3AE886}" type="datetimeFigureOut">
              <a:rPr lang="en-GB" smtClean="0"/>
              <a:t>09/08/2023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234132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A60E1F-0241-4039-9261-41AE4B3AE886}" type="datetimeFigureOut">
              <a:rPr lang="en-GB" smtClean="0"/>
              <a:t>09/08/2023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199835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A60E1F-0241-4039-9261-41AE4B3AE886}" type="datetimeFigureOut">
              <a:rPr lang="en-GB" smtClean="0"/>
              <a:t>09/08/2023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170185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9A60E1F-0241-4039-9261-41AE4B3AE886}" type="datetimeFigureOut">
              <a:rPr lang="en-GB" smtClean="0"/>
              <a:t>09/08/2023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241041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9A60E1F-0241-4039-9261-41AE4B3AE886}" type="datetimeFigureOut">
              <a:rPr lang="en-GB" smtClean="0"/>
              <a:t>09/08/2023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165240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9A60E1F-0241-4039-9261-41AE4B3AE886}" type="datetimeFigureOut">
              <a:rPr lang="en-GB" smtClean="0"/>
              <a:t>09/08/2023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7348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60E1F-0241-4039-9261-41AE4B3AE886}" type="datetimeFigureOut">
              <a:rPr lang="en-GB" smtClean="0"/>
              <a:t>09/08/2023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425565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A60E1F-0241-4039-9261-41AE4B3AE886}" type="datetimeFigureOut">
              <a:rPr lang="en-GB" smtClean="0"/>
              <a:t>09/08/2023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1298175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A60E1F-0241-4039-9261-41AE4B3AE886}" type="datetimeFigureOut">
              <a:rPr lang="en-GB" smtClean="0"/>
              <a:t>09/08/2023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B61365-DFCA-4CDF-A7A5-A44530FD887D}" type="slidenum">
              <a:rPr lang="en-GB" smtClean="0"/>
              <a:t>‹#›</a:t>
            </a:fld>
            <a:endParaRPr lang="en-GB"/>
          </a:p>
        </p:txBody>
      </p:sp>
    </p:spTree>
    <p:extLst>
      <p:ext uri="{BB962C8B-B14F-4D97-AF65-F5344CB8AC3E}">
        <p14:creationId xmlns:p14="http://schemas.microsoft.com/office/powerpoint/2010/main" val="1649979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60E1F-0241-4039-9261-41AE4B3AE886}" type="datetimeFigureOut">
              <a:rPr lang="en-GB" smtClean="0"/>
              <a:t>09/08/2023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61365-DFCA-4CDF-A7A5-A44530FD887D}" type="slidenum">
              <a:rPr lang="en-GB" smtClean="0"/>
              <a:t>‹#›</a:t>
            </a:fld>
            <a:endParaRPr lang="en-GB"/>
          </a:p>
        </p:txBody>
      </p:sp>
    </p:spTree>
    <p:extLst>
      <p:ext uri="{BB962C8B-B14F-4D97-AF65-F5344CB8AC3E}">
        <p14:creationId xmlns:p14="http://schemas.microsoft.com/office/powerpoint/2010/main" val="2149268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lossians 3:14 - Bible verse - DailyVerses.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169" y="115042"/>
            <a:ext cx="11820088" cy="6612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525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665" y="74141"/>
            <a:ext cx="12043719" cy="6894195"/>
          </a:xfrm>
          <a:prstGeom prst="rect">
            <a:avLst/>
          </a:prstGeom>
          <a:noFill/>
        </p:spPr>
        <p:txBody>
          <a:bodyPr wrap="square" rtlCol="0">
            <a:spAutoFit/>
          </a:bodyPr>
          <a:lstStyle/>
          <a:p>
            <a:pPr fontAlgn="base"/>
            <a:r>
              <a:rPr lang="en-GB" dirty="0"/>
              <a:t> </a:t>
            </a:r>
          </a:p>
          <a:p>
            <a:pPr fontAlgn="base"/>
            <a:r>
              <a:rPr lang="en-GB" sz="2800" b="1" dirty="0">
                <a:latin typeface="Times New Roman" panose="02020603050405020304" pitchFamily="18" charset="0"/>
                <a:cs typeface="Times New Roman" panose="02020603050405020304" pitchFamily="18" charset="0"/>
              </a:rPr>
              <a:t>Verse 12 </a:t>
            </a:r>
            <a:endParaRPr lang="en-GB" sz="2800" dirty="0">
              <a:latin typeface="Times New Roman" panose="02020603050405020304" pitchFamily="18" charset="0"/>
              <a:cs typeface="Times New Roman" panose="02020603050405020304" pitchFamily="18" charset="0"/>
            </a:endParaRPr>
          </a:p>
          <a:p>
            <a:pPr fontAlgn="base"/>
            <a:r>
              <a:rPr lang="en-GB" sz="2800" b="1" baseline="30000" dirty="0">
                <a:latin typeface="Times New Roman" panose="02020603050405020304" pitchFamily="18" charset="0"/>
                <a:cs typeface="Times New Roman" panose="02020603050405020304" pitchFamily="18" charset="0"/>
              </a:rPr>
              <a:t>12 </a:t>
            </a:r>
            <a:r>
              <a:rPr lang="en-GB" sz="2800" b="1" dirty="0">
                <a:latin typeface="Times New Roman" panose="02020603050405020304" pitchFamily="18" charset="0"/>
                <a:cs typeface="Times New Roman" panose="02020603050405020304" pitchFamily="18" charset="0"/>
              </a:rPr>
              <a:t>Therefore, as God’s chosen people, holy and dearly loved, clothe yourselves with compassion, kindness, humility, gentleness and patience. </a:t>
            </a:r>
          </a:p>
          <a:p>
            <a:pPr fontAlgn="base"/>
            <a:endParaRPr lang="en-GB" sz="2800" b="1" dirty="0">
              <a:latin typeface="Times New Roman" panose="02020603050405020304" pitchFamily="18" charset="0"/>
              <a:cs typeface="Times New Roman" panose="02020603050405020304" pitchFamily="18" charset="0"/>
            </a:endParaRPr>
          </a:p>
          <a:p>
            <a:pPr fontAlgn="base"/>
            <a:r>
              <a:rPr lang="en-GB" sz="2800" b="1" dirty="0">
                <a:latin typeface="Times New Roman" panose="02020603050405020304" pitchFamily="18" charset="0"/>
                <a:cs typeface="Times New Roman" panose="02020603050405020304" pitchFamily="18" charset="0"/>
              </a:rPr>
              <a:t>2 Peter c 3 v 9</a:t>
            </a:r>
            <a:endParaRPr lang="en-GB" sz="2800" dirty="0">
              <a:latin typeface="Times New Roman" panose="02020603050405020304" pitchFamily="18" charset="0"/>
              <a:cs typeface="Times New Roman" panose="02020603050405020304" pitchFamily="18" charset="0"/>
            </a:endParaRPr>
          </a:p>
          <a:p>
            <a:pPr fontAlgn="base"/>
            <a:r>
              <a:rPr lang="en-GB" sz="2800" b="1" baseline="30000" dirty="0">
                <a:latin typeface="Times New Roman" panose="02020603050405020304" pitchFamily="18" charset="0"/>
                <a:cs typeface="Times New Roman" panose="02020603050405020304" pitchFamily="18" charset="0"/>
              </a:rPr>
              <a:t>9 </a:t>
            </a:r>
            <a:r>
              <a:rPr lang="en-GB" sz="2800" b="1" dirty="0">
                <a:latin typeface="Times New Roman" panose="02020603050405020304" pitchFamily="18" charset="0"/>
                <a:cs typeface="Times New Roman" panose="02020603050405020304" pitchFamily="18" charset="0"/>
              </a:rPr>
              <a:t>The Lord is not slow in keeping His promise, as some understand slowness. Instead He is patient with you, not wanting anyone to perish, but everyone to come to repentance.</a:t>
            </a:r>
          </a:p>
          <a:p>
            <a:pPr fontAlgn="base"/>
            <a:r>
              <a:rPr lang="en-GB" sz="3200" b="1" dirty="0">
                <a:latin typeface="Times New Roman" panose="02020603050405020304" pitchFamily="18" charset="0"/>
                <a:cs typeface="Times New Roman" panose="02020603050405020304" pitchFamily="18" charset="0"/>
              </a:rPr>
              <a:t> </a:t>
            </a:r>
          </a:p>
          <a:p>
            <a:pPr fontAlgn="base"/>
            <a:r>
              <a:rPr lang="en-GB" sz="2800" b="1" dirty="0">
                <a:latin typeface="Times New Roman" panose="02020603050405020304" pitchFamily="18" charset="0"/>
                <a:cs typeface="Times New Roman" panose="02020603050405020304" pitchFamily="18" charset="0"/>
              </a:rPr>
              <a:t>Verse 13 </a:t>
            </a:r>
            <a:endParaRPr lang="en-GB" sz="2800" dirty="0">
              <a:latin typeface="Times New Roman" panose="02020603050405020304" pitchFamily="18" charset="0"/>
              <a:cs typeface="Times New Roman" panose="02020603050405020304" pitchFamily="18" charset="0"/>
            </a:endParaRPr>
          </a:p>
          <a:p>
            <a:pPr fontAlgn="base"/>
            <a:r>
              <a:rPr lang="en-US" sz="2800" b="1" baseline="30000" dirty="0">
                <a:latin typeface="Times New Roman" panose="02020603050405020304" pitchFamily="18" charset="0"/>
                <a:cs typeface="Times New Roman" panose="02020603050405020304" pitchFamily="18" charset="0"/>
              </a:rPr>
              <a:t>13 </a:t>
            </a:r>
            <a:r>
              <a:rPr lang="en-US" sz="2800" b="1" dirty="0">
                <a:latin typeface="Times New Roman" panose="02020603050405020304" pitchFamily="18" charset="0"/>
                <a:cs typeface="Times New Roman" panose="02020603050405020304" pitchFamily="18" charset="0"/>
              </a:rPr>
              <a:t>bearing with one another, and forgiving one another, if anyone has a grievance against someone; forgive as the Lord forgave you.</a:t>
            </a:r>
            <a:endParaRPr lang="en-GB" sz="3200" dirty="0">
              <a:latin typeface="Times New Roman" panose="02020603050405020304" pitchFamily="18" charset="0"/>
              <a:cs typeface="Times New Roman" panose="02020603050405020304" pitchFamily="18" charset="0"/>
            </a:endParaRPr>
          </a:p>
          <a:p>
            <a:pPr fontAlgn="base"/>
            <a:endParaRPr lang="en-GB" sz="2800" b="1" dirty="0">
              <a:latin typeface="Times New Roman" panose="02020603050405020304" pitchFamily="18" charset="0"/>
              <a:cs typeface="Times New Roman" panose="02020603050405020304" pitchFamily="18" charset="0"/>
            </a:endParaRPr>
          </a:p>
          <a:p>
            <a:pPr fontAlgn="base"/>
            <a:r>
              <a:rPr lang="en-GB" sz="2800" dirty="0">
                <a:latin typeface="Times New Roman" panose="02020603050405020304" pitchFamily="18" charset="0"/>
                <a:cs typeface="Times New Roman" panose="02020603050405020304" pitchFamily="18" charset="0"/>
              </a:rPr>
              <a:t> </a:t>
            </a:r>
          </a:p>
          <a:p>
            <a:pPr fontAlgn="base"/>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052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282" y="321276"/>
            <a:ext cx="11887200" cy="6555641"/>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NKJV</a:t>
            </a:r>
          </a:p>
          <a:p>
            <a:pPr fontAlgn="base"/>
            <a:r>
              <a:rPr lang="en-US" sz="2800" b="1" baseline="30000" dirty="0">
                <a:latin typeface="Times New Roman" panose="02020603050405020304" pitchFamily="18" charset="0"/>
                <a:cs typeface="Times New Roman" panose="02020603050405020304" pitchFamily="18" charset="0"/>
              </a:rPr>
              <a:t>13 </a:t>
            </a:r>
            <a:r>
              <a:rPr lang="en-US" sz="2800" b="1" dirty="0">
                <a:latin typeface="Times New Roman" panose="02020603050405020304" pitchFamily="18" charset="0"/>
                <a:cs typeface="Times New Roman" panose="02020603050405020304" pitchFamily="18" charset="0"/>
              </a:rPr>
              <a:t>bearing with one another, and forgiving one another, if anyone has a complaint against another; even as Christ forgave you, so you also MUST DO.</a:t>
            </a:r>
            <a:endParaRPr lang="en-GB" sz="2800" dirty="0">
              <a:latin typeface="Times New Roman" panose="02020603050405020304" pitchFamily="18" charset="0"/>
              <a:cs typeface="Times New Roman" panose="02020603050405020304" pitchFamily="18" charset="0"/>
            </a:endParaRPr>
          </a:p>
          <a:p>
            <a:endParaRPr lang="en-GB" sz="2800" b="1" dirty="0">
              <a:latin typeface="Times New Roman" panose="02020603050405020304" pitchFamily="18" charset="0"/>
              <a:cs typeface="Times New Roman" panose="02020603050405020304" pitchFamily="18" charset="0"/>
            </a:endParaRPr>
          </a:p>
          <a:p>
            <a:r>
              <a:rPr lang="en-GB" sz="2800" b="1" dirty="0" smtClean="0">
                <a:latin typeface="Times New Roman" panose="02020603050405020304" pitchFamily="18" charset="0"/>
                <a:cs typeface="Times New Roman" panose="02020603050405020304" pitchFamily="18" charset="0"/>
              </a:rPr>
              <a:t>Matthew </a:t>
            </a:r>
            <a:r>
              <a:rPr lang="en-GB" sz="2800" b="1" dirty="0">
                <a:latin typeface="Times New Roman" panose="02020603050405020304" pitchFamily="18" charset="0"/>
                <a:cs typeface="Times New Roman" panose="02020603050405020304" pitchFamily="18" charset="0"/>
              </a:rPr>
              <a:t>c18 v21-22</a:t>
            </a:r>
            <a:endParaRPr lang="en-GB" sz="2800" dirty="0">
              <a:latin typeface="Times New Roman" panose="02020603050405020304" pitchFamily="18" charset="0"/>
              <a:cs typeface="Times New Roman" panose="02020603050405020304" pitchFamily="18" charset="0"/>
            </a:endParaRPr>
          </a:p>
          <a:p>
            <a:r>
              <a:rPr lang="en-GB" sz="2800" b="1" baseline="30000" dirty="0">
                <a:latin typeface="Times New Roman" panose="02020603050405020304" pitchFamily="18" charset="0"/>
                <a:cs typeface="Times New Roman" panose="02020603050405020304" pitchFamily="18" charset="0"/>
              </a:rPr>
              <a:t>21 </a:t>
            </a:r>
            <a:r>
              <a:rPr lang="en-GB" sz="2800" b="1" dirty="0">
                <a:latin typeface="Times New Roman" panose="02020603050405020304" pitchFamily="18" charset="0"/>
                <a:cs typeface="Times New Roman" panose="02020603050405020304" pitchFamily="18" charset="0"/>
              </a:rPr>
              <a:t>Then Peter came to Jesus and asked, “Lord, how many times shall I forgive my brother or sister who sins against me? Up to seven times?”</a:t>
            </a:r>
            <a:endParaRPr lang="en-GB" sz="2800" dirty="0">
              <a:latin typeface="Times New Roman" panose="02020603050405020304" pitchFamily="18" charset="0"/>
              <a:cs typeface="Times New Roman" panose="02020603050405020304" pitchFamily="18" charset="0"/>
            </a:endParaRPr>
          </a:p>
          <a:p>
            <a:r>
              <a:rPr lang="en-GB" sz="2800" b="1" baseline="30000" dirty="0">
                <a:latin typeface="Times New Roman" panose="02020603050405020304" pitchFamily="18" charset="0"/>
                <a:cs typeface="Times New Roman" panose="02020603050405020304" pitchFamily="18" charset="0"/>
              </a:rPr>
              <a:t>22 </a:t>
            </a:r>
            <a:r>
              <a:rPr lang="en-GB" sz="2800" b="1" dirty="0">
                <a:latin typeface="Times New Roman" panose="02020603050405020304" pitchFamily="18" charset="0"/>
                <a:cs typeface="Times New Roman" panose="02020603050405020304" pitchFamily="18" charset="0"/>
              </a:rPr>
              <a:t>Jesus answered, “I tell you, not seven times, but seventy times seven. </a:t>
            </a:r>
            <a:endParaRPr lang="en-GB" sz="2800" dirty="0">
              <a:latin typeface="Times New Roman" panose="02020603050405020304" pitchFamily="18" charset="0"/>
              <a:cs typeface="Times New Roman" panose="02020603050405020304" pitchFamily="18" charset="0"/>
            </a:endParaRPr>
          </a:p>
          <a:p>
            <a:pPr fontAlgn="base"/>
            <a:endParaRPr lang="en-GB" sz="2800" b="1" dirty="0">
              <a:latin typeface="Times New Roman" panose="02020603050405020304" pitchFamily="18" charset="0"/>
              <a:cs typeface="Times New Roman" panose="02020603050405020304" pitchFamily="18" charset="0"/>
            </a:endParaRPr>
          </a:p>
          <a:p>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Colossians </a:t>
            </a:r>
            <a:r>
              <a:rPr lang="en-US" sz="2800" b="1" dirty="0">
                <a:latin typeface="Times New Roman" panose="02020603050405020304" pitchFamily="18" charset="0"/>
                <a:cs typeface="Times New Roman" panose="02020603050405020304" pitchFamily="18" charset="0"/>
              </a:rPr>
              <a:t>c3 v </a:t>
            </a:r>
            <a:r>
              <a:rPr lang="en-US" sz="2800" b="1" dirty="0" smtClean="0">
                <a:latin typeface="Times New Roman" panose="02020603050405020304" pitchFamily="18" charset="0"/>
                <a:cs typeface="Times New Roman" panose="02020603050405020304" pitchFamily="18" charset="0"/>
              </a:rPr>
              <a:t>14</a:t>
            </a:r>
            <a:endParaRPr lang="en-US" sz="2800" b="1" dirty="0">
              <a:latin typeface="Times New Roman" panose="02020603050405020304" pitchFamily="18" charset="0"/>
              <a:cs typeface="Times New Roman" panose="02020603050405020304" pitchFamily="18" charset="0"/>
            </a:endParaRPr>
          </a:p>
          <a:p>
            <a:pPr fontAlgn="base"/>
            <a:r>
              <a:rPr lang="en-GB" sz="2800" b="1" baseline="30000" dirty="0">
                <a:latin typeface="Times New Roman" panose="02020603050405020304" pitchFamily="18" charset="0"/>
                <a:cs typeface="Times New Roman" panose="02020603050405020304" pitchFamily="18" charset="0"/>
              </a:rPr>
              <a:t>14 </a:t>
            </a:r>
            <a:r>
              <a:rPr lang="en-GB" sz="2800" b="1" dirty="0">
                <a:latin typeface="Times New Roman" panose="02020603050405020304" pitchFamily="18" charset="0"/>
                <a:cs typeface="Times New Roman" panose="02020603050405020304" pitchFamily="18" charset="0"/>
              </a:rPr>
              <a:t>And over all these virtues put on love, which binds them all together in perfect unity.</a:t>
            </a:r>
            <a:endParaRPr lang="en-GB" sz="2800" dirty="0">
              <a:latin typeface="Times New Roman" panose="02020603050405020304" pitchFamily="18" charset="0"/>
              <a:cs typeface="Times New Roman" panose="02020603050405020304" pitchFamily="18" charset="0"/>
            </a:endParaRPr>
          </a:p>
          <a:p>
            <a:pPr fontAlgn="base"/>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6792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141" y="65903"/>
            <a:ext cx="12027243" cy="5693866"/>
          </a:xfrm>
          <a:prstGeom prst="rect">
            <a:avLst/>
          </a:prstGeom>
          <a:noFill/>
        </p:spPr>
        <p:txBody>
          <a:bodyPr wrap="square" rtlCol="0">
            <a:spAutoFit/>
          </a:bodyPr>
          <a:lstStyle/>
          <a:p>
            <a:endParaRPr lang="en-US" sz="2800" b="1" dirty="0">
              <a:latin typeface="Times New Roman" panose="02020603050405020304" pitchFamily="18" charset="0"/>
              <a:cs typeface="Times New Roman" panose="02020603050405020304" pitchFamily="18" charset="0"/>
            </a:endParaRPr>
          </a:p>
          <a:p>
            <a:pPr fontAlgn="base"/>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NKJV</a:t>
            </a:r>
            <a:endParaRPr lang="en-US" sz="2800" b="1" dirty="0">
              <a:latin typeface="Times New Roman" panose="02020603050405020304" pitchFamily="18" charset="0"/>
              <a:cs typeface="Times New Roman" panose="02020603050405020304" pitchFamily="18" charset="0"/>
            </a:endParaRPr>
          </a:p>
          <a:p>
            <a:pPr fontAlgn="base"/>
            <a:r>
              <a:rPr lang="en-GB" sz="2800" b="1" dirty="0">
                <a:latin typeface="Times New Roman" panose="02020603050405020304" pitchFamily="18" charset="0"/>
                <a:cs typeface="Times New Roman" panose="02020603050405020304" pitchFamily="18" charset="0"/>
              </a:rPr>
              <a:t>Verse 14</a:t>
            </a:r>
            <a:endParaRPr lang="en-GB" sz="2800" dirty="0">
              <a:latin typeface="Times New Roman" panose="02020603050405020304" pitchFamily="18" charset="0"/>
              <a:cs typeface="Times New Roman" panose="02020603050405020304" pitchFamily="18" charset="0"/>
            </a:endParaRPr>
          </a:p>
          <a:p>
            <a:r>
              <a:rPr lang="en-GB" sz="2800" b="1" dirty="0" smtClean="0">
                <a:latin typeface="Times New Roman" panose="02020603050405020304" pitchFamily="18" charset="0"/>
                <a:cs typeface="Times New Roman" panose="02020603050405020304" pitchFamily="18" charset="0"/>
              </a:rPr>
              <a:t>But above all </a:t>
            </a:r>
            <a:r>
              <a:rPr lang="en-GB" sz="2800" b="1" dirty="0">
                <a:latin typeface="Times New Roman" panose="02020603050405020304" pitchFamily="18" charset="0"/>
                <a:cs typeface="Times New Roman" panose="02020603050405020304" pitchFamily="18" charset="0"/>
              </a:rPr>
              <a:t>these </a:t>
            </a:r>
            <a:r>
              <a:rPr lang="en-GB" sz="2800" b="1" dirty="0" smtClean="0">
                <a:latin typeface="Times New Roman" panose="02020603050405020304" pitchFamily="18" charset="0"/>
                <a:cs typeface="Times New Roman" panose="02020603050405020304" pitchFamily="18" charset="0"/>
              </a:rPr>
              <a:t>things </a:t>
            </a:r>
            <a:r>
              <a:rPr lang="en-GB" sz="2800" b="1" dirty="0">
                <a:latin typeface="Times New Roman" panose="02020603050405020304" pitchFamily="18" charset="0"/>
                <a:cs typeface="Times New Roman" panose="02020603050405020304" pitchFamily="18" charset="0"/>
              </a:rPr>
              <a:t>put on love, </a:t>
            </a:r>
            <a:r>
              <a:rPr lang="en-GB" sz="2800" b="1" dirty="0" smtClean="0">
                <a:latin typeface="Times New Roman" panose="02020603050405020304" pitchFamily="18" charset="0"/>
                <a:cs typeface="Times New Roman" panose="02020603050405020304" pitchFamily="18" charset="0"/>
              </a:rPr>
              <a:t>which is the bond of perfection.</a:t>
            </a:r>
            <a:endParaRPr lang="en-GB" sz="2800" dirty="0">
              <a:latin typeface="Times New Roman" panose="02020603050405020304" pitchFamily="18" charset="0"/>
              <a:cs typeface="Times New Roman" panose="02020603050405020304" pitchFamily="18" charset="0"/>
            </a:endParaRPr>
          </a:p>
          <a:p>
            <a:pPr fontAlgn="base"/>
            <a:endParaRPr lang="en-GB" sz="2800" b="1" dirty="0">
              <a:latin typeface="Times New Roman" panose="02020603050405020304" pitchFamily="18" charset="0"/>
              <a:cs typeface="Times New Roman" panose="02020603050405020304" pitchFamily="18" charset="0"/>
            </a:endParaRPr>
          </a:p>
          <a:p>
            <a:pPr fontAlgn="base"/>
            <a:r>
              <a:rPr lang="en-GB" sz="2800" b="1" dirty="0">
                <a:latin typeface="Times New Roman" panose="02020603050405020304" pitchFamily="18" charset="0"/>
                <a:cs typeface="Times New Roman" panose="02020603050405020304" pitchFamily="18" charset="0"/>
              </a:rPr>
              <a:t>Col c3 v1-2</a:t>
            </a:r>
          </a:p>
          <a:p>
            <a:pPr fontAlgn="base"/>
            <a:r>
              <a:rPr lang="en-GB" sz="2800" b="1" dirty="0">
                <a:latin typeface="Times New Roman" panose="02020603050405020304" pitchFamily="18" charset="0"/>
                <a:cs typeface="Times New Roman" panose="02020603050405020304" pitchFamily="18" charset="0"/>
              </a:rPr>
              <a:t>Since, then, you have been raised with Christ, set your hearts on things above, where Christ is, seated at the right hand of God. </a:t>
            </a:r>
            <a:r>
              <a:rPr lang="en-GB" sz="2800" b="1" baseline="30000" dirty="0">
                <a:latin typeface="Times New Roman" panose="02020603050405020304" pitchFamily="18" charset="0"/>
                <a:cs typeface="Times New Roman" panose="02020603050405020304" pitchFamily="18" charset="0"/>
              </a:rPr>
              <a:t>2 </a:t>
            </a:r>
            <a:r>
              <a:rPr lang="en-GB" sz="2800" b="1" dirty="0">
                <a:latin typeface="Times New Roman" panose="02020603050405020304" pitchFamily="18" charset="0"/>
                <a:cs typeface="Times New Roman" panose="02020603050405020304" pitchFamily="18" charset="0"/>
              </a:rPr>
              <a:t>Set your minds on things above, not on earthly things. </a:t>
            </a:r>
            <a:endParaRPr lang="en-GB" sz="2800" b="1" dirty="0" smtClean="0">
              <a:latin typeface="Times New Roman" panose="02020603050405020304" pitchFamily="18" charset="0"/>
              <a:cs typeface="Times New Roman" panose="02020603050405020304" pitchFamily="18" charset="0"/>
            </a:endParaRPr>
          </a:p>
          <a:p>
            <a:pPr fontAlgn="base"/>
            <a:endParaRPr lang="en-US" sz="2800" b="1" dirty="0">
              <a:latin typeface="Times New Roman" panose="02020603050405020304" pitchFamily="18" charset="0"/>
              <a:cs typeface="Times New Roman" panose="02020603050405020304" pitchFamily="18" charset="0"/>
            </a:endParaRPr>
          </a:p>
          <a:p>
            <a:pPr fontAlgn="base"/>
            <a:endParaRPr lang="en-GB" sz="2800" dirty="0">
              <a:latin typeface="Times New Roman" panose="02020603050405020304" pitchFamily="18" charset="0"/>
              <a:cs typeface="Times New Roman" panose="02020603050405020304" pitchFamily="18" charset="0"/>
            </a:endParaRPr>
          </a:p>
          <a:p>
            <a:pPr fontAlgn="base"/>
            <a:endParaRPr lang="en-GB" sz="2800" b="1" dirty="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0476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141" y="65903"/>
            <a:ext cx="12043718" cy="8320226"/>
          </a:xfrm>
          <a:prstGeom prst="rect">
            <a:avLst/>
          </a:prstGeom>
          <a:noFill/>
        </p:spPr>
        <p:txBody>
          <a:bodyPr wrap="square" rtlCol="0">
            <a:spAutoFit/>
          </a:bodyPr>
          <a:lstStyle/>
          <a:p>
            <a:endParaRPr lang="en-US" sz="2800" b="1" baseline="300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Jesus teaching on this in Matthew </a:t>
            </a:r>
            <a:r>
              <a:rPr lang="en-GB" sz="2400" b="1" dirty="0">
                <a:latin typeface="Times New Roman" panose="02020603050405020304" pitchFamily="18" charset="0"/>
                <a:cs typeface="Times New Roman" panose="02020603050405020304" pitchFamily="18" charset="0"/>
              </a:rPr>
              <a:t>C5 v 13 – 16</a:t>
            </a:r>
            <a:endParaRPr lang="en-GB" sz="2400" dirty="0">
              <a:latin typeface="Times New Roman" panose="02020603050405020304" pitchFamily="18" charset="0"/>
              <a:cs typeface="Times New Roman" panose="02020603050405020304" pitchFamily="18" charset="0"/>
            </a:endParaRPr>
          </a:p>
          <a:p>
            <a:r>
              <a:rPr lang="en-GB" sz="2400" b="1" baseline="30000" dirty="0">
                <a:latin typeface="Times New Roman" panose="02020603050405020304" pitchFamily="18" charset="0"/>
                <a:cs typeface="Times New Roman" panose="02020603050405020304" pitchFamily="18" charset="0"/>
              </a:rPr>
              <a:t>13 </a:t>
            </a:r>
            <a:r>
              <a:rPr lang="en-GB" sz="2400" b="1" dirty="0">
                <a:latin typeface="Times New Roman" panose="02020603050405020304" pitchFamily="18" charset="0"/>
                <a:cs typeface="Times New Roman" panose="02020603050405020304" pitchFamily="18" charset="0"/>
              </a:rPr>
              <a:t>“You are the salt of the earth. But if the salt loses its saltiness, how can it be made salty again? It is no longer good for anything, except to be thrown out and trampled underfoot.</a:t>
            </a:r>
            <a:endParaRPr lang="en-GB" sz="2400" dirty="0">
              <a:latin typeface="Times New Roman" panose="02020603050405020304" pitchFamily="18" charset="0"/>
              <a:cs typeface="Times New Roman" panose="02020603050405020304" pitchFamily="18" charset="0"/>
            </a:endParaRPr>
          </a:p>
          <a:p>
            <a:r>
              <a:rPr lang="en-GB" sz="2400" b="1" baseline="30000" dirty="0">
                <a:latin typeface="Times New Roman" panose="02020603050405020304" pitchFamily="18" charset="0"/>
                <a:cs typeface="Times New Roman" panose="02020603050405020304" pitchFamily="18" charset="0"/>
              </a:rPr>
              <a:t>14 </a:t>
            </a:r>
            <a:r>
              <a:rPr lang="en-GB" sz="2400" b="1" dirty="0">
                <a:latin typeface="Times New Roman" panose="02020603050405020304" pitchFamily="18" charset="0"/>
                <a:cs typeface="Times New Roman" panose="02020603050405020304" pitchFamily="18" charset="0"/>
              </a:rPr>
              <a:t>“You are the light of the world. A town built on a hill cannot be hidden. </a:t>
            </a:r>
            <a:r>
              <a:rPr lang="en-GB" sz="2400" b="1" baseline="30000" dirty="0">
                <a:latin typeface="Times New Roman" panose="02020603050405020304" pitchFamily="18" charset="0"/>
                <a:cs typeface="Times New Roman" panose="02020603050405020304" pitchFamily="18" charset="0"/>
              </a:rPr>
              <a:t>15 </a:t>
            </a:r>
            <a:r>
              <a:rPr lang="en-GB" sz="2400" b="1" dirty="0">
                <a:latin typeface="Times New Roman" panose="02020603050405020304" pitchFamily="18" charset="0"/>
                <a:cs typeface="Times New Roman" panose="02020603050405020304" pitchFamily="18" charset="0"/>
              </a:rPr>
              <a:t>Neither do people light a lamp and put it under a bowl. Instead they put it on its stand, and it gives light to everyone in the house. </a:t>
            </a:r>
            <a:r>
              <a:rPr lang="en-GB" sz="2400" b="1" baseline="30000" dirty="0">
                <a:latin typeface="Times New Roman" panose="02020603050405020304" pitchFamily="18" charset="0"/>
                <a:cs typeface="Times New Roman" panose="02020603050405020304" pitchFamily="18" charset="0"/>
              </a:rPr>
              <a:t>16 </a:t>
            </a:r>
            <a:r>
              <a:rPr lang="en-GB" sz="2400" b="1" dirty="0">
                <a:latin typeface="Times New Roman" panose="02020603050405020304" pitchFamily="18" charset="0"/>
                <a:cs typeface="Times New Roman" panose="02020603050405020304" pitchFamily="18" charset="0"/>
              </a:rPr>
              <a:t>In the same way, let your light shine before others, that they may see your good deeds and glorify your Father in heaven.</a:t>
            </a:r>
          </a:p>
          <a:p>
            <a:endParaRPr lang="en-US" sz="2400" b="1"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John Stott</a:t>
            </a:r>
            <a:r>
              <a:rPr lang="en-GB" sz="2400" dirty="0">
                <a:latin typeface="Times New Roman" panose="02020603050405020304" pitchFamily="18" charset="0"/>
                <a:cs typeface="Times New Roman" panose="02020603050405020304" pitchFamily="18" charset="0"/>
              </a:rPr>
              <a:t>  puts it this way, “The function of salt prevents decay; the function of light dispels the darkness.</a:t>
            </a:r>
          </a:p>
          <a:p>
            <a:r>
              <a:rPr lang="en-GB" sz="2400" dirty="0">
                <a:latin typeface="Times New Roman" panose="02020603050405020304" pitchFamily="18" charset="0"/>
                <a:cs typeface="Times New Roman" panose="02020603050405020304" pitchFamily="18" charset="0"/>
              </a:rPr>
              <a:t>Light is a symbol used to mean awareness, knowledge, and understanding. To be the light means in times of darkness you offer hope, encouragement, kindness and compassion. In times where others are struggling you offer a way to help them to regain their glow and to shine. </a:t>
            </a:r>
            <a:endParaRPr lang="en-GB"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2Peter c1 v 3 </a:t>
            </a:r>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His divine power has given us everything we need for a godly life through our knowledge of Him who called us by His own glory and goodness</a:t>
            </a:r>
            <a:endParaRPr lang="en-GB" sz="2400" dirty="0">
              <a:latin typeface="Times New Roman" panose="02020603050405020304" pitchFamily="18" charset="0"/>
              <a:cs typeface="Times New Roman" panose="02020603050405020304" pitchFamily="18" charset="0"/>
            </a:endParaRPr>
          </a:p>
          <a:p>
            <a:endParaRPr lang="en-GB" sz="2400" b="1"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23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43" y="90614"/>
            <a:ext cx="12051957" cy="6740307"/>
          </a:xfrm>
          <a:prstGeom prst="rect">
            <a:avLst/>
          </a:prstGeom>
          <a:noFill/>
        </p:spPr>
        <p:txBody>
          <a:bodyPr wrap="square" rtlCol="0">
            <a:spAutoFit/>
          </a:bodyPr>
          <a:lstStyle/>
          <a:p>
            <a:endParaRPr lang="en-GB" sz="2400" b="1" dirty="0" smtClean="0">
              <a:latin typeface="Times New Roman" panose="02020603050405020304" pitchFamily="18" charset="0"/>
              <a:cs typeface="Times New Roman" panose="02020603050405020304" pitchFamily="18" charset="0"/>
            </a:endParaRPr>
          </a:p>
          <a:p>
            <a:r>
              <a:rPr lang="en-GB" sz="2400" b="1" dirty="0" smtClean="0">
                <a:latin typeface="Times New Roman" panose="02020603050405020304" pitchFamily="18" charset="0"/>
                <a:cs typeface="Times New Roman" panose="02020603050405020304" pitchFamily="18" charset="0"/>
              </a:rPr>
              <a:t>Philippians </a:t>
            </a:r>
            <a:r>
              <a:rPr lang="en-GB" sz="2400" b="1" dirty="0">
                <a:latin typeface="Times New Roman" panose="02020603050405020304" pitchFamily="18" charset="0"/>
                <a:cs typeface="Times New Roman" panose="02020603050405020304" pitchFamily="18" charset="0"/>
              </a:rPr>
              <a:t>4:8-9</a:t>
            </a:r>
            <a:endParaRPr lang="en-GB" sz="2400" dirty="0">
              <a:latin typeface="Times New Roman" panose="02020603050405020304" pitchFamily="18" charset="0"/>
              <a:cs typeface="Times New Roman" panose="02020603050405020304" pitchFamily="18" charset="0"/>
            </a:endParaRPr>
          </a:p>
          <a:p>
            <a:r>
              <a:rPr lang="en-GB" sz="2400" b="1" baseline="30000" dirty="0">
                <a:latin typeface="Times New Roman" panose="02020603050405020304" pitchFamily="18" charset="0"/>
                <a:cs typeface="Times New Roman" panose="02020603050405020304" pitchFamily="18" charset="0"/>
              </a:rPr>
              <a:t>8 </a:t>
            </a:r>
            <a:r>
              <a:rPr lang="en-GB" sz="2400" b="1" dirty="0">
                <a:latin typeface="Times New Roman" panose="02020603050405020304" pitchFamily="18" charset="0"/>
                <a:cs typeface="Times New Roman" panose="02020603050405020304" pitchFamily="18" charset="0"/>
              </a:rPr>
              <a:t>Finally, brothers and sisters, whatever is true, whatever is noble, whatever is right, whatever is pure, whatever is lovely, whatever is admirable—if anything is excellent or praiseworthy—think about such things. </a:t>
            </a:r>
            <a:r>
              <a:rPr lang="en-GB" sz="2400" b="1" baseline="30000" dirty="0">
                <a:latin typeface="Times New Roman" panose="02020603050405020304" pitchFamily="18" charset="0"/>
                <a:cs typeface="Times New Roman" panose="02020603050405020304" pitchFamily="18" charset="0"/>
              </a:rPr>
              <a:t>9 </a:t>
            </a:r>
            <a:r>
              <a:rPr lang="en-GB" sz="2400" b="1" dirty="0">
                <a:latin typeface="Times New Roman" panose="02020603050405020304" pitchFamily="18" charset="0"/>
                <a:cs typeface="Times New Roman" panose="02020603050405020304" pitchFamily="18" charset="0"/>
              </a:rPr>
              <a:t>Whatever you have learned or received or heard from me, or seen in me—put it into practice. And the God of peace will be with you.</a:t>
            </a:r>
            <a:endParaRPr lang="en-GB" sz="2400" dirty="0">
              <a:latin typeface="Times New Roman" panose="02020603050405020304" pitchFamily="18" charset="0"/>
              <a:cs typeface="Times New Roman" panose="02020603050405020304" pitchFamily="18" charset="0"/>
            </a:endParaRPr>
          </a:p>
          <a:p>
            <a:endParaRPr lang="en-GB" sz="2400" b="1" dirty="0">
              <a:latin typeface="Times New Roman" panose="02020603050405020304" pitchFamily="18" charset="0"/>
              <a:cs typeface="Times New Roman" panose="02020603050405020304" pitchFamily="18" charset="0"/>
            </a:endParaRPr>
          </a:p>
          <a:p>
            <a:r>
              <a:rPr lang="en-GB" sz="2400" b="1" dirty="0" smtClean="0">
                <a:latin typeface="Times New Roman" panose="02020603050405020304" pitchFamily="18" charset="0"/>
                <a:cs typeface="Times New Roman" panose="02020603050405020304" pitchFamily="18" charset="0"/>
              </a:rPr>
              <a:t>1 </a:t>
            </a:r>
            <a:r>
              <a:rPr lang="en-GB" sz="2400" b="1" dirty="0">
                <a:latin typeface="Times New Roman" panose="02020603050405020304" pitchFamily="18" charset="0"/>
                <a:cs typeface="Times New Roman" panose="02020603050405020304" pitchFamily="18" charset="0"/>
              </a:rPr>
              <a:t>Peter 1:15-16</a:t>
            </a:r>
            <a:endParaRPr lang="en-GB" sz="2400" dirty="0">
              <a:latin typeface="Times New Roman" panose="02020603050405020304" pitchFamily="18" charset="0"/>
              <a:cs typeface="Times New Roman" panose="02020603050405020304" pitchFamily="18" charset="0"/>
            </a:endParaRPr>
          </a:p>
          <a:p>
            <a:r>
              <a:rPr lang="en-GB" sz="2400" b="1" baseline="30000" dirty="0">
                <a:latin typeface="Times New Roman" panose="02020603050405020304" pitchFamily="18" charset="0"/>
                <a:cs typeface="Times New Roman" panose="02020603050405020304" pitchFamily="18" charset="0"/>
              </a:rPr>
              <a:t>15 </a:t>
            </a:r>
            <a:r>
              <a:rPr lang="en-GB" sz="2400" b="1" dirty="0">
                <a:latin typeface="Times New Roman" panose="02020603050405020304" pitchFamily="18" charset="0"/>
                <a:cs typeface="Times New Roman" panose="02020603050405020304" pitchFamily="18" charset="0"/>
              </a:rPr>
              <a:t>But just as He who called you is holy, so be holy in all you do; </a:t>
            </a:r>
            <a:r>
              <a:rPr lang="en-GB" sz="2400" b="1" baseline="30000" dirty="0">
                <a:latin typeface="Times New Roman" panose="02020603050405020304" pitchFamily="18" charset="0"/>
                <a:cs typeface="Times New Roman" panose="02020603050405020304" pitchFamily="18" charset="0"/>
              </a:rPr>
              <a:t>16 </a:t>
            </a:r>
            <a:r>
              <a:rPr lang="en-GB" sz="2400" b="1" dirty="0">
                <a:latin typeface="Times New Roman" panose="02020603050405020304" pitchFamily="18" charset="0"/>
                <a:cs typeface="Times New Roman" panose="02020603050405020304" pitchFamily="18" charset="0"/>
              </a:rPr>
              <a:t>for it is written: “Be holy, because I am holy.</a:t>
            </a:r>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Verse 14</a:t>
            </a:r>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And over all these virtues put on love, which binds them all together in perfect unity.</a:t>
            </a:r>
            <a:endParaRPr lang="en-GB" sz="2400" dirty="0">
              <a:latin typeface="Times New Roman" panose="02020603050405020304" pitchFamily="18" charset="0"/>
              <a:cs typeface="Times New Roman" panose="02020603050405020304" pitchFamily="18" charset="0"/>
            </a:endParaRPr>
          </a:p>
          <a:p>
            <a:pPr fontAlgn="base"/>
            <a:endParaRPr lang="en-GB" sz="2400" b="1"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Romans c5 v8 </a:t>
            </a:r>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But God demonstrates His own love for us in this: While we were still sinners, Christ died for us.</a:t>
            </a:r>
          </a:p>
          <a:p>
            <a:pPr fontAlgn="base"/>
            <a:endParaRPr lang="en-GB"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1598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141" y="74141"/>
            <a:ext cx="12027243" cy="7109639"/>
          </a:xfrm>
          <a:prstGeom prst="rect">
            <a:avLst/>
          </a:prstGeom>
          <a:noFill/>
        </p:spPr>
        <p:txBody>
          <a:bodyPr wrap="square" rtlCol="0">
            <a:spAutoFit/>
          </a:bodyPr>
          <a:lstStyle/>
          <a:p>
            <a:endParaRPr lang="en-US" sz="2400" b="1" dirty="0">
              <a:latin typeface="Times New Roman" panose="02020603050405020304" pitchFamily="18" charset="0"/>
              <a:cs typeface="Times New Roman" panose="02020603050405020304" pitchFamily="18" charset="0"/>
            </a:endParaRPr>
          </a:p>
          <a:p>
            <a:pPr fontAlgn="base"/>
            <a:r>
              <a:rPr lang="en-GB" sz="2400" b="1" dirty="0">
                <a:latin typeface="Times New Roman" panose="02020603050405020304" pitchFamily="18" charset="0"/>
                <a:cs typeface="Times New Roman" panose="02020603050405020304" pitchFamily="18" charset="0"/>
              </a:rPr>
              <a:t>18</a:t>
            </a:r>
            <a:r>
              <a:rPr lang="en-GB" sz="2400" b="1" baseline="30000" dirty="0">
                <a:latin typeface="Times New Roman" panose="02020603050405020304" pitchFamily="18" charset="0"/>
                <a:cs typeface="Times New Roman" panose="02020603050405020304" pitchFamily="18" charset="0"/>
              </a:rPr>
              <a:t>th</a:t>
            </a:r>
            <a:r>
              <a:rPr lang="en-GB" sz="2400" b="1" dirty="0">
                <a:latin typeface="Times New Roman" panose="02020603050405020304" pitchFamily="18" charset="0"/>
                <a:cs typeface="Times New Roman" panose="02020603050405020304" pitchFamily="18" charset="0"/>
              </a:rPr>
              <a:t> Century Pastor Charles Spurgeon </a:t>
            </a:r>
            <a:r>
              <a:rPr lang="en-GB" sz="2400" dirty="0">
                <a:latin typeface="Times New Roman" panose="02020603050405020304" pitchFamily="18" charset="0"/>
                <a:cs typeface="Times New Roman" panose="02020603050405020304" pitchFamily="18" charset="0"/>
              </a:rPr>
              <a:t>said this about love </a:t>
            </a:r>
          </a:p>
          <a:p>
            <a:pPr fontAlgn="base"/>
            <a:r>
              <a:rPr lang="en-GB" sz="2400" dirty="0">
                <a:latin typeface="Times New Roman" panose="02020603050405020304" pitchFamily="18" charset="0"/>
                <a:cs typeface="Times New Roman" panose="02020603050405020304" pitchFamily="18" charset="0"/>
              </a:rPr>
              <a:t>If I profess to love a certain person, and yet will neither give my silver nor my gold to relieve his wants, nor in any way deny myself comfort or ease for his sake, such love is contemptible; it wears the name, but lacks the reality of love: true love must be measured by the degree to which the person loving will be ...</a:t>
            </a:r>
          </a:p>
          <a:p>
            <a:endParaRPr lang="en-GB" sz="2400" b="1"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Romans c12 v 9-10</a:t>
            </a:r>
          </a:p>
          <a:p>
            <a:r>
              <a:rPr lang="en-GB" sz="2400" b="1" baseline="30000" dirty="0">
                <a:latin typeface="Times New Roman" panose="02020603050405020304" pitchFamily="18" charset="0"/>
                <a:cs typeface="Times New Roman" panose="02020603050405020304" pitchFamily="18" charset="0"/>
              </a:rPr>
              <a:t>9 </a:t>
            </a:r>
            <a:r>
              <a:rPr lang="en-GB" sz="2400" b="1" dirty="0">
                <a:latin typeface="Times New Roman" panose="02020603050405020304" pitchFamily="18" charset="0"/>
                <a:cs typeface="Times New Roman" panose="02020603050405020304" pitchFamily="18" charset="0"/>
              </a:rPr>
              <a:t>Love must be sincere. Hate what is evil; cling to what is good. </a:t>
            </a:r>
            <a:r>
              <a:rPr lang="en-GB" sz="2400" b="1" baseline="30000" dirty="0">
                <a:latin typeface="Times New Roman" panose="02020603050405020304" pitchFamily="18" charset="0"/>
                <a:cs typeface="Times New Roman" panose="02020603050405020304" pitchFamily="18" charset="0"/>
              </a:rPr>
              <a:t>10 </a:t>
            </a:r>
            <a:r>
              <a:rPr lang="en-GB" sz="2400" b="1" dirty="0">
                <a:latin typeface="Times New Roman" panose="02020603050405020304" pitchFamily="18" charset="0"/>
                <a:cs typeface="Times New Roman" panose="02020603050405020304" pitchFamily="18" charset="0"/>
              </a:rPr>
              <a:t>Be devoted to one another in love. Honour one another above yourselves. </a:t>
            </a:r>
          </a:p>
          <a:p>
            <a:endParaRPr lang="en-US" sz="2400" b="1" dirty="0">
              <a:latin typeface="Times New Roman" panose="02020603050405020304" pitchFamily="18" charset="0"/>
              <a:cs typeface="Times New Roman" panose="02020603050405020304" pitchFamily="18" charset="0"/>
            </a:endParaRPr>
          </a:p>
          <a:p>
            <a:r>
              <a:rPr lang="en-GB" sz="2400" b="1" dirty="0" smtClean="0">
                <a:latin typeface="Times New Roman" panose="02020603050405020304" pitchFamily="18" charset="0"/>
                <a:cs typeface="Times New Roman" panose="02020603050405020304" pitchFamily="18" charset="0"/>
              </a:rPr>
              <a:t>Galatians </a:t>
            </a:r>
            <a:r>
              <a:rPr lang="en-GB" sz="2400" b="1" dirty="0">
                <a:latin typeface="Times New Roman" panose="02020603050405020304" pitchFamily="18" charset="0"/>
                <a:cs typeface="Times New Roman" panose="02020603050405020304" pitchFamily="18" charset="0"/>
              </a:rPr>
              <a:t>c5 v 22</a:t>
            </a:r>
            <a:endParaRPr lang="en-GB" sz="2400" dirty="0">
              <a:latin typeface="Times New Roman" panose="02020603050405020304" pitchFamily="18" charset="0"/>
              <a:cs typeface="Times New Roman" panose="02020603050405020304" pitchFamily="18" charset="0"/>
            </a:endParaRPr>
          </a:p>
          <a:p>
            <a:r>
              <a:rPr lang="en-GB" sz="2400" b="1" baseline="30000" dirty="0">
                <a:latin typeface="Times New Roman" panose="02020603050405020304" pitchFamily="18" charset="0"/>
                <a:cs typeface="Times New Roman" panose="02020603050405020304" pitchFamily="18" charset="0"/>
              </a:rPr>
              <a:t>22 </a:t>
            </a:r>
            <a:r>
              <a:rPr lang="en-GB" sz="2400" b="1" dirty="0">
                <a:latin typeface="Times New Roman" panose="02020603050405020304" pitchFamily="18" charset="0"/>
                <a:cs typeface="Times New Roman" panose="02020603050405020304" pitchFamily="18" charset="0"/>
              </a:rPr>
              <a:t>But the fruit of the Spirit is love, joy, peace, forbearance, kindness, goodness, faithfulness, </a:t>
            </a:r>
            <a:r>
              <a:rPr lang="en-GB" sz="2400" b="1" baseline="30000" dirty="0">
                <a:latin typeface="Times New Roman" panose="02020603050405020304" pitchFamily="18" charset="0"/>
                <a:cs typeface="Times New Roman" panose="02020603050405020304" pitchFamily="18" charset="0"/>
              </a:rPr>
              <a:t>23 </a:t>
            </a:r>
            <a:r>
              <a:rPr lang="en-GB" sz="2400" b="1" dirty="0">
                <a:latin typeface="Times New Roman" panose="02020603050405020304" pitchFamily="18" charset="0"/>
                <a:cs typeface="Times New Roman" panose="02020603050405020304" pitchFamily="18" charset="0"/>
              </a:rPr>
              <a:t>gentleness and self-control</a:t>
            </a:r>
            <a:endParaRPr lang="en-GB" sz="2400" dirty="0">
              <a:latin typeface="Times New Roman" panose="02020603050405020304" pitchFamily="18" charset="0"/>
              <a:cs typeface="Times New Roman" panose="02020603050405020304" pitchFamily="18" charset="0"/>
            </a:endParaRPr>
          </a:p>
          <a:p>
            <a:endParaRPr lang="en-GB" sz="2400" b="1" dirty="0" smtClean="0">
              <a:latin typeface="Times New Roman" panose="02020603050405020304" pitchFamily="18" charset="0"/>
              <a:cs typeface="Times New Roman" panose="02020603050405020304" pitchFamily="18" charset="0"/>
            </a:endParaRPr>
          </a:p>
          <a:p>
            <a:r>
              <a:rPr lang="en-GB" sz="2400" b="1" dirty="0" smtClean="0">
                <a:latin typeface="Times New Roman" panose="02020603050405020304" pitchFamily="18" charset="0"/>
                <a:cs typeface="Times New Roman" panose="02020603050405020304" pitchFamily="18" charset="0"/>
              </a:rPr>
              <a:t>John </a:t>
            </a:r>
            <a:r>
              <a:rPr lang="en-GB" sz="2400" b="1" dirty="0">
                <a:latin typeface="Times New Roman" panose="02020603050405020304" pitchFamily="18" charset="0"/>
                <a:cs typeface="Times New Roman" panose="02020603050405020304" pitchFamily="18" charset="0"/>
              </a:rPr>
              <a:t>13:35.</a:t>
            </a:r>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Jesus said, “By this all people will know that you are my disciples, if you have love for one another” </a:t>
            </a:r>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774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2548" y="216816"/>
            <a:ext cx="11981468" cy="5262979"/>
          </a:xfrm>
          <a:prstGeom prst="rect">
            <a:avLst/>
          </a:prstGeom>
          <a:noFill/>
        </p:spPr>
        <p:txBody>
          <a:bodyPr wrap="square" rtlCol="0">
            <a:spAutoFit/>
          </a:bodyPr>
          <a:lstStyle/>
          <a:p>
            <a:r>
              <a:rPr lang="en-GB" sz="2400" b="1" baseline="30000" dirty="0" smtClean="0">
                <a:latin typeface="Times New Roman" panose="02020603050405020304" pitchFamily="18" charset="0"/>
                <a:cs typeface="Times New Roman" panose="02020603050405020304" pitchFamily="18" charset="0"/>
              </a:rPr>
              <a:t>1 John c3 v16</a:t>
            </a:r>
            <a:r>
              <a:rPr lang="en-GB" sz="2400" b="1" baseline="30000" dirty="0">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This is how we know what love is: Jesus Christ laid down His life for us. And we ought to lay down our lives for our brothers and sisters. </a:t>
            </a:r>
            <a:endParaRPr lang="en-GB" sz="2400" dirty="0">
              <a:latin typeface="Times New Roman" panose="02020603050405020304" pitchFamily="18" charset="0"/>
              <a:cs typeface="Times New Roman" panose="02020603050405020304" pitchFamily="18" charset="0"/>
            </a:endParaRPr>
          </a:p>
          <a:p>
            <a:pPr fontAlgn="base"/>
            <a:endParaRPr lang="en-GB" sz="2800" dirty="0">
              <a:latin typeface="Times New Roman" panose="02020603050405020304" pitchFamily="18" charset="0"/>
              <a:cs typeface="Times New Roman" panose="02020603050405020304" pitchFamily="18" charset="0"/>
            </a:endParaRPr>
          </a:p>
          <a:p>
            <a:pPr fontAlgn="base"/>
            <a:r>
              <a:rPr lang="en-US" sz="2800" dirty="0" smtClean="0">
                <a:latin typeface="Times New Roman" panose="02020603050405020304" pitchFamily="18" charset="0"/>
                <a:cs typeface="Times New Roman" panose="02020603050405020304" pitchFamily="18" charset="0"/>
              </a:rPr>
              <a:t>Pastor John Macarthur</a:t>
            </a:r>
            <a:endParaRPr lang="en-GB" sz="2800" b="1" dirty="0">
              <a:latin typeface="Times New Roman" panose="02020603050405020304" pitchFamily="18" charset="0"/>
              <a:cs typeface="Times New Roman" panose="02020603050405020304" pitchFamily="18" charset="0"/>
            </a:endParaRPr>
          </a:p>
          <a:p>
            <a:pPr fontAlgn="base"/>
            <a:r>
              <a:rPr lang="en-GB" sz="2800" dirty="0">
                <a:latin typeface="Times New Roman" panose="02020603050405020304" pitchFamily="18" charset="0"/>
                <a:cs typeface="Times New Roman" panose="02020603050405020304" pitchFamily="18" charset="0"/>
              </a:rPr>
              <a:t>Love is the most important quality in the believer’s life, for it is the very glue that produces unity in the church. Believers will never enjoy mutual fellowship through compassion, kindness, humility, Gentleness, or Patience they will not bear with each other or forgive each other unless they love one another. </a:t>
            </a:r>
          </a:p>
          <a:p>
            <a:pPr fontAlgn="base"/>
            <a:endParaRPr lang="en-US" sz="2800" dirty="0">
              <a:latin typeface="Times New Roman" panose="02020603050405020304" pitchFamily="18" charset="0"/>
              <a:cs typeface="Times New Roman" panose="02020603050405020304" pitchFamily="18" charset="0"/>
            </a:endParaRPr>
          </a:p>
          <a:p>
            <a:pPr fontAlgn="base"/>
            <a:r>
              <a:rPr lang="en-GB" sz="3200" b="1" dirty="0">
                <a:latin typeface="Times New Roman" panose="02020603050405020304" pitchFamily="18" charset="0"/>
                <a:cs typeface="Times New Roman" panose="02020603050405020304" pitchFamily="18" charset="0"/>
              </a:rPr>
              <a:t>My Point 1</a:t>
            </a:r>
            <a:r>
              <a:rPr lang="en-GB" sz="3200" dirty="0">
                <a:latin typeface="Times New Roman" panose="02020603050405020304" pitchFamily="18" charset="0"/>
                <a:cs typeface="Times New Roman" panose="02020603050405020304" pitchFamily="18" charset="0"/>
              </a:rPr>
              <a:t> Do we as Christians put on love? </a:t>
            </a:r>
          </a:p>
          <a:p>
            <a:pPr fontAlgn="base"/>
            <a:r>
              <a:rPr lang="en-GB" sz="3200" b="1" dirty="0">
                <a:latin typeface="Times New Roman" panose="02020603050405020304" pitchFamily="18" charset="0"/>
                <a:cs typeface="Times New Roman" panose="02020603050405020304" pitchFamily="18" charset="0"/>
              </a:rPr>
              <a:t>My Point 2</a:t>
            </a:r>
            <a:r>
              <a:rPr lang="en-GB" sz="3200" dirty="0">
                <a:latin typeface="Times New Roman" panose="02020603050405020304" pitchFamily="18" charset="0"/>
                <a:cs typeface="Times New Roman" panose="02020603050405020304" pitchFamily="18" charset="0"/>
              </a:rPr>
              <a:t> Are we in perfect unity with each other? </a:t>
            </a:r>
          </a:p>
          <a:p>
            <a:pPr fontAlgn="base"/>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508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23787</TotalTime>
  <Words>109</Words>
  <Application>Microsoft Office PowerPoint</Application>
  <PresentationFormat>Widescreen</PresentationFormat>
  <Paragraphs>73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Nigel</dc:creator>
  <cp:lastModifiedBy>Nigel</cp:lastModifiedBy>
  <cp:revision>40</cp:revision>
  <dcterms:created xsi:type="dcterms:W3CDTF">2023-05-22T09:08:56Z</dcterms:created>
  <dcterms:modified xsi:type="dcterms:W3CDTF">2023-08-15T09:19:20Z</dcterms:modified>
</cp:coreProperties>
</file>