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493" r:id="rId3"/>
    <p:sldId id="495" r:id="rId4"/>
    <p:sldId id="496" r:id="rId5"/>
    <p:sldId id="494" r:id="rId6"/>
    <p:sldId id="497" r:id="rId7"/>
    <p:sldId id="498" r:id="rId8"/>
    <p:sldId id="499" r:id="rId9"/>
    <p:sldId id="500" r:id="rId10"/>
    <p:sldId id="501" r:id="rId11"/>
    <p:sldId id="504" r:id="rId12"/>
    <p:sldId id="502" r:id="rId13"/>
    <p:sldId id="503" r:id="rId14"/>
    <p:sldId id="30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D1"/>
    <a:srgbClr val="66FF33"/>
    <a:srgbClr val="3E1F00"/>
    <a:srgbClr val="FFDCB9"/>
    <a:srgbClr val="FFAE5D"/>
    <a:srgbClr val="462300"/>
    <a:srgbClr val="361B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20" autoAdjust="0"/>
  </p:normalViewPr>
  <p:slideViewPr>
    <p:cSldViewPr snapToGrid="0">
      <p:cViewPr varScale="1">
        <p:scale>
          <a:sx n="106" d="100"/>
          <a:sy n="106" d="100"/>
        </p:scale>
        <p:origin x="120" y="13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F21-50E0-3814-74E2-828596B26F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D1632AD-72FC-53D8-3A0C-D3D3E36EE3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7689317-5262-EB70-2424-0B1720B0AAA3}"/>
              </a:ext>
            </a:extLst>
          </p:cNvPr>
          <p:cNvSpPr>
            <a:spLocks noGrp="1"/>
          </p:cNvSpPr>
          <p:nvPr>
            <p:ph type="dt" sz="half" idx="10"/>
          </p:nvPr>
        </p:nvSpPr>
        <p:spPr/>
        <p:txBody>
          <a:bodyPr/>
          <a:lstStyle/>
          <a:p>
            <a:fld id="{98EE09E8-38BA-44EE-A756-D92CF857C982}" type="datetimeFigureOut">
              <a:rPr lang="en-GB" smtClean="0"/>
              <a:t>08/09/2023</a:t>
            </a:fld>
            <a:endParaRPr lang="en-GB"/>
          </a:p>
        </p:txBody>
      </p:sp>
      <p:sp>
        <p:nvSpPr>
          <p:cNvPr id="5" name="Footer Placeholder 4">
            <a:extLst>
              <a:ext uri="{FF2B5EF4-FFF2-40B4-BE49-F238E27FC236}">
                <a16:creationId xmlns:a16="http://schemas.microsoft.com/office/drawing/2014/main" id="{C8CB168F-083C-DA2B-9B3F-B1106DC419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7B1E30-01E3-4C0D-8567-BFEF6D64016B}"/>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297452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C6B06-2F43-BF3D-B9FF-822E672858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BD85BB-D91A-8393-A09D-B1658E0C67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3B8BF0-7F8E-57AD-E8FE-2A6059E57854}"/>
              </a:ext>
            </a:extLst>
          </p:cNvPr>
          <p:cNvSpPr>
            <a:spLocks noGrp="1"/>
          </p:cNvSpPr>
          <p:nvPr>
            <p:ph type="dt" sz="half" idx="10"/>
          </p:nvPr>
        </p:nvSpPr>
        <p:spPr/>
        <p:txBody>
          <a:bodyPr/>
          <a:lstStyle/>
          <a:p>
            <a:fld id="{98EE09E8-38BA-44EE-A756-D92CF857C982}" type="datetimeFigureOut">
              <a:rPr lang="en-GB" smtClean="0"/>
              <a:t>08/09/2023</a:t>
            </a:fld>
            <a:endParaRPr lang="en-GB"/>
          </a:p>
        </p:txBody>
      </p:sp>
      <p:sp>
        <p:nvSpPr>
          <p:cNvPr id="5" name="Footer Placeholder 4">
            <a:extLst>
              <a:ext uri="{FF2B5EF4-FFF2-40B4-BE49-F238E27FC236}">
                <a16:creationId xmlns:a16="http://schemas.microsoft.com/office/drawing/2014/main" id="{C31598A1-3D91-E977-8F1C-2F6356D84F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10CC5E-9A07-BD4A-CC14-A022D51693D9}"/>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613834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5D9778-BC37-325B-194A-3D4FFA4E3E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F8CD6E-A744-7065-2366-5EEA79A764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DB2B4F-F1B7-4261-10A9-426FD6D5B8CB}"/>
              </a:ext>
            </a:extLst>
          </p:cNvPr>
          <p:cNvSpPr>
            <a:spLocks noGrp="1"/>
          </p:cNvSpPr>
          <p:nvPr>
            <p:ph type="dt" sz="half" idx="10"/>
          </p:nvPr>
        </p:nvSpPr>
        <p:spPr/>
        <p:txBody>
          <a:bodyPr/>
          <a:lstStyle/>
          <a:p>
            <a:fld id="{98EE09E8-38BA-44EE-A756-D92CF857C982}" type="datetimeFigureOut">
              <a:rPr lang="en-GB" smtClean="0"/>
              <a:t>08/09/2023</a:t>
            </a:fld>
            <a:endParaRPr lang="en-GB"/>
          </a:p>
        </p:txBody>
      </p:sp>
      <p:sp>
        <p:nvSpPr>
          <p:cNvPr id="5" name="Footer Placeholder 4">
            <a:extLst>
              <a:ext uri="{FF2B5EF4-FFF2-40B4-BE49-F238E27FC236}">
                <a16:creationId xmlns:a16="http://schemas.microsoft.com/office/drawing/2014/main" id="{FE5C7625-7F14-3A3A-F053-14DC9D4EC9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D64B96-C7DE-2055-A630-76D83F30B7C5}"/>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79425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77B83-4ACE-3EC9-ED2D-3BBAC54974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887AE8-6758-048F-A6F9-A9B803ED63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B56F70-7259-2123-1606-BFBFFE79E56D}"/>
              </a:ext>
            </a:extLst>
          </p:cNvPr>
          <p:cNvSpPr>
            <a:spLocks noGrp="1"/>
          </p:cNvSpPr>
          <p:nvPr>
            <p:ph type="dt" sz="half" idx="10"/>
          </p:nvPr>
        </p:nvSpPr>
        <p:spPr/>
        <p:txBody>
          <a:bodyPr/>
          <a:lstStyle/>
          <a:p>
            <a:fld id="{98EE09E8-38BA-44EE-A756-D92CF857C982}" type="datetimeFigureOut">
              <a:rPr lang="en-GB" smtClean="0"/>
              <a:t>08/09/2023</a:t>
            </a:fld>
            <a:endParaRPr lang="en-GB"/>
          </a:p>
        </p:txBody>
      </p:sp>
      <p:sp>
        <p:nvSpPr>
          <p:cNvPr id="5" name="Footer Placeholder 4">
            <a:extLst>
              <a:ext uri="{FF2B5EF4-FFF2-40B4-BE49-F238E27FC236}">
                <a16:creationId xmlns:a16="http://schemas.microsoft.com/office/drawing/2014/main" id="{91CF7B1E-D896-9F13-A858-1FF5FC66B1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DAAB73-760C-2949-9F6D-FD3DA9635FD7}"/>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506542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6A83F-F959-A0DE-8C14-B97D3808AA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93309F3-75E6-AADE-BC97-76DB5FAAAF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9BBC38-1F6F-CB7A-6345-565EFC281899}"/>
              </a:ext>
            </a:extLst>
          </p:cNvPr>
          <p:cNvSpPr>
            <a:spLocks noGrp="1"/>
          </p:cNvSpPr>
          <p:nvPr>
            <p:ph type="dt" sz="half" idx="10"/>
          </p:nvPr>
        </p:nvSpPr>
        <p:spPr/>
        <p:txBody>
          <a:bodyPr/>
          <a:lstStyle/>
          <a:p>
            <a:fld id="{98EE09E8-38BA-44EE-A756-D92CF857C982}" type="datetimeFigureOut">
              <a:rPr lang="en-GB" smtClean="0"/>
              <a:t>08/09/2023</a:t>
            </a:fld>
            <a:endParaRPr lang="en-GB"/>
          </a:p>
        </p:txBody>
      </p:sp>
      <p:sp>
        <p:nvSpPr>
          <p:cNvPr id="5" name="Footer Placeholder 4">
            <a:extLst>
              <a:ext uri="{FF2B5EF4-FFF2-40B4-BE49-F238E27FC236}">
                <a16:creationId xmlns:a16="http://schemas.microsoft.com/office/drawing/2014/main" id="{BC0923E2-020C-9352-0C4B-9A3A155CD4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A4EB5B-C0B0-7C1A-36DC-FFBEEF32488A}"/>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793776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64A6-C5B1-096C-F283-B775C9EAD8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3BC243-504F-4A5D-2FB5-1C6DC3AD69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A4EE9DB-321C-AFEF-90F4-6BD17FA0F1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78FBCDD-C39E-5A39-503E-51ED1D8B9152}"/>
              </a:ext>
            </a:extLst>
          </p:cNvPr>
          <p:cNvSpPr>
            <a:spLocks noGrp="1"/>
          </p:cNvSpPr>
          <p:nvPr>
            <p:ph type="dt" sz="half" idx="10"/>
          </p:nvPr>
        </p:nvSpPr>
        <p:spPr/>
        <p:txBody>
          <a:bodyPr/>
          <a:lstStyle/>
          <a:p>
            <a:fld id="{98EE09E8-38BA-44EE-A756-D92CF857C982}" type="datetimeFigureOut">
              <a:rPr lang="en-GB" smtClean="0"/>
              <a:t>08/09/2023</a:t>
            </a:fld>
            <a:endParaRPr lang="en-GB"/>
          </a:p>
        </p:txBody>
      </p:sp>
      <p:sp>
        <p:nvSpPr>
          <p:cNvPr id="6" name="Footer Placeholder 5">
            <a:extLst>
              <a:ext uri="{FF2B5EF4-FFF2-40B4-BE49-F238E27FC236}">
                <a16:creationId xmlns:a16="http://schemas.microsoft.com/office/drawing/2014/main" id="{3A09B4EA-839C-679E-3090-58DBE85F4D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297A55-247B-BC5F-6AD6-0087660D8D2C}"/>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566934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78906-759F-3BD0-526C-46D4E16380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09953A-0C95-F63C-2AEA-0F138BDF70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1586D7-A8B0-71AC-568A-AC636921C0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0CA6161-FA66-2C75-483D-7F3DAE2020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359CD4-3699-21F7-226D-1F490DB3D6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44C4520-9CEB-D2ED-C54F-44452153646D}"/>
              </a:ext>
            </a:extLst>
          </p:cNvPr>
          <p:cNvSpPr>
            <a:spLocks noGrp="1"/>
          </p:cNvSpPr>
          <p:nvPr>
            <p:ph type="dt" sz="half" idx="10"/>
          </p:nvPr>
        </p:nvSpPr>
        <p:spPr/>
        <p:txBody>
          <a:bodyPr/>
          <a:lstStyle/>
          <a:p>
            <a:fld id="{98EE09E8-38BA-44EE-A756-D92CF857C982}" type="datetimeFigureOut">
              <a:rPr lang="en-GB" smtClean="0"/>
              <a:t>08/09/2023</a:t>
            </a:fld>
            <a:endParaRPr lang="en-GB"/>
          </a:p>
        </p:txBody>
      </p:sp>
      <p:sp>
        <p:nvSpPr>
          <p:cNvPr id="8" name="Footer Placeholder 7">
            <a:extLst>
              <a:ext uri="{FF2B5EF4-FFF2-40B4-BE49-F238E27FC236}">
                <a16:creationId xmlns:a16="http://schemas.microsoft.com/office/drawing/2014/main" id="{43B142AE-A8A1-3D9B-CDEE-E66D4480948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CBF4A4F-4D12-713E-EB30-2277B410C7A5}"/>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48701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DFB36-0E0C-4CC9-B1DC-696C7FC7F5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5B1544B-2BA6-5FC5-48EA-92C499E3DE16}"/>
              </a:ext>
            </a:extLst>
          </p:cNvPr>
          <p:cNvSpPr>
            <a:spLocks noGrp="1"/>
          </p:cNvSpPr>
          <p:nvPr>
            <p:ph type="dt" sz="half" idx="10"/>
          </p:nvPr>
        </p:nvSpPr>
        <p:spPr/>
        <p:txBody>
          <a:bodyPr/>
          <a:lstStyle/>
          <a:p>
            <a:fld id="{98EE09E8-38BA-44EE-A756-D92CF857C982}" type="datetimeFigureOut">
              <a:rPr lang="en-GB" smtClean="0"/>
              <a:t>08/09/2023</a:t>
            </a:fld>
            <a:endParaRPr lang="en-GB"/>
          </a:p>
        </p:txBody>
      </p:sp>
      <p:sp>
        <p:nvSpPr>
          <p:cNvPr id="4" name="Footer Placeholder 3">
            <a:extLst>
              <a:ext uri="{FF2B5EF4-FFF2-40B4-BE49-F238E27FC236}">
                <a16:creationId xmlns:a16="http://schemas.microsoft.com/office/drawing/2014/main" id="{AAABBC8A-E38D-D66F-5F39-5BEAD7DF890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1BEFF59-8D4E-B9A3-59C5-D294A875CF7A}"/>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336176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C41B65-9A70-C4D3-F3D3-6EB978A0E978}"/>
              </a:ext>
            </a:extLst>
          </p:cNvPr>
          <p:cNvSpPr>
            <a:spLocks noGrp="1"/>
          </p:cNvSpPr>
          <p:nvPr>
            <p:ph type="dt" sz="half" idx="10"/>
          </p:nvPr>
        </p:nvSpPr>
        <p:spPr/>
        <p:txBody>
          <a:bodyPr/>
          <a:lstStyle/>
          <a:p>
            <a:fld id="{98EE09E8-38BA-44EE-A756-D92CF857C982}" type="datetimeFigureOut">
              <a:rPr lang="en-GB" smtClean="0"/>
              <a:t>08/09/2023</a:t>
            </a:fld>
            <a:endParaRPr lang="en-GB"/>
          </a:p>
        </p:txBody>
      </p:sp>
      <p:sp>
        <p:nvSpPr>
          <p:cNvPr id="3" name="Footer Placeholder 2">
            <a:extLst>
              <a:ext uri="{FF2B5EF4-FFF2-40B4-BE49-F238E27FC236}">
                <a16:creationId xmlns:a16="http://schemas.microsoft.com/office/drawing/2014/main" id="{7B79341D-D865-2E5A-3635-22A652F191B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483B380-B1E3-C75D-F78B-E5D8703B283E}"/>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376998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3D9D3-6822-BF10-AD74-A3559E5C68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5942499-3248-8EA7-5D89-445EC941E0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D6CFC08-5B1A-689A-7376-92D079C4CF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975BA7-172A-8D71-2A45-33E415BCA56C}"/>
              </a:ext>
            </a:extLst>
          </p:cNvPr>
          <p:cNvSpPr>
            <a:spLocks noGrp="1"/>
          </p:cNvSpPr>
          <p:nvPr>
            <p:ph type="dt" sz="half" idx="10"/>
          </p:nvPr>
        </p:nvSpPr>
        <p:spPr/>
        <p:txBody>
          <a:bodyPr/>
          <a:lstStyle/>
          <a:p>
            <a:fld id="{98EE09E8-38BA-44EE-A756-D92CF857C982}" type="datetimeFigureOut">
              <a:rPr lang="en-GB" smtClean="0"/>
              <a:t>08/09/2023</a:t>
            </a:fld>
            <a:endParaRPr lang="en-GB"/>
          </a:p>
        </p:txBody>
      </p:sp>
      <p:sp>
        <p:nvSpPr>
          <p:cNvPr id="6" name="Footer Placeholder 5">
            <a:extLst>
              <a:ext uri="{FF2B5EF4-FFF2-40B4-BE49-F238E27FC236}">
                <a16:creationId xmlns:a16="http://schemas.microsoft.com/office/drawing/2014/main" id="{4447EF1B-8BB3-1B2E-851B-444D6B1799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337E2C-6B76-9C15-2F0C-08CD650E1EB3}"/>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458070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51482-4E9E-D571-6A64-14A3645C45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E8613B2-D064-BD48-A44C-1A426968A2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6708AD4-54DE-AC76-38FC-9E377B98A8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7DD352-8B4C-EA98-F5D2-9BA51173687F}"/>
              </a:ext>
            </a:extLst>
          </p:cNvPr>
          <p:cNvSpPr>
            <a:spLocks noGrp="1"/>
          </p:cNvSpPr>
          <p:nvPr>
            <p:ph type="dt" sz="half" idx="10"/>
          </p:nvPr>
        </p:nvSpPr>
        <p:spPr/>
        <p:txBody>
          <a:bodyPr/>
          <a:lstStyle/>
          <a:p>
            <a:fld id="{98EE09E8-38BA-44EE-A756-D92CF857C982}" type="datetimeFigureOut">
              <a:rPr lang="en-GB" smtClean="0"/>
              <a:t>08/09/2023</a:t>
            </a:fld>
            <a:endParaRPr lang="en-GB"/>
          </a:p>
        </p:txBody>
      </p:sp>
      <p:sp>
        <p:nvSpPr>
          <p:cNvPr id="6" name="Footer Placeholder 5">
            <a:extLst>
              <a:ext uri="{FF2B5EF4-FFF2-40B4-BE49-F238E27FC236}">
                <a16:creationId xmlns:a16="http://schemas.microsoft.com/office/drawing/2014/main" id="{24DF5604-8190-D91E-C241-3ED66A8497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C7FD42-8FE1-F268-A536-AA0285377033}"/>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313732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061734-A4ED-11A0-4022-F73907699E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1E8F50-1152-CC1C-469C-B1D5DE6F66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559A1E-3874-9153-D461-CF170BA2FF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E09E8-38BA-44EE-A756-D92CF857C982}" type="datetimeFigureOut">
              <a:rPr lang="en-GB" smtClean="0"/>
              <a:t>08/09/2023</a:t>
            </a:fld>
            <a:endParaRPr lang="en-GB"/>
          </a:p>
        </p:txBody>
      </p:sp>
      <p:sp>
        <p:nvSpPr>
          <p:cNvPr id="5" name="Footer Placeholder 4">
            <a:extLst>
              <a:ext uri="{FF2B5EF4-FFF2-40B4-BE49-F238E27FC236}">
                <a16:creationId xmlns:a16="http://schemas.microsoft.com/office/drawing/2014/main" id="{91007A33-BD50-ACA4-22DC-479C9F9FA0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B376AC0-DC21-1389-1D39-10D70897A9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6A638E-9364-49F4-887A-4058905A5636}" type="slidenum">
              <a:rPr lang="en-GB" smtClean="0"/>
              <a:t>‹#›</a:t>
            </a:fld>
            <a:endParaRPr lang="en-GB"/>
          </a:p>
        </p:txBody>
      </p:sp>
    </p:spTree>
    <p:extLst>
      <p:ext uri="{BB962C8B-B14F-4D97-AF65-F5344CB8AC3E}">
        <p14:creationId xmlns:p14="http://schemas.microsoft.com/office/powerpoint/2010/main" val="3436365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2" name="TextBox 1">
            <a:extLst>
              <a:ext uri="{FF2B5EF4-FFF2-40B4-BE49-F238E27FC236}">
                <a16:creationId xmlns:a16="http://schemas.microsoft.com/office/drawing/2014/main" id="{9A41EF38-E43B-4A1F-E276-3E56607D6CE1}"/>
              </a:ext>
            </a:extLst>
          </p:cNvPr>
          <p:cNvSpPr txBox="1"/>
          <p:nvPr/>
        </p:nvSpPr>
        <p:spPr>
          <a:xfrm>
            <a:off x="6096000" y="98451"/>
            <a:ext cx="7389090" cy="1692771"/>
          </a:xfrm>
          <a:prstGeom prst="rect">
            <a:avLst/>
          </a:prstGeom>
          <a:noFill/>
        </p:spPr>
        <p:txBody>
          <a:bodyPr wrap="square" rtlCol="0">
            <a:spAutoFit/>
          </a:bodyPr>
          <a:lstStyle/>
          <a:p>
            <a:r>
              <a:rPr lang="en-GB" sz="10400" dirty="0">
                <a:solidFill>
                  <a:srgbClr val="663300"/>
                </a:solidFill>
                <a:latin typeface="Impact" panose="020B0806030902050204" pitchFamily="34" charset="0"/>
              </a:rPr>
              <a:t>Ephesians</a:t>
            </a:r>
          </a:p>
        </p:txBody>
      </p:sp>
      <p:sp>
        <p:nvSpPr>
          <p:cNvPr id="5" name="TextBox 4">
            <a:extLst>
              <a:ext uri="{FF2B5EF4-FFF2-40B4-BE49-F238E27FC236}">
                <a16:creationId xmlns:a16="http://schemas.microsoft.com/office/drawing/2014/main" id="{D096F7B5-A30A-27CC-C822-2677A8ACE3F8}"/>
              </a:ext>
            </a:extLst>
          </p:cNvPr>
          <p:cNvSpPr txBox="1"/>
          <p:nvPr/>
        </p:nvSpPr>
        <p:spPr>
          <a:xfrm>
            <a:off x="5783863" y="1633832"/>
            <a:ext cx="6613236" cy="707886"/>
          </a:xfrm>
          <a:prstGeom prst="rect">
            <a:avLst/>
          </a:prstGeom>
          <a:noFill/>
        </p:spPr>
        <p:txBody>
          <a:bodyPr wrap="square">
            <a:spAutoFit/>
          </a:bodyPr>
          <a:lstStyle/>
          <a:p>
            <a:r>
              <a:rPr lang="en-GB" sz="4000" b="1" dirty="0">
                <a:solidFill>
                  <a:srgbClr val="663300"/>
                </a:solidFill>
                <a:latin typeface="Arial" panose="020B0604020202020204" pitchFamily="34" charset="0"/>
                <a:cs typeface="Arial" panose="020B0604020202020204" pitchFamily="34" charset="0"/>
              </a:rPr>
              <a:t>Living as children of light</a:t>
            </a:r>
          </a:p>
        </p:txBody>
      </p:sp>
      <p:pic>
        <p:nvPicPr>
          <p:cNvPr id="10" name="Picture 9">
            <a:extLst>
              <a:ext uri="{FF2B5EF4-FFF2-40B4-BE49-F238E27FC236}">
                <a16:creationId xmlns:a16="http://schemas.microsoft.com/office/drawing/2014/main" id="{B6DBB1F1-DE64-5283-4898-D1AB967B6A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16" y="171714"/>
            <a:ext cx="1204159" cy="1204159"/>
          </a:xfrm>
          <a:prstGeom prst="rect">
            <a:avLst/>
          </a:prstGeom>
        </p:spPr>
      </p:pic>
    </p:spTree>
    <p:extLst>
      <p:ext uri="{BB962C8B-B14F-4D97-AF65-F5344CB8AC3E}">
        <p14:creationId xmlns:p14="http://schemas.microsoft.com/office/powerpoint/2010/main" val="1158102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015663"/>
          </a:xfrm>
          <a:prstGeom prst="rect">
            <a:avLst/>
          </a:prstGeom>
          <a:solidFill>
            <a:srgbClr val="361B00"/>
          </a:solidFill>
        </p:spPr>
        <p:txBody>
          <a:bodyPr wrap="square" rtlCol="0">
            <a:spAutoFit/>
          </a:bodyPr>
          <a:lstStyle/>
          <a:p>
            <a:pPr algn="ctr"/>
            <a:r>
              <a:rPr lang="en-GB" sz="6000" b="1" dirty="0">
                <a:solidFill>
                  <a:srgbClr val="FFE8D1"/>
                </a:solidFill>
                <a:latin typeface="Calibri Light" panose="020F0302020204030204" pitchFamily="34" charset="0"/>
                <a:cs typeface="Calibri Light" panose="020F0302020204030204" pitchFamily="34" charset="0"/>
              </a:rPr>
              <a:t>The greatest mystery ever!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15)</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3:2-12</a:t>
            </a:r>
          </a:p>
        </p:txBody>
      </p:sp>
      <p:sp>
        <p:nvSpPr>
          <p:cNvPr id="2" name="TextBox 1">
            <a:extLst>
              <a:ext uri="{FF2B5EF4-FFF2-40B4-BE49-F238E27FC236}">
                <a16:creationId xmlns:a16="http://schemas.microsoft.com/office/drawing/2014/main" id="{D1A415C7-6BDA-5901-9EC7-5DE3664E7955}"/>
              </a:ext>
            </a:extLst>
          </p:cNvPr>
          <p:cNvSpPr txBox="1"/>
          <p:nvPr/>
        </p:nvSpPr>
        <p:spPr>
          <a:xfrm>
            <a:off x="1787236" y="1050273"/>
            <a:ext cx="10561782" cy="2554545"/>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 Which is God’s Revelation (vs.3)</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not man’s</a:t>
            </a:r>
          </a:p>
          <a:p>
            <a:r>
              <a:rPr lang="en-GB" sz="4000" b="1" dirty="0">
                <a:solidFill>
                  <a:srgbClr val="3E1F00"/>
                </a:solidFill>
                <a:latin typeface="Arial" panose="020B0604020202020204" pitchFamily="34" charset="0"/>
                <a:cs typeface="Arial" panose="020B0604020202020204" pitchFamily="34" charset="0"/>
              </a:rPr>
              <a:t> Which has been Revealed (vs.5 &amp; 9)</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no longer hidden or evolving</a:t>
            </a:r>
          </a:p>
        </p:txBody>
      </p:sp>
      <p:sp>
        <p:nvSpPr>
          <p:cNvPr id="6" name="TextBox 5">
            <a:extLst>
              <a:ext uri="{FF2B5EF4-FFF2-40B4-BE49-F238E27FC236}">
                <a16:creationId xmlns:a16="http://schemas.microsoft.com/office/drawing/2014/main" id="{279CDD77-7DE4-058A-A496-3D4CA195174B}"/>
              </a:ext>
            </a:extLst>
          </p:cNvPr>
          <p:cNvSpPr txBox="1"/>
          <p:nvPr/>
        </p:nvSpPr>
        <p:spPr>
          <a:xfrm>
            <a:off x="1787236" y="3551318"/>
            <a:ext cx="10059342" cy="3323987"/>
          </a:xfrm>
          <a:prstGeom prst="rect">
            <a:avLst/>
          </a:prstGeom>
          <a:noFill/>
        </p:spPr>
        <p:txBody>
          <a:bodyPr wrap="square">
            <a:spAutoFit/>
          </a:bodyPr>
          <a:lstStyle/>
          <a:p>
            <a:pPr algn="ctr"/>
            <a:r>
              <a:rPr lang="en-GB" sz="3500" dirty="0"/>
              <a:t>‘He writes the same way in all his letters, speaking in them of these matters. His letters contain some things that are hard to understand, which ignorant and unstable people distort, as they do the other Scriptures, to their own destruction.’</a:t>
            </a:r>
          </a:p>
          <a:p>
            <a:pPr algn="ctr"/>
            <a:r>
              <a:rPr lang="en-GB" sz="3400" b="1" dirty="0"/>
              <a:t>2 Peter 3:16</a:t>
            </a:r>
          </a:p>
        </p:txBody>
      </p:sp>
    </p:spTree>
    <p:extLst>
      <p:ext uri="{BB962C8B-B14F-4D97-AF65-F5344CB8AC3E}">
        <p14:creationId xmlns:p14="http://schemas.microsoft.com/office/powerpoint/2010/main" val="1078653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015663"/>
          </a:xfrm>
          <a:prstGeom prst="rect">
            <a:avLst/>
          </a:prstGeom>
          <a:solidFill>
            <a:srgbClr val="361B00"/>
          </a:solidFill>
        </p:spPr>
        <p:txBody>
          <a:bodyPr wrap="square" rtlCol="0">
            <a:spAutoFit/>
          </a:bodyPr>
          <a:lstStyle/>
          <a:p>
            <a:pPr algn="ctr"/>
            <a:r>
              <a:rPr lang="en-GB" sz="6000" b="1" dirty="0">
                <a:solidFill>
                  <a:srgbClr val="FFE8D1"/>
                </a:solidFill>
                <a:latin typeface="Calibri Light" panose="020F0302020204030204" pitchFamily="34" charset="0"/>
                <a:cs typeface="Calibri Light" panose="020F0302020204030204" pitchFamily="34" charset="0"/>
              </a:rPr>
              <a:t>The greatest mystery ever!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15)</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3:2-12</a:t>
            </a:r>
          </a:p>
        </p:txBody>
      </p:sp>
      <p:sp>
        <p:nvSpPr>
          <p:cNvPr id="2" name="TextBox 1">
            <a:extLst>
              <a:ext uri="{FF2B5EF4-FFF2-40B4-BE49-F238E27FC236}">
                <a16:creationId xmlns:a16="http://schemas.microsoft.com/office/drawing/2014/main" id="{D1A415C7-6BDA-5901-9EC7-5DE3664E7955}"/>
              </a:ext>
            </a:extLst>
          </p:cNvPr>
          <p:cNvSpPr txBox="1"/>
          <p:nvPr/>
        </p:nvSpPr>
        <p:spPr>
          <a:xfrm>
            <a:off x="1787236" y="1050273"/>
            <a:ext cx="10561782" cy="2554545"/>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 Which is God’s Revelation (vs.3)</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not man’s</a:t>
            </a:r>
          </a:p>
          <a:p>
            <a:r>
              <a:rPr lang="en-GB" sz="4000" b="1" dirty="0">
                <a:solidFill>
                  <a:srgbClr val="3E1F00"/>
                </a:solidFill>
                <a:latin typeface="Arial" panose="020B0604020202020204" pitchFamily="34" charset="0"/>
                <a:cs typeface="Arial" panose="020B0604020202020204" pitchFamily="34" charset="0"/>
              </a:rPr>
              <a:t> Which has been Revealed (vs.5 &amp; 9)</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no longer hidden or evolving</a:t>
            </a:r>
          </a:p>
        </p:txBody>
      </p:sp>
      <p:sp>
        <p:nvSpPr>
          <p:cNvPr id="6" name="TextBox 5">
            <a:extLst>
              <a:ext uri="{FF2B5EF4-FFF2-40B4-BE49-F238E27FC236}">
                <a16:creationId xmlns:a16="http://schemas.microsoft.com/office/drawing/2014/main" id="{279CDD77-7DE4-058A-A496-3D4CA195174B}"/>
              </a:ext>
            </a:extLst>
          </p:cNvPr>
          <p:cNvSpPr txBox="1"/>
          <p:nvPr/>
        </p:nvSpPr>
        <p:spPr>
          <a:xfrm>
            <a:off x="1787236" y="3551318"/>
            <a:ext cx="10059342" cy="3323987"/>
          </a:xfrm>
          <a:prstGeom prst="rect">
            <a:avLst/>
          </a:prstGeom>
          <a:noFill/>
        </p:spPr>
        <p:txBody>
          <a:bodyPr wrap="square">
            <a:spAutoFit/>
          </a:bodyPr>
          <a:lstStyle/>
          <a:p>
            <a:pPr algn="ctr"/>
            <a:r>
              <a:rPr lang="en-GB" sz="3500" dirty="0"/>
              <a:t>‘He writes the same way in all his letters, speaking in them of these matters. His letters contain some things that are hard to understand, which ignorant and unstable people distort, </a:t>
            </a:r>
            <a:r>
              <a:rPr lang="en-GB" sz="3500" b="1" dirty="0">
                <a:effectLst>
                  <a:glow rad="139700">
                    <a:schemeClr val="accent4">
                      <a:satMod val="175000"/>
                      <a:alpha val="40000"/>
                    </a:schemeClr>
                  </a:glow>
                </a:effectLst>
              </a:rPr>
              <a:t>as they do the other Scriptures</a:t>
            </a:r>
            <a:r>
              <a:rPr lang="en-GB" sz="3500" dirty="0"/>
              <a:t>, to their own destruction.’</a:t>
            </a:r>
          </a:p>
          <a:p>
            <a:pPr algn="ctr"/>
            <a:r>
              <a:rPr lang="en-GB" sz="3400" b="1" dirty="0"/>
              <a:t>2 Peter 3:16</a:t>
            </a:r>
          </a:p>
        </p:txBody>
      </p:sp>
    </p:spTree>
    <p:extLst>
      <p:ext uri="{BB962C8B-B14F-4D97-AF65-F5344CB8AC3E}">
        <p14:creationId xmlns:p14="http://schemas.microsoft.com/office/powerpoint/2010/main" val="2235660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015663"/>
          </a:xfrm>
          <a:prstGeom prst="rect">
            <a:avLst/>
          </a:prstGeom>
          <a:solidFill>
            <a:srgbClr val="361B00"/>
          </a:solidFill>
        </p:spPr>
        <p:txBody>
          <a:bodyPr wrap="square" rtlCol="0">
            <a:spAutoFit/>
          </a:bodyPr>
          <a:lstStyle/>
          <a:p>
            <a:pPr algn="ctr"/>
            <a:r>
              <a:rPr lang="en-GB" sz="6000" b="1" dirty="0">
                <a:solidFill>
                  <a:srgbClr val="FFE8D1"/>
                </a:solidFill>
                <a:latin typeface="Calibri Light" panose="020F0302020204030204" pitchFamily="34" charset="0"/>
                <a:cs typeface="Calibri Light" panose="020F0302020204030204" pitchFamily="34" charset="0"/>
              </a:rPr>
              <a:t>The greatest mystery ever!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15)</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3:2-12</a:t>
            </a:r>
          </a:p>
        </p:txBody>
      </p:sp>
      <p:sp>
        <p:nvSpPr>
          <p:cNvPr id="2" name="TextBox 1">
            <a:extLst>
              <a:ext uri="{FF2B5EF4-FFF2-40B4-BE49-F238E27FC236}">
                <a16:creationId xmlns:a16="http://schemas.microsoft.com/office/drawing/2014/main" id="{D1A415C7-6BDA-5901-9EC7-5DE3664E7955}"/>
              </a:ext>
            </a:extLst>
          </p:cNvPr>
          <p:cNvSpPr txBox="1"/>
          <p:nvPr/>
        </p:nvSpPr>
        <p:spPr>
          <a:xfrm>
            <a:off x="1787236" y="1050273"/>
            <a:ext cx="10561782" cy="2554545"/>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 Which is God’s Revelation (vs.3)</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not man’s</a:t>
            </a:r>
          </a:p>
          <a:p>
            <a:r>
              <a:rPr lang="en-GB" sz="4000" b="1" dirty="0">
                <a:solidFill>
                  <a:srgbClr val="3E1F00"/>
                </a:solidFill>
                <a:latin typeface="Arial" panose="020B0604020202020204" pitchFamily="34" charset="0"/>
                <a:cs typeface="Arial" panose="020B0604020202020204" pitchFamily="34" charset="0"/>
              </a:rPr>
              <a:t> Which has been Revealed (vs.5 &amp; 9)</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no longer hidden or evolving</a:t>
            </a:r>
          </a:p>
        </p:txBody>
      </p:sp>
      <p:sp>
        <p:nvSpPr>
          <p:cNvPr id="6" name="TextBox 5">
            <a:extLst>
              <a:ext uri="{FF2B5EF4-FFF2-40B4-BE49-F238E27FC236}">
                <a16:creationId xmlns:a16="http://schemas.microsoft.com/office/drawing/2014/main" id="{279CDD77-7DE4-058A-A496-3D4CA195174B}"/>
              </a:ext>
            </a:extLst>
          </p:cNvPr>
          <p:cNvSpPr txBox="1"/>
          <p:nvPr/>
        </p:nvSpPr>
        <p:spPr>
          <a:xfrm>
            <a:off x="1787236" y="3943914"/>
            <a:ext cx="10059342" cy="2323713"/>
          </a:xfrm>
          <a:prstGeom prst="rect">
            <a:avLst/>
          </a:prstGeom>
          <a:noFill/>
        </p:spPr>
        <p:txBody>
          <a:bodyPr wrap="square">
            <a:spAutoFit/>
          </a:bodyPr>
          <a:lstStyle/>
          <a:p>
            <a:pPr algn="ctr"/>
            <a:r>
              <a:rPr lang="en-GB" sz="3700" dirty="0"/>
              <a:t>‘The secret things belong to the LORD our God’</a:t>
            </a:r>
          </a:p>
          <a:p>
            <a:pPr algn="ctr"/>
            <a:endParaRPr lang="en-GB" sz="3700" b="1" dirty="0"/>
          </a:p>
          <a:p>
            <a:pPr algn="ctr"/>
            <a:endParaRPr lang="en-GB" sz="3700" b="1" dirty="0"/>
          </a:p>
          <a:p>
            <a:pPr algn="ctr"/>
            <a:r>
              <a:rPr lang="en-GB" sz="3400" b="1" dirty="0"/>
              <a:t>Deuteronomy 29:29</a:t>
            </a:r>
          </a:p>
        </p:txBody>
      </p:sp>
    </p:spTree>
    <p:extLst>
      <p:ext uri="{BB962C8B-B14F-4D97-AF65-F5344CB8AC3E}">
        <p14:creationId xmlns:p14="http://schemas.microsoft.com/office/powerpoint/2010/main" val="3013482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015663"/>
          </a:xfrm>
          <a:prstGeom prst="rect">
            <a:avLst/>
          </a:prstGeom>
          <a:solidFill>
            <a:srgbClr val="361B00"/>
          </a:solidFill>
        </p:spPr>
        <p:txBody>
          <a:bodyPr wrap="square" rtlCol="0">
            <a:spAutoFit/>
          </a:bodyPr>
          <a:lstStyle/>
          <a:p>
            <a:pPr algn="ctr"/>
            <a:r>
              <a:rPr lang="en-GB" sz="6000" b="1" dirty="0">
                <a:solidFill>
                  <a:srgbClr val="FFE8D1"/>
                </a:solidFill>
                <a:latin typeface="Calibri Light" panose="020F0302020204030204" pitchFamily="34" charset="0"/>
                <a:cs typeface="Calibri Light" panose="020F0302020204030204" pitchFamily="34" charset="0"/>
              </a:rPr>
              <a:t>The greatest mystery ever!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15)</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3:2-12</a:t>
            </a:r>
          </a:p>
        </p:txBody>
      </p:sp>
      <p:sp>
        <p:nvSpPr>
          <p:cNvPr id="2" name="TextBox 1">
            <a:extLst>
              <a:ext uri="{FF2B5EF4-FFF2-40B4-BE49-F238E27FC236}">
                <a16:creationId xmlns:a16="http://schemas.microsoft.com/office/drawing/2014/main" id="{D1A415C7-6BDA-5901-9EC7-5DE3664E7955}"/>
              </a:ext>
            </a:extLst>
          </p:cNvPr>
          <p:cNvSpPr txBox="1"/>
          <p:nvPr/>
        </p:nvSpPr>
        <p:spPr>
          <a:xfrm>
            <a:off x="1787236" y="1050273"/>
            <a:ext cx="10561782" cy="2554545"/>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 Which is God’s Revelation (vs.3)</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not man’s</a:t>
            </a:r>
          </a:p>
          <a:p>
            <a:r>
              <a:rPr lang="en-GB" sz="4000" b="1" dirty="0">
                <a:solidFill>
                  <a:srgbClr val="3E1F00"/>
                </a:solidFill>
                <a:latin typeface="Arial" panose="020B0604020202020204" pitchFamily="34" charset="0"/>
                <a:cs typeface="Arial" panose="020B0604020202020204" pitchFamily="34" charset="0"/>
              </a:rPr>
              <a:t> Which has been Revealed (vs.5 &amp; 9)</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no longer hidden or evolving</a:t>
            </a:r>
          </a:p>
        </p:txBody>
      </p:sp>
      <p:sp>
        <p:nvSpPr>
          <p:cNvPr id="6" name="TextBox 5">
            <a:extLst>
              <a:ext uri="{FF2B5EF4-FFF2-40B4-BE49-F238E27FC236}">
                <a16:creationId xmlns:a16="http://schemas.microsoft.com/office/drawing/2014/main" id="{279CDD77-7DE4-058A-A496-3D4CA195174B}"/>
              </a:ext>
            </a:extLst>
          </p:cNvPr>
          <p:cNvSpPr txBox="1"/>
          <p:nvPr/>
        </p:nvSpPr>
        <p:spPr>
          <a:xfrm>
            <a:off x="1787236" y="3943914"/>
            <a:ext cx="10059342" cy="2323713"/>
          </a:xfrm>
          <a:prstGeom prst="rect">
            <a:avLst/>
          </a:prstGeom>
          <a:noFill/>
        </p:spPr>
        <p:txBody>
          <a:bodyPr wrap="square">
            <a:spAutoFit/>
          </a:bodyPr>
          <a:lstStyle/>
          <a:p>
            <a:pPr algn="ctr"/>
            <a:r>
              <a:rPr lang="en-GB" sz="3700" dirty="0"/>
              <a:t>‘The secret things belong to the LORD our God,</a:t>
            </a:r>
          </a:p>
          <a:p>
            <a:pPr algn="ctr"/>
            <a:r>
              <a:rPr lang="en-GB" sz="3700" dirty="0"/>
              <a:t>but the things revealed belong to us and to our children forever’</a:t>
            </a:r>
            <a:endParaRPr lang="en-GB" sz="3700" b="1" dirty="0"/>
          </a:p>
          <a:p>
            <a:pPr algn="ctr"/>
            <a:r>
              <a:rPr lang="en-GB" sz="3400" b="1" dirty="0"/>
              <a:t>Deuteronomy 29:29</a:t>
            </a:r>
          </a:p>
        </p:txBody>
      </p:sp>
    </p:spTree>
    <p:extLst>
      <p:ext uri="{BB962C8B-B14F-4D97-AF65-F5344CB8AC3E}">
        <p14:creationId xmlns:p14="http://schemas.microsoft.com/office/powerpoint/2010/main" val="812774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2" name="TextBox 1">
            <a:extLst>
              <a:ext uri="{FF2B5EF4-FFF2-40B4-BE49-F238E27FC236}">
                <a16:creationId xmlns:a16="http://schemas.microsoft.com/office/drawing/2014/main" id="{9A41EF38-E43B-4A1F-E276-3E56607D6CE1}"/>
              </a:ext>
            </a:extLst>
          </p:cNvPr>
          <p:cNvSpPr txBox="1"/>
          <p:nvPr/>
        </p:nvSpPr>
        <p:spPr>
          <a:xfrm>
            <a:off x="6096000" y="98451"/>
            <a:ext cx="7389090" cy="1692771"/>
          </a:xfrm>
          <a:prstGeom prst="rect">
            <a:avLst/>
          </a:prstGeom>
          <a:noFill/>
        </p:spPr>
        <p:txBody>
          <a:bodyPr wrap="square" rtlCol="0">
            <a:spAutoFit/>
          </a:bodyPr>
          <a:lstStyle/>
          <a:p>
            <a:r>
              <a:rPr lang="en-GB" sz="10400" dirty="0">
                <a:solidFill>
                  <a:srgbClr val="663300"/>
                </a:solidFill>
                <a:latin typeface="Impact" panose="020B0806030902050204" pitchFamily="34" charset="0"/>
              </a:rPr>
              <a:t>Ephesians</a:t>
            </a:r>
          </a:p>
        </p:txBody>
      </p:sp>
      <p:sp>
        <p:nvSpPr>
          <p:cNvPr id="5" name="TextBox 4">
            <a:extLst>
              <a:ext uri="{FF2B5EF4-FFF2-40B4-BE49-F238E27FC236}">
                <a16:creationId xmlns:a16="http://schemas.microsoft.com/office/drawing/2014/main" id="{D096F7B5-A30A-27CC-C822-2677A8ACE3F8}"/>
              </a:ext>
            </a:extLst>
          </p:cNvPr>
          <p:cNvSpPr txBox="1"/>
          <p:nvPr/>
        </p:nvSpPr>
        <p:spPr>
          <a:xfrm>
            <a:off x="5783863" y="1633832"/>
            <a:ext cx="6613236" cy="707886"/>
          </a:xfrm>
          <a:prstGeom prst="rect">
            <a:avLst/>
          </a:prstGeom>
          <a:noFill/>
        </p:spPr>
        <p:txBody>
          <a:bodyPr wrap="square">
            <a:spAutoFit/>
          </a:bodyPr>
          <a:lstStyle/>
          <a:p>
            <a:r>
              <a:rPr lang="en-GB" sz="4000" b="1" dirty="0">
                <a:solidFill>
                  <a:srgbClr val="663300"/>
                </a:solidFill>
                <a:latin typeface="Arial" panose="020B0604020202020204" pitchFamily="34" charset="0"/>
                <a:cs typeface="Arial" panose="020B0604020202020204" pitchFamily="34" charset="0"/>
              </a:rPr>
              <a:t>Living as children of light</a:t>
            </a:r>
          </a:p>
        </p:txBody>
      </p:sp>
      <p:pic>
        <p:nvPicPr>
          <p:cNvPr id="10" name="Picture 9">
            <a:extLst>
              <a:ext uri="{FF2B5EF4-FFF2-40B4-BE49-F238E27FC236}">
                <a16:creationId xmlns:a16="http://schemas.microsoft.com/office/drawing/2014/main" id="{B6DBB1F1-DE64-5283-4898-D1AB967B6A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16" y="171714"/>
            <a:ext cx="1204159" cy="1204159"/>
          </a:xfrm>
          <a:prstGeom prst="rect">
            <a:avLst/>
          </a:prstGeom>
        </p:spPr>
      </p:pic>
    </p:spTree>
    <p:extLst>
      <p:ext uri="{BB962C8B-B14F-4D97-AF65-F5344CB8AC3E}">
        <p14:creationId xmlns:p14="http://schemas.microsoft.com/office/powerpoint/2010/main" val="250234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015663"/>
          </a:xfrm>
          <a:prstGeom prst="rect">
            <a:avLst/>
          </a:prstGeom>
          <a:solidFill>
            <a:srgbClr val="361B00"/>
          </a:solidFill>
        </p:spPr>
        <p:txBody>
          <a:bodyPr wrap="square" rtlCol="0">
            <a:spAutoFit/>
          </a:bodyPr>
          <a:lstStyle/>
          <a:p>
            <a:pPr algn="ctr"/>
            <a:r>
              <a:rPr lang="en-GB" sz="6000" b="1" dirty="0">
                <a:solidFill>
                  <a:srgbClr val="FFE8D1"/>
                </a:solidFill>
                <a:latin typeface="Calibri Light" panose="020F0302020204030204" pitchFamily="34" charset="0"/>
                <a:cs typeface="Calibri Light" panose="020F0302020204030204" pitchFamily="34" charset="0"/>
              </a:rPr>
              <a:t>The greatest mystery ever!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15)</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3:2-12</a:t>
            </a:r>
          </a:p>
        </p:txBody>
      </p:sp>
      <p:sp>
        <p:nvSpPr>
          <p:cNvPr id="2" name="TextBox 1">
            <a:extLst>
              <a:ext uri="{FF2B5EF4-FFF2-40B4-BE49-F238E27FC236}">
                <a16:creationId xmlns:a16="http://schemas.microsoft.com/office/drawing/2014/main" id="{D1A415C7-6BDA-5901-9EC7-5DE3664E7955}"/>
              </a:ext>
            </a:extLst>
          </p:cNvPr>
          <p:cNvSpPr txBox="1"/>
          <p:nvPr/>
        </p:nvSpPr>
        <p:spPr>
          <a:xfrm>
            <a:off x="1787236" y="1050273"/>
            <a:ext cx="10561782" cy="1323439"/>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 Which is God’s Revelation (vs.3)</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not man’s</a:t>
            </a:r>
          </a:p>
        </p:txBody>
      </p:sp>
      <p:sp>
        <p:nvSpPr>
          <p:cNvPr id="5" name="TextBox 4">
            <a:extLst>
              <a:ext uri="{FF2B5EF4-FFF2-40B4-BE49-F238E27FC236}">
                <a16:creationId xmlns:a16="http://schemas.microsoft.com/office/drawing/2014/main" id="{3F0BB5AF-0357-450E-A5F5-2E858F15805D}"/>
              </a:ext>
            </a:extLst>
          </p:cNvPr>
          <p:cNvSpPr txBox="1"/>
          <p:nvPr/>
        </p:nvSpPr>
        <p:spPr>
          <a:xfrm>
            <a:off x="1989064" y="2622241"/>
            <a:ext cx="9922598" cy="3724096"/>
          </a:xfrm>
          <a:prstGeom prst="rect">
            <a:avLst/>
          </a:prstGeom>
          <a:noFill/>
        </p:spPr>
        <p:txBody>
          <a:bodyPr wrap="square">
            <a:spAutoFit/>
          </a:bodyPr>
          <a:lstStyle/>
          <a:p>
            <a:pPr algn="ctr"/>
            <a:r>
              <a:rPr lang="en-GB" sz="4000" dirty="0"/>
              <a:t>‘I want you to know, brothers and sisters, that the gospel I preached is not of human origin. </a:t>
            </a:r>
          </a:p>
          <a:p>
            <a:pPr algn="ctr"/>
            <a:r>
              <a:rPr lang="en-GB" sz="4000" dirty="0"/>
              <a:t>I did not receive it from any man, nor was I taught it; rather, I received it by revelation from Jesus Christ.’</a:t>
            </a:r>
          </a:p>
          <a:p>
            <a:pPr algn="ctr"/>
            <a:r>
              <a:rPr lang="en-GB" sz="3600" b="1" dirty="0"/>
              <a:t>Galatians 1:11-12</a:t>
            </a:r>
          </a:p>
        </p:txBody>
      </p:sp>
    </p:spTree>
    <p:extLst>
      <p:ext uri="{BB962C8B-B14F-4D97-AF65-F5344CB8AC3E}">
        <p14:creationId xmlns:p14="http://schemas.microsoft.com/office/powerpoint/2010/main" val="2224400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015663"/>
          </a:xfrm>
          <a:prstGeom prst="rect">
            <a:avLst/>
          </a:prstGeom>
          <a:solidFill>
            <a:srgbClr val="361B00"/>
          </a:solidFill>
        </p:spPr>
        <p:txBody>
          <a:bodyPr wrap="square" rtlCol="0">
            <a:spAutoFit/>
          </a:bodyPr>
          <a:lstStyle/>
          <a:p>
            <a:pPr algn="ctr"/>
            <a:r>
              <a:rPr lang="en-GB" sz="6000" b="1" dirty="0">
                <a:solidFill>
                  <a:srgbClr val="FFE8D1"/>
                </a:solidFill>
                <a:latin typeface="Calibri Light" panose="020F0302020204030204" pitchFamily="34" charset="0"/>
                <a:cs typeface="Calibri Light" panose="020F0302020204030204" pitchFamily="34" charset="0"/>
              </a:rPr>
              <a:t>The greatest mystery ever!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15)</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3:2-12</a:t>
            </a:r>
          </a:p>
        </p:txBody>
      </p:sp>
      <p:sp>
        <p:nvSpPr>
          <p:cNvPr id="2" name="TextBox 1">
            <a:extLst>
              <a:ext uri="{FF2B5EF4-FFF2-40B4-BE49-F238E27FC236}">
                <a16:creationId xmlns:a16="http://schemas.microsoft.com/office/drawing/2014/main" id="{D1A415C7-6BDA-5901-9EC7-5DE3664E7955}"/>
              </a:ext>
            </a:extLst>
          </p:cNvPr>
          <p:cNvSpPr txBox="1"/>
          <p:nvPr/>
        </p:nvSpPr>
        <p:spPr>
          <a:xfrm>
            <a:off x="1787236" y="1050273"/>
            <a:ext cx="10561782" cy="2554545"/>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 Which is God’s Revelation (vs.3)</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not man’s</a:t>
            </a:r>
          </a:p>
          <a:p>
            <a:r>
              <a:rPr lang="en-GB" sz="4000" b="1" dirty="0">
                <a:solidFill>
                  <a:srgbClr val="3E1F00"/>
                </a:solidFill>
                <a:latin typeface="Arial" panose="020B0604020202020204" pitchFamily="34" charset="0"/>
                <a:cs typeface="Arial" panose="020B0604020202020204" pitchFamily="34" charset="0"/>
              </a:rPr>
              <a:t> Which has been Revealed (vs.5 &amp; 9)</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no longer hidden</a:t>
            </a:r>
          </a:p>
        </p:txBody>
      </p:sp>
    </p:spTree>
    <p:extLst>
      <p:ext uri="{BB962C8B-B14F-4D97-AF65-F5344CB8AC3E}">
        <p14:creationId xmlns:p14="http://schemas.microsoft.com/office/powerpoint/2010/main" val="3536141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015663"/>
          </a:xfrm>
          <a:prstGeom prst="rect">
            <a:avLst/>
          </a:prstGeom>
          <a:solidFill>
            <a:srgbClr val="361B00"/>
          </a:solidFill>
        </p:spPr>
        <p:txBody>
          <a:bodyPr wrap="square" rtlCol="0">
            <a:spAutoFit/>
          </a:bodyPr>
          <a:lstStyle/>
          <a:p>
            <a:pPr algn="ctr"/>
            <a:r>
              <a:rPr lang="en-GB" sz="6000" b="1" dirty="0">
                <a:solidFill>
                  <a:srgbClr val="FFE8D1"/>
                </a:solidFill>
                <a:latin typeface="Calibri Light" panose="020F0302020204030204" pitchFamily="34" charset="0"/>
                <a:cs typeface="Calibri Light" panose="020F0302020204030204" pitchFamily="34" charset="0"/>
              </a:rPr>
              <a:t>The greatest mystery ever!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15)</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3:2-12</a:t>
            </a:r>
          </a:p>
        </p:txBody>
      </p:sp>
      <p:sp>
        <p:nvSpPr>
          <p:cNvPr id="5" name="TextBox 4">
            <a:extLst>
              <a:ext uri="{FF2B5EF4-FFF2-40B4-BE49-F238E27FC236}">
                <a16:creationId xmlns:a16="http://schemas.microsoft.com/office/drawing/2014/main" id="{0CEDA508-6CC8-3DEA-4713-DEE7E0A9C90F}"/>
              </a:ext>
            </a:extLst>
          </p:cNvPr>
          <p:cNvSpPr txBox="1"/>
          <p:nvPr/>
        </p:nvSpPr>
        <p:spPr>
          <a:xfrm>
            <a:off x="1638678" y="1068490"/>
            <a:ext cx="10553322" cy="5740033"/>
          </a:xfrm>
          <a:prstGeom prst="rect">
            <a:avLst/>
          </a:prstGeom>
          <a:noFill/>
        </p:spPr>
        <p:txBody>
          <a:bodyPr wrap="square">
            <a:spAutoFit/>
          </a:bodyPr>
          <a:lstStyle/>
          <a:p>
            <a:pPr algn="ctr"/>
            <a:r>
              <a:rPr lang="en-GB" sz="3300" dirty="0"/>
              <a:t>‘Concerning this salvation, the prophets, who spoke of the grace that was to come to you, searched intently and with the greatest care, trying to find out the time and circumstances to which the Spirit of Christ in them was pointing, when He predicted the sufferings of the Messiah and the glories that would follow. It was revealed to them that they were not serving themselves </a:t>
            </a:r>
            <a:r>
              <a:rPr lang="en-GB" sz="3300" u="sng" dirty="0"/>
              <a:t>but you</a:t>
            </a:r>
            <a:r>
              <a:rPr lang="en-GB" sz="3300" dirty="0"/>
              <a:t>, when they spoke of the things that have now been </a:t>
            </a:r>
            <a:r>
              <a:rPr lang="en-GB" sz="3300" u="sng" dirty="0"/>
              <a:t>told you </a:t>
            </a:r>
            <a:r>
              <a:rPr lang="en-GB" sz="3300" dirty="0"/>
              <a:t>by those who have preached the gospel </a:t>
            </a:r>
            <a:r>
              <a:rPr lang="en-GB" sz="3300" u="sng" dirty="0"/>
              <a:t>to you </a:t>
            </a:r>
            <a:r>
              <a:rPr lang="en-GB" sz="3300" dirty="0"/>
              <a:t>by the Holy Spirit sent from heaven. Even angels long to look into these things.’ </a:t>
            </a:r>
          </a:p>
          <a:p>
            <a:pPr algn="ctr"/>
            <a:r>
              <a:rPr lang="en-GB" sz="3200" b="1" dirty="0"/>
              <a:t>1 Peter 1:10-12</a:t>
            </a:r>
          </a:p>
        </p:txBody>
      </p:sp>
    </p:spTree>
    <p:extLst>
      <p:ext uri="{BB962C8B-B14F-4D97-AF65-F5344CB8AC3E}">
        <p14:creationId xmlns:p14="http://schemas.microsoft.com/office/powerpoint/2010/main" val="260565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015663"/>
          </a:xfrm>
          <a:prstGeom prst="rect">
            <a:avLst/>
          </a:prstGeom>
          <a:solidFill>
            <a:srgbClr val="361B00"/>
          </a:solidFill>
        </p:spPr>
        <p:txBody>
          <a:bodyPr wrap="square" rtlCol="0">
            <a:spAutoFit/>
          </a:bodyPr>
          <a:lstStyle/>
          <a:p>
            <a:pPr algn="ctr"/>
            <a:r>
              <a:rPr lang="en-GB" sz="6000" b="1" dirty="0">
                <a:solidFill>
                  <a:srgbClr val="FFE8D1"/>
                </a:solidFill>
                <a:latin typeface="Calibri Light" panose="020F0302020204030204" pitchFamily="34" charset="0"/>
                <a:cs typeface="Calibri Light" panose="020F0302020204030204" pitchFamily="34" charset="0"/>
              </a:rPr>
              <a:t>The greatest mystery ever!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15)</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3:2-12</a:t>
            </a:r>
          </a:p>
        </p:txBody>
      </p:sp>
      <p:sp>
        <p:nvSpPr>
          <p:cNvPr id="2" name="TextBox 1">
            <a:extLst>
              <a:ext uri="{FF2B5EF4-FFF2-40B4-BE49-F238E27FC236}">
                <a16:creationId xmlns:a16="http://schemas.microsoft.com/office/drawing/2014/main" id="{D1A415C7-6BDA-5901-9EC7-5DE3664E7955}"/>
              </a:ext>
            </a:extLst>
          </p:cNvPr>
          <p:cNvSpPr txBox="1"/>
          <p:nvPr/>
        </p:nvSpPr>
        <p:spPr>
          <a:xfrm>
            <a:off x="1787236" y="1050273"/>
            <a:ext cx="10561782" cy="2554545"/>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 Which is God’s Revelation (vs.3)</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not man’s</a:t>
            </a:r>
          </a:p>
          <a:p>
            <a:r>
              <a:rPr lang="en-GB" sz="4000" b="1" dirty="0">
                <a:solidFill>
                  <a:srgbClr val="3E1F00"/>
                </a:solidFill>
                <a:latin typeface="Arial" panose="020B0604020202020204" pitchFamily="34" charset="0"/>
                <a:cs typeface="Arial" panose="020B0604020202020204" pitchFamily="34" charset="0"/>
              </a:rPr>
              <a:t> Which has been Revealed (vs.5 &amp; 9)</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no longer hidden</a:t>
            </a:r>
          </a:p>
        </p:txBody>
      </p:sp>
      <p:sp>
        <p:nvSpPr>
          <p:cNvPr id="5" name="TextBox 4">
            <a:extLst>
              <a:ext uri="{FF2B5EF4-FFF2-40B4-BE49-F238E27FC236}">
                <a16:creationId xmlns:a16="http://schemas.microsoft.com/office/drawing/2014/main" id="{D3A515E3-5C1C-E4E8-7260-966A8976C702}"/>
              </a:ext>
            </a:extLst>
          </p:cNvPr>
          <p:cNvSpPr txBox="1"/>
          <p:nvPr/>
        </p:nvSpPr>
        <p:spPr>
          <a:xfrm>
            <a:off x="1916636" y="3867281"/>
            <a:ext cx="9922598" cy="2308324"/>
          </a:xfrm>
          <a:prstGeom prst="rect">
            <a:avLst/>
          </a:prstGeom>
          <a:noFill/>
        </p:spPr>
        <p:txBody>
          <a:bodyPr wrap="square">
            <a:spAutoFit/>
          </a:bodyPr>
          <a:lstStyle/>
          <a:p>
            <a:pPr algn="ctr"/>
            <a:r>
              <a:rPr lang="en-GB" sz="3600" dirty="0"/>
              <a:t>‘which was not made known to people in other generations </a:t>
            </a:r>
            <a:r>
              <a:rPr lang="en-GB" sz="3600" b="1" dirty="0">
                <a:effectLst>
                  <a:glow rad="139700">
                    <a:schemeClr val="accent4">
                      <a:satMod val="175000"/>
                      <a:alpha val="40000"/>
                    </a:schemeClr>
                  </a:glow>
                </a:effectLst>
              </a:rPr>
              <a:t>as it has now been revealed</a:t>
            </a:r>
            <a:r>
              <a:rPr lang="en-GB" sz="3600" dirty="0"/>
              <a:t> by the Spirit to God’s holy apostles and prophets.’</a:t>
            </a:r>
          </a:p>
          <a:p>
            <a:pPr algn="ctr"/>
            <a:r>
              <a:rPr lang="en-GB" sz="3600" b="1" dirty="0"/>
              <a:t>Ephesians 3:5</a:t>
            </a:r>
          </a:p>
        </p:txBody>
      </p:sp>
    </p:spTree>
    <p:extLst>
      <p:ext uri="{BB962C8B-B14F-4D97-AF65-F5344CB8AC3E}">
        <p14:creationId xmlns:p14="http://schemas.microsoft.com/office/powerpoint/2010/main" val="3936259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015663"/>
          </a:xfrm>
          <a:prstGeom prst="rect">
            <a:avLst/>
          </a:prstGeom>
          <a:solidFill>
            <a:srgbClr val="361B00"/>
          </a:solidFill>
        </p:spPr>
        <p:txBody>
          <a:bodyPr wrap="square" rtlCol="0">
            <a:spAutoFit/>
          </a:bodyPr>
          <a:lstStyle/>
          <a:p>
            <a:pPr algn="ctr"/>
            <a:r>
              <a:rPr lang="en-GB" sz="6000" b="1" dirty="0">
                <a:solidFill>
                  <a:srgbClr val="FFE8D1"/>
                </a:solidFill>
                <a:latin typeface="Calibri Light" panose="020F0302020204030204" pitchFamily="34" charset="0"/>
                <a:cs typeface="Calibri Light" panose="020F0302020204030204" pitchFamily="34" charset="0"/>
              </a:rPr>
              <a:t>The greatest mystery ever!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15)</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3:2-12</a:t>
            </a:r>
          </a:p>
        </p:txBody>
      </p:sp>
      <p:sp>
        <p:nvSpPr>
          <p:cNvPr id="2" name="TextBox 1">
            <a:extLst>
              <a:ext uri="{FF2B5EF4-FFF2-40B4-BE49-F238E27FC236}">
                <a16:creationId xmlns:a16="http://schemas.microsoft.com/office/drawing/2014/main" id="{D1A415C7-6BDA-5901-9EC7-5DE3664E7955}"/>
              </a:ext>
            </a:extLst>
          </p:cNvPr>
          <p:cNvSpPr txBox="1"/>
          <p:nvPr/>
        </p:nvSpPr>
        <p:spPr>
          <a:xfrm>
            <a:off x="1787236" y="1050273"/>
            <a:ext cx="10561782" cy="2554545"/>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 Which is God’s Revelation (vs.3)</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not man’s</a:t>
            </a:r>
          </a:p>
          <a:p>
            <a:r>
              <a:rPr lang="en-GB" sz="4000" b="1" dirty="0">
                <a:solidFill>
                  <a:srgbClr val="3E1F00"/>
                </a:solidFill>
                <a:latin typeface="Arial" panose="020B0604020202020204" pitchFamily="34" charset="0"/>
                <a:cs typeface="Arial" panose="020B0604020202020204" pitchFamily="34" charset="0"/>
              </a:rPr>
              <a:t> Which has been Revealed (vs.5 &amp; 9)</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no longer hidden </a:t>
            </a:r>
            <a:r>
              <a:rPr lang="en-GB" sz="4000" u="sng" dirty="0">
                <a:solidFill>
                  <a:srgbClr val="3E1F00"/>
                </a:solidFill>
                <a:latin typeface="Arial" panose="020B0604020202020204" pitchFamily="34" charset="0"/>
                <a:cs typeface="Arial" panose="020B0604020202020204" pitchFamily="34" charset="0"/>
              </a:rPr>
              <a:t>or evolving</a:t>
            </a:r>
          </a:p>
        </p:txBody>
      </p:sp>
      <p:sp>
        <p:nvSpPr>
          <p:cNvPr id="5" name="TextBox 4">
            <a:extLst>
              <a:ext uri="{FF2B5EF4-FFF2-40B4-BE49-F238E27FC236}">
                <a16:creationId xmlns:a16="http://schemas.microsoft.com/office/drawing/2014/main" id="{0190A96F-ABC3-D9F1-0A94-198D83B1C430}"/>
              </a:ext>
            </a:extLst>
          </p:cNvPr>
          <p:cNvSpPr txBox="1"/>
          <p:nvPr/>
        </p:nvSpPr>
        <p:spPr>
          <a:xfrm>
            <a:off x="1916636" y="3867281"/>
            <a:ext cx="9922598" cy="2308324"/>
          </a:xfrm>
          <a:prstGeom prst="rect">
            <a:avLst/>
          </a:prstGeom>
          <a:noFill/>
        </p:spPr>
        <p:txBody>
          <a:bodyPr wrap="square">
            <a:spAutoFit/>
          </a:bodyPr>
          <a:lstStyle/>
          <a:p>
            <a:pPr algn="ctr"/>
            <a:r>
              <a:rPr lang="en-GB" sz="3600" dirty="0"/>
              <a:t>‘which was not made known to people in other generations </a:t>
            </a:r>
            <a:r>
              <a:rPr lang="en-GB" sz="3600" b="1" dirty="0">
                <a:effectLst>
                  <a:glow rad="139700">
                    <a:schemeClr val="accent4">
                      <a:satMod val="175000"/>
                      <a:alpha val="40000"/>
                    </a:schemeClr>
                  </a:glow>
                </a:effectLst>
              </a:rPr>
              <a:t>as it has now been revealed</a:t>
            </a:r>
            <a:r>
              <a:rPr lang="en-GB" sz="3600" dirty="0"/>
              <a:t> by the Spirit to God’s holy apostles and prophets.’</a:t>
            </a:r>
          </a:p>
          <a:p>
            <a:pPr algn="ctr"/>
            <a:r>
              <a:rPr lang="en-GB" sz="3600" b="1" dirty="0"/>
              <a:t>Ephesians 3:5</a:t>
            </a:r>
          </a:p>
        </p:txBody>
      </p:sp>
    </p:spTree>
    <p:extLst>
      <p:ext uri="{BB962C8B-B14F-4D97-AF65-F5344CB8AC3E}">
        <p14:creationId xmlns:p14="http://schemas.microsoft.com/office/powerpoint/2010/main" val="1405950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015663"/>
          </a:xfrm>
          <a:prstGeom prst="rect">
            <a:avLst/>
          </a:prstGeom>
          <a:solidFill>
            <a:srgbClr val="361B00"/>
          </a:solidFill>
        </p:spPr>
        <p:txBody>
          <a:bodyPr wrap="square" rtlCol="0">
            <a:spAutoFit/>
          </a:bodyPr>
          <a:lstStyle/>
          <a:p>
            <a:pPr algn="ctr"/>
            <a:r>
              <a:rPr lang="en-GB" sz="6000" b="1" dirty="0">
                <a:solidFill>
                  <a:srgbClr val="FFE8D1"/>
                </a:solidFill>
                <a:latin typeface="Calibri Light" panose="020F0302020204030204" pitchFamily="34" charset="0"/>
                <a:cs typeface="Calibri Light" panose="020F0302020204030204" pitchFamily="34" charset="0"/>
              </a:rPr>
              <a:t>The greatest mystery ever!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15)</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3:2-12</a:t>
            </a:r>
          </a:p>
        </p:txBody>
      </p:sp>
      <p:sp>
        <p:nvSpPr>
          <p:cNvPr id="2" name="TextBox 1">
            <a:extLst>
              <a:ext uri="{FF2B5EF4-FFF2-40B4-BE49-F238E27FC236}">
                <a16:creationId xmlns:a16="http://schemas.microsoft.com/office/drawing/2014/main" id="{D1A415C7-6BDA-5901-9EC7-5DE3664E7955}"/>
              </a:ext>
            </a:extLst>
          </p:cNvPr>
          <p:cNvSpPr txBox="1"/>
          <p:nvPr/>
        </p:nvSpPr>
        <p:spPr>
          <a:xfrm>
            <a:off x="1787236" y="1050273"/>
            <a:ext cx="10561782" cy="2554545"/>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 Which is God’s Revelation (vs.3)</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not man’s</a:t>
            </a:r>
          </a:p>
          <a:p>
            <a:r>
              <a:rPr lang="en-GB" sz="4000" b="1" dirty="0">
                <a:solidFill>
                  <a:srgbClr val="3E1F00"/>
                </a:solidFill>
                <a:latin typeface="Arial" panose="020B0604020202020204" pitchFamily="34" charset="0"/>
                <a:cs typeface="Arial" panose="020B0604020202020204" pitchFamily="34" charset="0"/>
              </a:rPr>
              <a:t> Which has been Revealed (vs.5 &amp; 9)</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no longer hidden or evolving</a:t>
            </a:r>
          </a:p>
        </p:txBody>
      </p:sp>
      <p:sp>
        <p:nvSpPr>
          <p:cNvPr id="5" name="TextBox 4">
            <a:extLst>
              <a:ext uri="{FF2B5EF4-FFF2-40B4-BE49-F238E27FC236}">
                <a16:creationId xmlns:a16="http://schemas.microsoft.com/office/drawing/2014/main" id="{0190A96F-ABC3-D9F1-0A94-198D83B1C430}"/>
              </a:ext>
            </a:extLst>
          </p:cNvPr>
          <p:cNvSpPr txBox="1"/>
          <p:nvPr/>
        </p:nvSpPr>
        <p:spPr>
          <a:xfrm>
            <a:off x="1916636" y="3867281"/>
            <a:ext cx="9922598" cy="1908215"/>
          </a:xfrm>
          <a:prstGeom prst="rect">
            <a:avLst/>
          </a:prstGeom>
          <a:noFill/>
        </p:spPr>
        <p:txBody>
          <a:bodyPr wrap="square">
            <a:spAutoFit/>
          </a:bodyPr>
          <a:lstStyle/>
          <a:p>
            <a:pPr algn="ctr"/>
            <a:r>
              <a:rPr lang="en-GB" sz="4000" dirty="0"/>
              <a:t>‘For no matter how many promises God has made, they are “Yes” in Christ.’ </a:t>
            </a:r>
          </a:p>
          <a:p>
            <a:pPr algn="ctr"/>
            <a:r>
              <a:rPr lang="en-GB" sz="3800" b="1" dirty="0"/>
              <a:t>2 Corinthians 1:20</a:t>
            </a:r>
          </a:p>
        </p:txBody>
      </p:sp>
    </p:spTree>
    <p:extLst>
      <p:ext uri="{BB962C8B-B14F-4D97-AF65-F5344CB8AC3E}">
        <p14:creationId xmlns:p14="http://schemas.microsoft.com/office/powerpoint/2010/main" val="2006237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015663"/>
          </a:xfrm>
          <a:prstGeom prst="rect">
            <a:avLst/>
          </a:prstGeom>
          <a:solidFill>
            <a:srgbClr val="361B00"/>
          </a:solidFill>
        </p:spPr>
        <p:txBody>
          <a:bodyPr wrap="square" rtlCol="0">
            <a:spAutoFit/>
          </a:bodyPr>
          <a:lstStyle/>
          <a:p>
            <a:pPr algn="ctr"/>
            <a:r>
              <a:rPr lang="en-GB" sz="6000" b="1" dirty="0">
                <a:solidFill>
                  <a:srgbClr val="FFE8D1"/>
                </a:solidFill>
                <a:latin typeface="Calibri Light" panose="020F0302020204030204" pitchFamily="34" charset="0"/>
                <a:cs typeface="Calibri Light" panose="020F0302020204030204" pitchFamily="34" charset="0"/>
              </a:rPr>
              <a:t>The greatest mystery ever!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15)</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3:2-12</a:t>
            </a:r>
          </a:p>
        </p:txBody>
      </p:sp>
      <p:sp>
        <p:nvSpPr>
          <p:cNvPr id="2" name="TextBox 1">
            <a:extLst>
              <a:ext uri="{FF2B5EF4-FFF2-40B4-BE49-F238E27FC236}">
                <a16:creationId xmlns:a16="http://schemas.microsoft.com/office/drawing/2014/main" id="{D1A415C7-6BDA-5901-9EC7-5DE3664E7955}"/>
              </a:ext>
            </a:extLst>
          </p:cNvPr>
          <p:cNvSpPr txBox="1"/>
          <p:nvPr/>
        </p:nvSpPr>
        <p:spPr>
          <a:xfrm>
            <a:off x="1787236" y="1050273"/>
            <a:ext cx="10561782" cy="2554545"/>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 Which is God’s Revelation (vs.3)</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not man’s</a:t>
            </a:r>
          </a:p>
          <a:p>
            <a:r>
              <a:rPr lang="en-GB" sz="4000" b="1" dirty="0">
                <a:solidFill>
                  <a:srgbClr val="3E1F00"/>
                </a:solidFill>
                <a:latin typeface="Arial" panose="020B0604020202020204" pitchFamily="34" charset="0"/>
                <a:cs typeface="Arial" panose="020B0604020202020204" pitchFamily="34" charset="0"/>
              </a:rPr>
              <a:t> Which has been Revealed (vs.5 &amp; 9)</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no longer hidden or evolving</a:t>
            </a:r>
          </a:p>
        </p:txBody>
      </p:sp>
      <p:sp>
        <p:nvSpPr>
          <p:cNvPr id="6" name="TextBox 5">
            <a:extLst>
              <a:ext uri="{FF2B5EF4-FFF2-40B4-BE49-F238E27FC236}">
                <a16:creationId xmlns:a16="http://schemas.microsoft.com/office/drawing/2014/main" id="{72AC5ABD-2EBE-0C4E-74F2-9CD480A0FA46}"/>
              </a:ext>
            </a:extLst>
          </p:cNvPr>
          <p:cNvSpPr txBox="1"/>
          <p:nvPr/>
        </p:nvSpPr>
        <p:spPr>
          <a:xfrm>
            <a:off x="1881125" y="3522172"/>
            <a:ext cx="9922598" cy="3385542"/>
          </a:xfrm>
          <a:prstGeom prst="rect">
            <a:avLst/>
          </a:prstGeom>
          <a:noFill/>
        </p:spPr>
        <p:txBody>
          <a:bodyPr wrap="square">
            <a:spAutoFit/>
          </a:bodyPr>
          <a:lstStyle/>
          <a:p>
            <a:pPr algn="ctr"/>
            <a:r>
              <a:rPr lang="en-GB" sz="3600" dirty="0"/>
              <a:t>‘Consequently, you are no longer foreigners and strangers, but fellow citizens with God’s people and also members of His household, </a:t>
            </a:r>
            <a:r>
              <a:rPr lang="en-GB" sz="3600" b="1" dirty="0"/>
              <a:t>built on the foundation of the apostles and prophets</a:t>
            </a:r>
            <a:r>
              <a:rPr lang="en-GB" sz="3600" dirty="0"/>
              <a:t>, with Christ Jesus Himself as the chief Cornerstone.’ </a:t>
            </a:r>
          </a:p>
          <a:p>
            <a:pPr algn="ctr"/>
            <a:r>
              <a:rPr lang="en-GB" sz="3400" b="1" dirty="0"/>
              <a:t>Ephesians 2:19-20</a:t>
            </a:r>
          </a:p>
        </p:txBody>
      </p:sp>
    </p:spTree>
    <p:extLst>
      <p:ext uri="{BB962C8B-B14F-4D97-AF65-F5344CB8AC3E}">
        <p14:creationId xmlns:p14="http://schemas.microsoft.com/office/powerpoint/2010/main" val="985495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015663"/>
          </a:xfrm>
          <a:prstGeom prst="rect">
            <a:avLst/>
          </a:prstGeom>
          <a:solidFill>
            <a:srgbClr val="361B00"/>
          </a:solidFill>
        </p:spPr>
        <p:txBody>
          <a:bodyPr wrap="square" rtlCol="0">
            <a:spAutoFit/>
          </a:bodyPr>
          <a:lstStyle/>
          <a:p>
            <a:pPr algn="ctr"/>
            <a:r>
              <a:rPr lang="en-GB" sz="6000" b="1" dirty="0">
                <a:solidFill>
                  <a:srgbClr val="FFE8D1"/>
                </a:solidFill>
                <a:latin typeface="Calibri Light" panose="020F0302020204030204" pitchFamily="34" charset="0"/>
                <a:cs typeface="Calibri Light" panose="020F0302020204030204" pitchFamily="34" charset="0"/>
              </a:rPr>
              <a:t>The greatest mystery ever!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15)</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3:2-12</a:t>
            </a:r>
          </a:p>
        </p:txBody>
      </p:sp>
      <p:sp>
        <p:nvSpPr>
          <p:cNvPr id="2" name="TextBox 1">
            <a:extLst>
              <a:ext uri="{FF2B5EF4-FFF2-40B4-BE49-F238E27FC236}">
                <a16:creationId xmlns:a16="http://schemas.microsoft.com/office/drawing/2014/main" id="{D1A415C7-6BDA-5901-9EC7-5DE3664E7955}"/>
              </a:ext>
            </a:extLst>
          </p:cNvPr>
          <p:cNvSpPr txBox="1"/>
          <p:nvPr/>
        </p:nvSpPr>
        <p:spPr>
          <a:xfrm>
            <a:off x="1787236" y="1050273"/>
            <a:ext cx="10561782" cy="2554545"/>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 Which is God’s Revelation (vs.3)</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not man’s</a:t>
            </a:r>
          </a:p>
          <a:p>
            <a:r>
              <a:rPr lang="en-GB" sz="4000" b="1" dirty="0">
                <a:solidFill>
                  <a:srgbClr val="3E1F00"/>
                </a:solidFill>
                <a:latin typeface="Arial" panose="020B0604020202020204" pitchFamily="34" charset="0"/>
                <a:cs typeface="Arial" panose="020B0604020202020204" pitchFamily="34" charset="0"/>
              </a:rPr>
              <a:t> Which has been Revealed (vs.5 &amp; 9)</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no longer hidden or evolving</a:t>
            </a:r>
          </a:p>
        </p:txBody>
      </p:sp>
      <p:sp>
        <p:nvSpPr>
          <p:cNvPr id="5" name="TextBox 4">
            <a:extLst>
              <a:ext uri="{FF2B5EF4-FFF2-40B4-BE49-F238E27FC236}">
                <a16:creationId xmlns:a16="http://schemas.microsoft.com/office/drawing/2014/main" id="{0190A96F-ABC3-D9F1-0A94-198D83B1C430}"/>
              </a:ext>
            </a:extLst>
          </p:cNvPr>
          <p:cNvSpPr txBox="1"/>
          <p:nvPr/>
        </p:nvSpPr>
        <p:spPr>
          <a:xfrm>
            <a:off x="1858548" y="3604818"/>
            <a:ext cx="10059342" cy="3385542"/>
          </a:xfrm>
          <a:prstGeom prst="rect">
            <a:avLst/>
          </a:prstGeom>
          <a:noFill/>
        </p:spPr>
        <p:txBody>
          <a:bodyPr wrap="square">
            <a:spAutoFit/>
          </a:bodyPr>
          <a:lstStyle/>
          <a:p>
            <a:pPr algn="ctr"/>
            <a:r>
              <a:rPr lang="en-GB" sz="3500" dirty="0"/>
              <a:t>‘By the grace God has given me, I laid a foundation as a wise builder, and someone else is building on it. But each one should build with care. For no one can lay any foundation other than the one already laid, </a:t>
            </a:r>
          </a:p>
          <a:p>
            <a:pPr algn="ctr"/>
            <a:r>
              <a:rPr lang="en-GB" sz="3500" dirty="0"/>
              <a:t>which is Jesus Christ.’</a:t>
            </a:r>
          </a:p>
          <a:p>
            <a:pPr algn="ctr"/>
            <a:r>
              <a:rPr lang="en-GB" sz="3400" b="1" dirty="0"/>
              <a:t>1 Corinthians 3:10-11</a:t>
            </a:r>
          </a:p>
        </p:txBody>
      </p:sp>
    </p:spTree>
    <p:extLst>
      <p:ext uri="{BB962C8B-B14F-4D97-AF65-F5344CB8AC3E}">
        <p14:creationId xmlns:p14="http://schemas.microsoft.com/office/powerpoint/2010/main" val="3778716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26828</TotalTime>
  <Words>1081</Words>
  <Application>Microsoft Office PowerPoint</Application>
  <PresentationFormat>Widescreen</PresentationFormat>
  <Paragraphs>157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Strasser</dc:creator>
  <cp:lastModifiedBy>Multiple Monitors</cp:lastModifiedBy>
  <cp:revision>178</cp:revision>
  <dcterms:created xsi:type="dcterms:W3CDTF">2022-12-16T18:33:56Z</dcterms:created>
  <dcterms:modified xsi:type="dcterms:W3CDTF">2023-09-08T22:07:32Z</dcterms:modified>
</cp:coreProperties>
</file>