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505" r:id="rId3"/>
    <p:sldId id="509" r:id="rId4"/>
    <p:sldId id="506" r:id="rId5"/>
    <p:sldId id="510" r:id="rId6"/>
    <p:sldId id="511" r:id="rId7"/>
    <p:sldId id="512" r:id="rId8"/>
    <p:sldId id="513" r:id="rId9"/>
    <p:sldId id="515" r:id="rId10"/>
    <p:sldId id="516" r:id="rId11"/>
    <p:sldId id="517" r:id="rId12"/>
    <p:sldId id="514" r:id="rId13"/>
    <p:sldId id="519" r:id="rId14"/>
    <p:sldId id="520" r:id="rId15"/>
    <p:sldId id="518" r:id="rId16"/>
    <p:sldId id="30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1B00"/>
    <a:srgbClr val="3E1F00"/>
    <a:srgbClr val="462300"/>
    <a:srgbClr val="FFE8D1"/>
    <a:srgbClr val="66FF33"/>
    <a:srgbClr val="FFDCB9"/>
    <a:srgbClr val="FFAE5D"/>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20" autoAdjust="0"/>
  </p:normalViewPr>
  <p:slideViewPr>
    <p:cSldViewPr snapToGrid="0">
      <p:cViewPr varScale="1">
        <p:scale>
          <a:sx n="117" d="100"/>
          <a:sy n="117" d="100"/>
        </p:scale>
        <p:origin x="126" y="13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73F21-50E0-3814-74E2-828596B26F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D1632AD-72FC-53D8-3A0C-D3D3E36EE38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7689317-5262-EB70-2424-0B1720B0AAA3}"/>
              </a:ext>
            </a:extLst>
          </p:cNvPr>
          <p:cNvSpPr>
            <a:spLocks noGrp="1"/>
          </p:cNvSpPr>
          <p:nvPr>
            <p:ph type="dt" sz="half" idx="10"/>
          </p:nvPr>
        </p:nvSpPr>
        <p:spPr/>
        <p:txBody>
          <a:bodyPr/>
          <a:lstStyle/>
          <a:p>
            <a:fld id="{98EE09E8-38BA-44EE-A756-D92CF857C982}" type="datetimeFigureOut">
              <a:rPr lang="en-GB" smtClean="0"/>
              <a:t>28/10/2023</a:t>
            </a:fld>
            <a:endParaRPr lang="en-GB"/>
          </a:p>
        </p:txBody>
      </p:sp>
      <p:sp>
        <p:nvSpPr>
          <p:cNvPr id="5" name="Footer Placeholder 4">
            <a:extLst>
              <a:ext uri="{FF2B5EF4-FFF2-40B4-BE49-F238E27FC236}">
                <a16:creationId xmlns:a16="http://schemas.microsoft.com/office/drawing/2014/main" id="{C8CB168F-083C-DA2B-9B3F-B1106DC419C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F7B1E30-01E3-4C0D-8567-BFEF6D64016B}"/>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29745271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EC6B06-2F43-BF3D-B9FF-822E6728589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8BD85BB-D91A-8393-A09D-B1658E0C67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53B8BF0-7F8E-57AD-E8FE-2A6059E57854}"/>
              </a:ext>
            </a:extLst>
          </p:cNvPr>
          <p:cNvSpPr>
            <a:spLocks noGrp="1"/>
          </p:cNvSpPr>
          <p:nvPr>
            <p:ph type="dt" sz="half" idx="10"/>
          </p:nvPr>
        </p:nvSpPr>
        <p:spPr/>
        <p:txBody>
          <a:bodyPr/>
          <a:lstStyle/>
          <a:p>
            <a:fld id="{98EE09E8-38BA-44EE-A756-D92CF857C982}" type="datetimeFigureOut">
              <a:rPr lang="en-GB" smtClean="0"/>
              <a:t>28/10/2023</a:t>
            </a:fld>
            <a:endParaRPr lang="en-GB"/>
          </a:p>
        </p:txBody>
      </p:sp>
      <p:sp>
        <p:nvSpPr>
          <p:cNvPr id="5" name="Footer Placeholder 4">
            <a:extLst>
              <a:ext uri="{FF2B5EF4-FFF2-40B4-BE49-F238E27FC236}">
                <a16:creationId xmlns:a16="http://schemas.microsoft.com/office/drawing/2014/main" id="{C31598A1-3D91-E977-8F1C-2F6356D84F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10CC5E-9A07-BD4A-CC14-A022D51693D9}"/>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613834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5D9778-BC37-325B-194A-3D4FFA4E3E8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BF8CD6E-A744-7065-2366-5EEA79A764A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6DB2B4F-F1B7-4261-10A9-426FD6D5B8CB}"/>
              </a:ext>
            </a:extLst>
          </p:cNvPr>
          <p:cNvSpPr>
            <a:spLocks noGrp="1"/>
          </p:cNvSpPr>
          <p:nvPr>
            <p:ph type="dt" sz="half" idx="10"/>
          </p:nvPr>
        </p:nvSpPr>
        <p:spPr/>
        <p:txBody>
          <a:bodyPr/>
          <a:lstStyle/>
          <a:p>
            <a:fld id="{98EE09E8-38BA-44EE-A756-D92CF857C982}" type="datetimeFigureOut">
              <a:rPr lang="en-GB" smtClean="0"/>
              <a:t>28/10/2023</a:t>
            </a:fld>
            <a:endParaRPr lang="en-GB"/>
          </a:p>
        </p:txBody>
      </p:sp>
      <p:sp>
        <p:nvSpPr>
          <p:cNvPr id="5" name="Footer Placeholder 4">
            <a:extLst>
              <a:ext uri="{FF2B5EF4-FFF2-40B4-BE49-F238E27FC236}">
                <a16:creationId xmlns:a16="http://schemas.microsoft.com/office/drawing/2014/main" id="{FE5C7625-7F14-3A3A-F053-14DC9D4EC98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D64B96-C7DE-2055-A630-76D83F30B7C5}"/>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7942560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77B83-4ACE-3EC9-ED2D-3BBAC54974D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7887AE8-6758-048F-A6F9-A9B803ED635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DB56F70-7259-2123-1606-BFBFFE79E56D}"/>
              </a:ext>
            </a:extLst>
          </p:cNvPr>
          <p:cNvSpPr>
            <a:spLocks noGrp="1"/>
          </p:cNvSpPr>
          <p:nvPr>
            <p:ph type="dt" sz="half" idx="10"/>
          </p:nvPr>
        </p:nvSpPr>
        <p:spPr/>
        <p:txBody>
          <a:bodyPr/>
          <a:lstStyle/>
          <a:p>
            <a:fld id="{98EE09E8-38BA-44EE-A756-D92CF857C982}" type="datetimeFigureOut">
              <a:rPr lang="en-GB" smtClean="0"/>
              <a:t>28/10/2023</a:t>
            </a:fld>
            <a:endParaRPr lang="en-GB"/>
          </a:p>
        </p:txBody>
      </p:sp>
      <p:sp>
        <p:nvSpPr>
          <p:cNvPr id="5" name="Footer Placeholder 4">
            <a:extLst>
              <a:ext uri="{FF2B5EF4-FFF2-40B4-BE49-F238E27FC236}">
                <a16:creationId xmlns:a16="http://schemas.microsoft.com/office/drawing/2014/main" id="{91CF7B1E-D896-9F13-A858-1FF5FC66B1C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DAAB73-760C-2949-9F6D-FD3DA9635FD7}"/>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506542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6A83F-F959-A0DE-8C14-B97D3808AA7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93309F3-75E6-AADE-BC97-76DB5FAAAF8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09BBC38-1F6F-CB7A-6345-565EFC281899}"/>
              </a:ext>
            </a:extLst>
          </p:cNvPr>
          <p:cNvSpPr>
            <a:spLocks noGrp="1"/>
          </p:cNvSpPr>
          <p:nvPr>
            <p:ph type="dt" sz="half" idx="10"/>
          </p:nvPr>
        </p:nvSpPr>
        <p:spPr/>
        <p:txBody>
          <a:bodyPr/>
          <a:lstStyle/>
          <a:p>
            <a:fld id="{98EE09E8-38BA-44EE-A756-D92CF857C982}" type="datetimeFigureOut">
              <a:rPr lang="en-GB" smtClean="0"/>
              <a:t>28/10/2023</a:t>
            </a:fld>
            <a:endParaRPr lang="en-GB"/>
          </a:p>
        </p:txBody>
      </p:sp>
      <p:sp>
        <p:nvSpPr>
          <p:cNvPr id="5" name="Footer Placeholder 4">
            <a:extLst>
              <a:ext uri="{FF2B5EF4-FFF2-40B4-BE49-F238E27FC236}">
                <a16:creationId xmlns:a16="http://schemas.microsoft.com/office/drawing/2014/main" id="{BC0923E2-020C-9352-0C4B-9A3A155CD4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EA4EB5B-C0B0-7C1A-36DC-FFBEEF32488A}"/>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793776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E64A6-C5B1-096C-F283-B775C9EAD8F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13BC243-504F-4A5D-2FB5-1C6DC3AD698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A4EE9DB-321C-AFEF-90F4-6BD17FA0F10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78FBCDD-C39E-5A39-503E-51ED1D8B9152}"/>
              </a:ext>
            </a:extLst>
          </p:cNvPr>
          <p:cNvSpPr>
            <a:spLocks noGrp="1"/>
          </p:cNvSpPr>
          <p:nvPr>
            <p:ph type="dt" sz="half" idx="10"/>
          </p:nvPr>
        </p:nvSpPr>
        <p:spPr/>
        <p:txBody>
          <a:bodyPr/>
          <a:lstStyle/>
          <a:p>
            <a:fld id="{98EE09E8-38BA-44EE-A756-D92CF857C982}" type="datetimeFigureOut">
              <a:rPr lang="en-GB" smtClean="0"/>
              <a:t>28/10/2023</a:t>
            </a:fld>
            <a:endParaRPr lang="en-GB"/>
          </a:p>
        </p:txBody>
      </p:sp>
      <p:sp>
        <p:nvSpPr>
          <p:cNvPr id="6" name="Footer Placeholder 5">
            <a:extLst>
              <a:ext uri="{FF2B5EF4-FFF2-40B4-BE49-F238E27FC236}">
                <a16:creationId xmlns:a16="http://schemas.microsoft.com/office/drawing/2014/main" id="{3A09B4EA-839C-679E-3090-58DBE85F4D8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F297A55-247B-BC5F-6AD6-0087660D8D2C}"/>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3566934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78906-759F-3BD0-526C-46D4E163806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009953A-0C95-F63C-2AEA-0F138BDF70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586D7-A8B0-71AC-568A-AC636921C06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0CA6161-FA66-2C75-483D-7F3DAE2020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359CD4-3699-21F7-226D-1F490DB3D61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44C4520-9CEB-D2ED-C54F-44452153646D}"/>
              </a:ext>
            </a:extLst>
          </p:cNvPr>
          <p:cNvSpPr>
            <a:spLocks noGrp="1"/>
          </p:cNvSpPr>
          <p:nvPr>
            <p:ph type="dt" sz="half" idx="10"/>
          </p:nvPr>
        </p:nvSpPr>
        <p:spPr/>
        <p:txBody>
          <a:bodyPr/>
          <a:lstStyle/>
          <a:p>
            <a:fld id="{98EE09E8-38BA-44EE-A756-D92CF857C982}" type="datetimeFigureOut">
              <a:rPr lang="en-GB" smtClean="0"/>
              <a:t>28/10/2023</a:t>
            </a:fld>
            <a:endParaRPr lang="en-GB"/>
          </a:p>
        </p:txBody>
      </p:sp>
      <p:sp>
        <p:nvSpPr>
          <p:cNvPr id="8" name="Footer Placeholder 7">
            <a:extLst>
              <a:ext uri="{FF2B5EF4-FFF2-40B4-BE49-F238E27FC236}">
                <a16:creationId xmlns:a16="http://schemas.microsoft.com/office/drawing/2014/main" id="{43B142AE-A8A1-3D9B-CDEE-E66D4480948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CBF4A4F-4D12-713E-EB30-2277B410C7A5}"/>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487019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DFB36-0E0C-4CC9-B1DC-696C7FC7F5F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5B1544B-2BA6-5FC5-48EA-92C499E3DE16}"/>
              </a:ext>
            </a:extLst>
          </p:cNvPr>
          <p:cNvSpPr>
            <a:spLocks noGrp="1"/>
          </p:cNvSpPr>
          <p:nvPr>
            <p:ph type="dt" sz="half" idx="10"/>
          </p:nvPr>
        </p:nvSpPr>
        <p:spPr/>
        <p:txBody>
          <a:bodyPr/>
          <a:lstStyle/>
          <a:p>
            <a:fld id="{98EE09E8-38BA-44EE-A756-D92CF857C982}" type="datetimeFigureOut">
              <a:rPr lang="en-GB" smtClean="0"/>
              <a:t>28/10/2023</a:t>
            </a:fld>
            <a:endParaRPr lang="en-GB"/>
          </a:p>
        </p:txBody>
      </p:sp>
      <p:sp>
        <p:nvSpPr>
          <p:cNvPr id="4" name="Footer Placeholder 3">
            <a:extLst>
              <a:ext uri="{FF2B5EF4-FFF2-40B4-BE49-F238E27FC236}">
                <a16:creationId xmlns:a16="http://schemas.microsoft.com/office/drawing/2014/main" id="{AAABBC8A-E38D-D66F-5F39-5BEAD7DF890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1BEFF59-8D4E-B9A3-59C5-D294A875CF7A}"/>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336176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C41B65-9A70-C4D3-F3D3-6EB978A0E978}"/>
              </a:ext>
            </a:extLst>
          </p:cNvPr>
          <p:cNvSpPr>
            <a:spLocks noGrp="1"/>
          </p:cNvSpPr>
          <p:nvPr>
            <p:ph type="dt" sz="half" idx="10"/>
          </p:nvPr>
        </p:nvSpPr>
        <p:spPr/>
        <p:txBody>
          <a:bodyPr/>
          <a:lstStyle/>
          <a:p>
            <a:fld id="{98EE09E8-38BA-44EE-A756-D92CF857C982}" type="datetimeFigureOut">
              <a:rPr lang="en-GB" smtClean="0"/>
              <a:t>28/10/2023</a:t>
            </a:fld>
            <a:endParaRPr lang="en-GB"/>
          </a:p>
        </p:txBody>
      </p:sp>
      <p:sp>
        <p:nvSpPr>
          <p:cNvPr id="3" name="Footer Placeholder 2">
            <a:extLst>
              <a:ext uri="{FF2B5EF4-FFF2-40B4-BE49-F238E27FC236}">
                <a16:creationId xmlns:a16="http://schemas.microsoft.com/office/drawing/2014/main" id="{7B79341D-D865-2E5A-3635-22A652F191B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483B380-B1E3-C75D-F78B-E5D8703B283E}"/>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3376998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3D9D3-6822-BF10-AD74-A3559E5C68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5942499-3248-8EA7-5D89-445EC941E0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D6CFC08-5B1A-689A-7376-92D079C4CF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975BA7-172A-8D71-2A45-33E415BCA56C}"/>
              </a:ext>
            </a:extLst>
          </p:cNvPr>
          <p:cNvSpPr>
            <a:spLocks noGrp="1"/>
          </p:cNvSpPr>
          <p:nvPr>
            <p:ph type="dt" sz="half" idx="10"/>
          </p:nvPr>
        </p:nvSpPr>
        <p:spPr/>
        <p:txBody>
          <a:bodyPr/>
          <a:lstStyle/>
          <a:p>
            <a:fld id="{98EE09E8-38BA-44EE-A756-D92CF857C982}" type="datetimeFigureOut">
              <a:rPr lang="en-GB" smtClean="0"/>
              <a:t>28/10/2023</a:t>
            </a:fld>
            <a:endParaRPr lang="en-GB"/>
          </a:p>
        </p:txBody>
      </p:sp>
      <p:sp>
        <p:nvSpPr>
          <p:cNvPr id="6" name="Footer Placeholder 5">
            <a:extLst>
              <a:ext uri="{FF2B5EF4-FFF2-40B4-BE49-F238E27FC236}">
                <a16:creationId xmlns:a16="http://schemas.microsoft.com/office/drawing/2014/main" id="{4447EF1B-8BB3-1B2E-851B-444D6B17995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D337E2C-6B76-9C15-2F0C-08CD650E1EB3}"/>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1458070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51482-4E9E-D571-6A64-14A3645C45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E8613B2-D064-BD48-A44C-1A426968A2D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6708AD4-54DE-AC76-38FC-9E377B98A8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7DD352-8B4C-EA98-F5D2-9BA51173687F}"/>
              </a:ext>
            </a:extLst>
          </p:cNvPr>
          <p:cNvSpPr>
            <a:spLocks noGrp="1"/>
          </p:cNvSpPr>
          <p:nvPr>
            <p:ph type="dt" sz="half" idx="10"/>
          </p:nvPr>
        </p:nvSpPr>
        <p:spPr/>
        <p:txBody>
          <a:bodyPr/>
          <a:lstStyle/>
          <a:p>
            <a:fld id="{98EE09E8-38BA-44EE-A756-D92CF857C982}" type="datetimeFigureOut">
              <a:rPr lang="en-GB" smtClean="0"/>
              <a:t>28/10/2023</a:t>
            </a:fld>
            <a:endParaRPr lang="en-GB"/>
          </a:p>
        </p:txBody>
      </p:sp>
      <p:sp>
        <p:nvSpPr>
          <p:cNvPr id="6" name="Footer Placeholder 5">
            <a:extLst>
              <a:ext uri="{FF2B5EF4-FFF2-40B4-BE49-F238E27FC236}">
                <a16:creationId xmlns:a16="http://schemas.microsoft.com/office/drawing/2014/main" id="{24DF5604-8190-D91E-C241-3ED66A84976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2C7FD42-8FE1-F268-A536-AA0285377033}"/>
              </a:ext>
            </a:extLst>
          </p:cNvPr>
          <p:cNvSpPr>
            <a:spLocks noGrp="1"/>
          </p:cNvSpPr>
          <p:nvPr>
            <p:ph type="sldNum" sz="quarter" idx="12"/>
          </p:nvPr>
        </p:nvSpPr>
        <p:spPr/>
        <p:txBody>
          <a:bodyPr/>
          <a:lstStyle/>
          <a:p>
            <a:fld id="{B46A638E-9364-49F4-887A-4058905A5636}" type="slidenum">
              <a:rPr lang="en-GB" smtClean="0"/>
              <a:t>‹#›</a:t>
            </a:fld>
            <a:endParaRPr lang="en-GB"/>
          </a:p>
        </p:txBody>
      </p:sp>
    </p:spTree>
    <p:extLst>
      <p:ext uri="{BB962C8B-B14F-4D97-AF65-F5344CB8AC3E}">
        <p14:creationId xmlns:p14="http://schemas.microsoft.com/office/powerpoint/2010/main" val="3313732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7061734-A4ED-11A0-4022-F73907699E4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1E8F50-1152-CC1C-469C-B1D5DE6F667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7559A1E-3874-9153-D461-CF170BA2FF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E09E8-38BA-44EE-A756-D92CF857C982}" type="datetimeFigureOut">
              <a:rPr lang="en-GB" smtClean="0"/>
              <a:t>28/10/2023</a:t>
            </a:fld>
            <a:endParaRPr lang="en-GB"/>
          </a:p>
        </p:txBody>
      </p:sp>
      <p:sp>
        <p:nvSpPr>
          <p:cNvPr id="5" name="Footer Placeholder 4">
            <a:extLst>
              <a:ext uri="{FF2B5EF4-FFF2-40B4-BE49-F238E27FC236}">
                <a16:creationId xmlns:a16="http://schemas.microsoft.com/office/drawing/2014/main" id="{91007A33-BD50-ACA4-22DC-479C9F9FA0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B376AC0-DC21-1389-1D39-10D70897A9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6A638E-9364-49F4-887A-4058905A5636}" type="slidenum">
              <a:rPr lang="en-GB" smtClean="0"/>
              <a:t>‹#›</a:t>
            </a:fld>
            <a:endParaRPr lang="en-GB"/>
          </a:p>
        </p:txBody>
      </p:sp>
    </p:spTree>
    <p:extLst>
      <p:ext uri="{BB962C8B-B14F-4D97-AF65-F5344CB8AC3E}">
        <p14:creationId xmlns:p14="http://schemas.microsoft.com/office/powerpoint/2010/main" val="3436365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people standing in a field&#10;&#10;Description automatically generated with low confidence">
            <a:extLst>
              <a:ext uri="{FF2B5EF4-FFF2-40B4-BE49-F238E27FC236}">
                <a16:creationId xmlns:a16="http://schemas.microsoft.com/office/drawing/2014/main" id="{A5B8B838-CD56-0C4E-2E0B-3EFF89DA63CA}"/>
              </a:ext>
            </a:extLst>
          </p:cNvPr>
          <p:cNvPicPr>
            <a:picLocks noChangeAspect="1"/>
          </p:cNvPicPr>
          <p:nvPr/>
        </p:nvPicPr>
        <p:blipFill rotWithShape="1">
          <a:blip r:embed="rId2">
            <a:extLst>
              <a:ext uri="{28A0092B-C50C-407E-A947-70E740481C1C}">
                <a14:useLocalDpi xmlns:a14="http://schemas.microsoft.com/office/drawing/2010/main" val="0"/>
              </a:ext>
            </a:extLst>
          </a:blip>
          <a:srcRect t="3433"/>
          <a:stretch/>
        </p:blipFill>
        <p:spPr>
          <a:xfrm>
            <a:off x="-59821" y="10"/>
            <a:ext cx="12251801" cy="6857990"/>
          </a:xfrm>
          <a:prstGeom prst="rect">
            <a:avLst/>
          </a:prstGeom>
        </p:spPr>
      </p:pic>
      <p:sp>
        <p:nvSpPr>
          <p:cNvPr id="2" name="TextBox 1">
            <a:extLst>
              <a:ext uri="{FF2B5EF4-FFF2-40B4-BE49-F238E27FC236}">
                <a16:creationId xmlns:a16="http://schemas.microsoft.com/office/drawing/2014/main" id="{9A41EF38-E43B-4A1F-E276-3E56607D6CE1}"/>
              </a:ext>
            </a:extLst>
          </p:cNvPr>
          <p:cNvSpPr txBox="1"/>
          <p:nvPr/>
        </p:nvSpPr>
        <p:spPr>
          <a:xfrm>
            <a:off x="6096000" y="98451"/>
            <a:ext cx="7389090" cy="1692771"/>
          </a:xfrm>
          <a:prstGeom prst="rect">
            <a:avLst/>
          </a:prstGeom>
          <a:noFill/>
        </p:spPr>
        <p:txBody>
          <a:bodyPr wrap="square" rtlCol="0">
            <a:spAutoFit/>
          </a:bodyPr>
          <a:lstStyle/>
          <a:p>
            <a:r>
              <a:rPr lang="en-GB" sz="10400" dirty="0">
                <a:solidFill>
                  <a:srgbClr val="663300"/>
                </a:solidFill>
                <a:latin typeface="Impact" panose="020B0806030902050204" pitchFamily="34" charset="0"/>
              </a:rPr>
              <a:t>Ephesians</a:t>
            </a:r>
          </a:p>
        </p:txBody>
      </p:sp>
      <p:sp>
        <p:nvSpPr>
          <p:cNvPr id="5" name="TextBox 4">
            <a:extLst>
              <a:ext uri="{FF2B5EF4-FFF2-40B4-BE49-F238E27FC236}">
                <a16:creationId xmlns:a16="http://schemas.microsoft.com/office/drawing/2014/main" id="{D096F7B5-A30A-27CC-C822-2677A8ACE3F8}"/>
              </a:ext>
            </a:extLst>
          </p:cNvPr>
          <p:cNvSpPr txBox="1"/>
          <p:nvPr/>
        </p:nvSpPr>
        <p:spPr>
          <a:xfrm>
            <a:off x="5783863" y="1633832"/>
            <a:ext cx="6613236" cy="707886"/>
          </a:xfrm>
          <a:prstGeom prst="rect">
            <a:avLst/>
          </a:prstGeom>
          <a:noFill/>
        </p:spPr>
        <p:txBody>
          <a:bodyPr wrap="square">
            <a:spAutoFit/>
          </a:bodyPr>
          <a:lstStyle/>
          <a:p>
            <a:r>
              <a:rPr lang="en-GB" sz="4000" b="1" dirty="0">
                <a:solidFill>
                  <a:srgbClr val="663300"/>
                </a:solidFill>
                <a:latin typeface="Arial" panose="020B0604020202020204" pitchFamily="34" charset="0"/>
                <a:cs typeface="Arial" panose="020B0604020202020204" pitchFamily="34" charset="0"/>
              </a:rPr>
              <a:t>Living as children of light</a:t>
            </a:r>
          </a:p>
        </p:txBody>
      </p:sp>
      <p:pic>
        <p:nvPicPr>
          <p:cNvPr id="10" name="Picture 9">
            <a:extLst>
              <a:ext uri="{FF2B5EF4-FFF2-40B4-BE49-F238E27FC236}">
                <a16:creationId xmlns:a16="http://schemas.microsoft.com/office/drawing/2014/main" id="{B6DBB1F1-DE64-5283-4898-D1AB967B6A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916" y="171714"/>
            <a:ext cx="1204159" cy="1204159"/>
          </a:xfrm>
          <a:prstGeom prst="rect">
            <a:avLst/>
          </a:prstGeom>
        </p:spPr>
      </p:pic>
    </p:spTree>
    <p:extLst>
      <p:ext uri="{BB962C8B-B14F-4D97-AF65-F5344CB8AC3E}">
        <p14:creationId xmlns:p14="http://schemas.microsoft.com/office/powerpoint/2010/main" val="11581022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15663"/>
          </a:xfrm>
          <a:prstGeom prst="rect">
            <a:avLst/>
          </a:prstGeom>
          <a:solidFill>
            <a:srgbClr val="361B00"/>
          </a:solidFill>
        </p:spPr>
        <p:txBody>
          <a:bodyPr wrap="square" rtlCol="0">
            <a:spAutoFit/>
          </a:bodyPr>
          <a:lstStyle/>
          <a:p>
            <a:pPr algn="ctr"/>
            <a:r>
              <a:rPr lang="en-GB" sz="6000" b="1" dirty="0">
                <a:solidFill>
                  <a:srgbClr val="FFE8D1"/>
                </a:solidFill>
                <a:latin typeface="Calibri Light" panose="020F0302020204030204" pitchFamily="34" charset="0"/>
                <a:cs typeface="Calibri Light" panose="020F0302020204030204" pitchFamily="34" charset="0"/>
              </a:rPr>
              <a:t>Suffering that leads to glory </a:t>
            </a:r>
            <a:endParaRPr lang="en-GB" sz="4000" b="1" dirty="0">
              <a:solidFill>
                <a:srgbClr val="FFE8D1"/>
              </a:solidFill>
              <a:latin typeface="Calibri Light" panose="020F0302020204030204" pitchFamily="34" charset="0"/>
              <a:cs typeface="Calibri Light" panose="020F0302020204030204" pitchFamily="34" charset="0"/>
            </a:endParaRP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3046988"/>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Wealth</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17)</a:t>
            </a:r>
          </a:p>
          <a:p>
            <a:pPr algn="ctr"/>
            <a:endParaRPr lang="en-GB" sz="24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3:13</a:t>
            </a:r>
          </a:p>
        </p:txBody>
      </p:sp>
      <p:sp>
        <p:nvSpPr>
          <p:cNvPr id="6" name="TextBox 5">
            <a:extLst>
              <a:ext uri="{FF2B5EF4-FFF2-40B4-BE49-F238E27FC236}">
                <a16:creationId xmlns:a16="http://schemas.microsoft.com/office/drawing/2014/main" id="{324D431B-3F11-78FB-6DB4-F32DA6FDF5A1}"/>
              </a:ext>
            </a:extLst>
          </p:cNvPr>
          <p:cNvSpPr txBox="1"/>
          <p:nvPr/>
        </p:nvSpPr>
        <p:spPr>
          <a:xfrm>
            <a:off x="1980792" y="1015663"/>
            <a:ext cx="9939143" cy="784830"/>
          </a:xfrm>
          <a:prstGeom prst="rect">
            <a:avLst/>
          </a:prstGeom>
          <a:noFill/>
        </p:spPr>
        <p:txBody>
          <a:bodyPr wrap="square">
            <a:spAutoFit/>
          </a:bodyPr>
          <a:lstStyle/>
          <a:p>
            <a:pPr algn="ctr"/>
            <a:r>
              <a:rPr lang="en-GB" sz="4500" b="1" dirty="0">
                <a:solidFill>
                  <a:srgbClr val="462300"/>
                </a:solidFill>
              </a:rPr>
              <a:t>Just like Jesus’ life:</a:t>
            </a:r>
          </a:p>
        </p:txBody>
      </p:sp>
      <p:sp>
        <p:nvSpPr>
          <p:cNvPr id="8" name="TextBox 7">
            <a:extLst>
              <a:ext uri="{FF2B5EF4-FFF2-40B4-BE49-F238E27FC236}">
                <a16:creationId xmlns:a16="http://schemas.microsoft.com/office/drawing/2014/main" id="{0FB6D4CB-D3B2-6D65-4E87-45F25ABF2710}"/>
              </a:ext>
            </a:extLst>
          </p:cNvPr>
          <p:cNvSpPr txBox="1"/>
          <p:nvPr/>
        </p:nvSpPr>
        <p:spPr>
          <a:xfrm>
            <a:off x="1884014" y="1693706"/>
            <a:ext cx="10132698" cy="4893647"/>
          </a:xfrm>
          <a:prstGeom prst="rect">
            <a:avLst/>
          </a:prstGeom>
          <a:noFill/>
        </p:spPr>
        <p:txBody>
          <a:bodyPr wrap="square">
            <a:spAutoFit/>
          </a:bodyPr>
          <a:lstStyle/>
          <a:p>
            <a:pPr algn="ctr"/>
            <a:r>
              <a:rPr lang="en-GB" sz="3900" dirty="0"/>
              <a:t>‘Yet it was the LORD’s will to crush Him and cause Him to suffer, and though the Lord makes His life an offering for sin, </a:t>
            </a:r>
            <a:r>
              <a:rPr lang="en-GB" sz="3900" dirty="0">
                <a:effectLst>
                  <a:glow rad="139700">
                    <a:schemeClr val="accent4">
                      <a:satMod val="175000"/>
                      <a:alpha val="40000"/>
                    </a:schemeClr>
                  </a:glow>
                </a:effectLst>
              </a:rPr>
              <a:t>He will see His offspring and prolong His days, and the will of the LORD will prosper in His Hand</a:t>
            </a:r>
            <a:r>
              <a:rPr lang="en-GB" sz="3900" dirty="0"/>
              <a:t>. After He has suffered, He will see the light of life and be satisfied… For He bore the sin of many, and made intercession for the transgressors.’    </a:t>
            </a:r>
            <a:r>
              <a:rPr lang="en-GB" sz="3800" b="1" dirty="0"/>
              <a:t>Isaiah 53:10, 11 &amp; 12*</a:t>
            </a:r>
          </a:p>
        </p:txBody>
      </p:sp>
    </p:spTree>
    <p:extLst>
      <p:ext uri="{BB962C8B-B14F-4D97-AF65-F5344CB8AC3E}">
        <p14:creationId xmlns:p14="http://schemas.microsoft.com/office/powerpoint/2010/main" val="2964763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15663"/>
          </a:xfrm>
          <a:prstGeom prst="rect">
            <a:avLst/>
          </a:prstGeom>
          <a:solidFill>
            <a:srgbClr val="361B00"/>
          </a:solidFill>
        </p:spPr>
        <p:txBody>
          <a:bodyPr wrap="square" rtlCol="0">
            <a:spAutoFit/>
          </a:bodyPr>
          <a:lstStyle/>
          <a:p>
            <a:pPr algn="ctr"/>
            <a:r>
              <a:rPr lang="en-GB" sz="6000" b="1" dirty="0">
                <a:solidFill>
                  <a:srgbClr val="FFE8D1"/>
                </a:solidFill>
                <a:latin typeface="Calibri Light" panose="020F0302020204030204" pitchFamily="34" charset="0"/>
                <a:cs typeface="Calibri Light" panose="020F0302020204030204" pitchFamily="34" charset="0"/>
              </a:rPr>
              <a:t>Suffering that leads to glory </a:t>
            </a:r>
            <a:endParaRPr lang="en-GB" sz="4000" b="1" dirty="0">
              <a:solidFill>
                <a:srgbClr val="FFE8D1"/>
              </a:solidFill>
              <a:latin typeface="Calibri Light" panose="020F0302020204030204" pitchFamily="34" charset="0"/>
              <a:cs typeface="Calibri Light" panose="020F0302020204030204" pitchFamily="34" charset="0"/>
            </a:endParaRP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3046988"/>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Wealth</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17)</a:t>
            </a:r>
          </a:p>
          <a:p>
            <a:pPr algn="ctr"/>
            <a:endParaRPr lang="en-GB" sz="24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3:13</a:t>
            </a:r>
          </a:p>
        </p:txBody>
      </p:sp>
      <p:sp>
        <p:nvSpPr>
          <p:cNvPr id="6" name="TextBox 5">
            <a:extLst>
              <a:ext uri="{FF2B5EF4-FFF2-40B4-BE49-F238E27FC236}">
                <a16:creationId xmlns:a16="http://schemas.microsoft.com/office/drawing/2014/main" id="{324D431B-3F11-78FB-6DB4-F32DA6FDF5A1}"/>
              </a:ext>
            </a:extLst>
          </p:cNvPr>
          <p:cNvSpPr txBox="1"/>
          <p:nvPr/>
        </p:nvSpPr>
        <p:spPr>
          <a:xfrm>
            <a:off x="1980792" y="1015663"/>
            <a:ext cx="9939143" cy="784830"/>
          </a:xfrm>
          <a:prstGeom prst="rect">
            <a:avLst/>
          </a:prstGeom>
          <a:noFill/>
        </p:spPr>
        <p:txBody>
          <a:bodyPr wrap="square">
            <a:spAutoFit/>
          </a:bodyPr>
          <a:lstStyle/>
          <a:p>
            <a:pPr algn="ctr"/>
            <a:r>
              <a:rPr lang="en-GB" sz="4500" b="1" dirty="0">
                <a:solidFill>
                  <a:srgbClr val="462300"/>
                </a:solidFill>
              </a:rPr>
              <a:t>Just like Jesus’ life:</a:t>
            </a:r>
          </a:p>
        </p:txBody>
      </p:sp>
      <p:sp>
        <p:nvSpPr>
          <p:cNvPr id="8" name="TextBox 7">
            <a:extLst>
              <a:ext uri="{FF2B5EF4-FFF2-40B4-BE49-F238E27FC236}">
                <a16:creationId xmlns:a16="http://schemas.microsoft.com/office/drawing/2014/main" id="{0FB6D4CB-D3B2-6D65-4E87-45F25ABF2710}"/>
              </a:ext>
            </a:extLst>
          </p:cNvPr>
          <p:cNvSpPr txBox="1"/>
          <p:nvPr/>
        </p:nvSpPr>
        <p:spPr>
          <a:xfrm>
            <a:off x="1884014" y="1693706"/>
            <a:ext cx="10132698" cy="4893647"/>
          </a:xfrm>
          <a:prstGeom prst="rect">
            <a:avLst/>
          </a:prstGeom>
          <a:noFill/>
        </p:spPr>
        <p:txBody>
          <a:bodyPr wrap="square">
            <a:spAutoFit/>
          </a:bodyPr>
          <a:lstStyle/>
          <a:p>
            <a:pPr algn="ctr"/>
            <a:r>
              <a:rPr lang="en-GB" sz="3900" dirty="0"/>
              <a:t>‘Yet it was the LORD’s will to crush Him and cause Him to suffer, and though the Lord makes His life an offering for sin, </a:t>
            </a:r>
            <a:r>
              <a:rPr lang="en-GB" sz="3900" dirty="0">
                <a:effectLst>
                  <a:glow rad="139700">
                    <a:schemeClr val="accent4">
                      <a:satMod val="175000"/>
                      <a:alpha val="40000"/>
                    </a:schemeClr>
                  </a:glow>
                </a:effectLst>
              </a:rPr>
              <a:t>He will see His offspring and prolong His days, and the will of the LORD will prosper in His Hand</a:t>
            </a:r>
            <a:r>
              <a:rPr lang="en-GB" sz="3900" dirty="0"/>
              <a:t>. After He has suffered, </a:t>
            </a:r>
            <a:r>
              <a:rPr lang="en-GB" sz="3900" dirty="0">
                <a:effectLst>
                  <a:glow rad="139700">
                    <a:schemeClr val="accent4">
                      <a:satMod val="175000"/>
                      <a:alpha val="40000"/>
                    </a:schemeClr>
                  </a:glow>
                </a:effectLst>
              </a:rPr>
              <a:t>He will see the light of life and be satisfied</a:t>
            </a:r>
            <a:r>
              <a:rPr lang="en-GB" sz="3900" dirty="0"/>
              <a:t>… For He bore the sin of many, and made intercession for the transgressors.’    </a:t>
            </a:r>
            <a:r>
              <a:rPr lang="en-GB" sz="3800" b="1" dirty="0"/>
              <a:t>Isaiah 53:10, 11 &amp; 12*</a:t>
            </a:r>
          </a:p>
        </p:txBody>
      </p:sp>
    </p:spTree>
    <p:extLst>
      <p:ext uri="{BB962C8B-B14F-4D97-AF65-F5344CB8AC3E}">
        <p14:creationId xmlns:p14="http://schemas.microsoft.com/office/powerpoint/2010/main" val="827563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15663"/>
          </a:xfrm>
          <a:prstGeom prst="rect">
            <a:avLst/>
          </a:prstGeom>
          <a:solidFill>
            <a:srgbClr val="361B00"/>
          </a:solidFill>
        </p:spPr>
        <p:txBody>
          <a:bodyPr wrap="square" rtlCol="0">
            <a:spAutoFit/>
          </a:bodyPr>
          <a:lstStyle/>
          <a:p>
            <a:pPr algn="ctr"/>
            <a:r>
              <a:rPr lang="en-GB" sz="6000" b="1" dirty="0">
                <a:solidFill>
                  <a:srgbClr val="FFE8D1"/>
                </a:solidFill>
                <a:latin typeface="Calibri Light" panose="020F0302020204030204" pitchFamily="34" charset="0"/>
                <a:cs typeface="Calibri Light" panose="020F0302020204030204" pitchFamily="34" charset="0"/>
              </a:rPr>
              <a:t>Suffering that leads to glory </a:t>
            </a:r>
            <a:endParaRPr lang="en-GB" sz="4000" b="1" dirty="0">
              <a:solidFill>
                <a:srgbClr val="FFE8D1"/>
              </a:solidFill>
              <a:latin typeface="Calibri Light" panose="020F0302020204030204" pitchFamily="34" charset="0"/>
              <a:cs typeface="Calibri Light" panose="020F0302020204030204" pitchFamily="34" charset="0"/>
            </a:endParaRP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3046988"/>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Wealth</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17)</a:t>
            </a:r>
          </a:p>
          <a:p>
            <a:pPr algn="ctr"/>
            <a:endParaRPr lang="en-GB" sz="24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3:13</a:t>
            </a:r>
          </a:p>
        </p:txBody>
      </p:sp>
      <p:sp>
        <p:nvSpPr>
          <p:cNvPr id="2" name="TextBox 1">
            <a:extLst>
              <a:ext uri="{FF2B5EF4-FFF2-40B4-BE49-F238E27FC236}">
                <a16:creationId xmlns:a16="http://schemas.microsoft.com/office/drawing/2014/main" id="{D1A415C7-6BDA-5901-9EC7-5DE3664E7955}"/>
              </a:ext>
            </a:extLst>
          </p:cNvPr>
          <p:cNvSpPr txBox="1"/>
          <p:nvPr/>
        </p:nvSpPr>
        <p:spPr>
          <a:xfrm>
            <a:off x="1787236" y="1050273"/>
            <a:ext cx="10561782" cy="3785652"/>
          </a:xfrm>
          <a:prstGeom prst="rect">
            <a:avLst/>
          </a:prstGeom>
          <a:noFill/>
        </p:spPr>
        <p:txBody>
          <a:bodyPr wrap="square" rtlCol="0">
            <a:spAutoFit/>
          </a:bodyPr>
          <a:lstStyle/>
          <a:p>
            <a:r>
              <a:rPr lang="en-GB" sz="4000" b="1" dirty="0">
                <a:solidFill>
                  <a:srgbClr val="3E1F00"/>
                </a:solidFill>
                <a:latin typeface="Arial" panose="020B0604020202020204" pitchFamily="34" charset="0"/>
                <a:cs typeface="Arial" panose="020B0604020202020204" pitchFamily="34" charset="0"/>
              </a:rPr>
              <a:t>Paul was suffering</a:t>
            </a:r>
          </a:p>
          <a:p>
            <a:r>
              <a:rPr lang="en-GB" sz="4000" b="1" dirty="0">
                <a:solidFill>
                  <a:srgbClr val="3E1F00"/>
                </a:solidFill>
                <a:latin typeface="Arial" panose="020B0604020202020204" pitchFamily="34" charset="0"/>
                <a:cs typeface="Arial" panose="020B0604020202020204" pitchFamily="34" charset="0"/>
              </a:rPr>
              <a:t>	</a:t>
            </a:r>
            <a:r>
              <a:rPr lang="en-GB" sz="4000" dirty="0">
                <a:solidFill>
                  <a:srgbClr val="3E1F00"/>
                </a:solidFill>
                <a:latin typeface="Arial" panose="020B0604020202020204" pitchFamily="34" charset="0"/>
                <a:cs typeface="Arial" panose="020B0604020202020204" pitchFamily="34" charset="0"/>
              </a:rPr>
              <a:t>- Suffering is hard</a:t>
            </a:r>
          </a:p>
          <a:p>
            <a:r>
              <a:rPr lang="en-GB" sz="4000" dirty="0">
                <a:solidFill>
                  <a:srgbClr val="3E1F00"/>
                </a:solidFill>
                <a:latin typeface="Arial" panose="020B0604020202020204" pitchFamily="34" charset="0"/>
                <a:cs typeface="Arial" panose="020B0604020202020204" pitchFamily="34" charset="0"/>
              </a:rPr>
              <a:t>	- Suffering is part of life</a:t>
            </a:r>
          </a:p>
          <a:p>
            <a:r>
              <a:rPr lang="en-GB" sz="4000" b="1" dirty="0">
                <a:solidFill>
                  <a:srgbClr val="3E1F00"/>
                </a:solidFill>
                <a:latin typeface="Arial" panose="020B0604020202020204" pitchFamily="34" charset="0"/>
                <a:cs typeface="Arial" panose="020B0604020202020204" pitchFamily="34" charset="0"/>
              </a:rPr>
              <a:t>Paul was suffering for the gospel</a:t>
            </a:r>
          </a:p>
          <a:p>
            <a:r>
              <a:rPr lang="en-GB" sz="4000" dirty="0">
                <a:solidFill>
                  <a:srgbClr val="3E1F00"/>
                </a:solidFill>
                <a:latin typeface="Arial" panose="020B0604020202020204" pitchFamily="34" charset="0"/>
                <a:cs typeface="Arial" panose="020B0604020202020204" pitchFamily="34" charset="0"/>
              </a:rPr>
              <a:t>	- It is a part of the Christian’s life</a:t>
            </a:r>
          </a:p>
          <a:p>
            <a:r>
              <a:rPr lang="en-GB" sz="4000" b="1" dirty="0">
                <a:solidFill>
                  <a:srgbClr val="3E1F00"/>
                </a:solidFill>
                <a:latin typeface="Arial" panose="020B0604020202020204" pitchFamily="34" charset="0"/>
                <a:cs typeface="Arial" panose="020B0604020202020204" pitchFamily="34" charset="0"/>
              </a:rPr>
              <a:t>Paul knew his suffering led to glory!</a:t>
            </a:r>
          </a:p>
        </p:txBody>
      </p:sp>
      <p:sp>
        <p:nvSpPr>
          <p:cNvPr id="6" name="TextBox 5">
            <a:extLst>
              <a:ext uri="{FF2B5EF4-FFF2-40B4-BE49-F238E27FC236}">
                <a16:creationId xmlns:a16="http://schemas.microsoft.com/office/drawing/2014/main" id="{328417FE-D758-ECD1-F896-1EC344DCC784}"/>
              </a:ext>
            </a:extLst>
          </p:cNvPr>
          <p:cNvSpPr txBox="1"/>
          <p:nvPr/>
        </p:nvSpPr>
        <p:spPr>
          <a:xfrm>
            <a:off x="1787236" y="4899786"/>
            <a:ext cx="10234435" cy="1815882"/>
          </a:xfrm>
          <a:prstGeom prst="rect">
            <a:avLst/>
          </a:prstGeom>
          <a:noFill/>
        </p:spPr>
        <p:txBody>
          <a:bodyPr wrap="square">
            <a:spAutoFit/>
          </a:bodyPr>
          <a:lstStyle/>
          <a:p>
            <a:pPr algn="ctr"/>
            <a:r>
              <a:rPr lang="en-GB" sz="3800" dirty="0"/>
              <a:t>‘For Christ also suffered once for sins, the righteous for the unrighteous, to bring you to God.’ </a:t>
            </a:r>
            <a:r>
              <a:rPr lang="en-GB" sz="3600" b="1" dirty="0"/>
              <a:t>1 Peter 3:18</a:t>
            </a:r>
          </a:p>
        </p:txBody>
      </p:sp>
    </p:spTree>
    <p:extLst>
      <p:ext uri="{BB962C8B-B14F-4D97-AF65-F5344CB8AC3E}">
        <p14:creationId xmlns:p14="http://schemas.microsoft.com/office/powerpoint/2010/main" val="1527988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965"/>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15663"/>
          </a:xfrm>
          <a:prstGeom prst="rect">
            <a:avLst/>
          </a:prstGeom>
          <a:solidFill>
            <a:srgbClr val="361B00"/>
          </a:solidFill>
        </p:spPr>
        <p:txBody>
          <a:bodyPr wrap="square" rtlCol="0">
            <a:spAutoFit/>
          </a:bodyPr>
          <a:lstStyle/>
          <a:p>
            <a:pPr algn="ctr"/>
            <a:r>
              <a:rPr lang="en-GB" sz="6000" b="1" dirty="0">
                <a:solidFill>
                  <a:srgbClr val="FFE8D1"/>
                </a:solidFill>
                <a:latin typeface="Calibri Light" panose="020F0302020204030204" pitchFamily="34" charset="0"/>
                <a:cs typeface="Calibri Light" panose="020F0302020204030204" pitchFamily="34" charset="0"/>
              </a:rPr>
              <a:t>Suffering that leads to glory </a:t>
            </a:r>
            <a:endParaRPr lang="en-GB" sz="4000" b="1" dirty="0">
              <a:solidFill>
                <a:srgbClr val="FFE8D1"/>
              </a:solidFill>
              <a:latin typeface="Calibri Light" panose="020F0302020204030204" pitchFamily="34" charset="0"/>
              <a:cs typeface="Calibri Light" panose="020F0302020204030204" pitchFamily="34" charset="0"/>
            </a:endParaRP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3046988"/>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Wealth</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17)</a:t>
            </a:r>
          </a:p>
          <a:p>
            <a:pPr algn="ctr"/>
            <a:endParaRPr lang="en-GB" sz="24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3:13</a:t>
            </a:r>
          </a:p>
        </p:txBody>
      </p:sp>
      <p:sp>
        <p:nvSpPr>
          <p:cNvPr id="2" name="TextBox 1">
            <a:extLst>
              <a:ext uri="{FF2B5EF4-FFF2-40B4-BE49-F238E27FC236}">
                <a16:creationId xmlns:a16="http://schemas.microsoft.com/office/drawing/2014/main" id="{D1A415C7-6BDA-5901-9EC7-5DE3664E7955}"/>
              </a:ext>
            </a:extLst>
          </p:cNvPr>
          <p:cNvSpPr txBox="1"/>
          <p:nvPr/>
        </p:nvSpPr>
        <p:spPr>
          <a:xfrm>
            <a:off x="1787236" y="1050273"/>
            <a:ext cx="10561782" cy="4401205"/>
          </a:xfrm>
          <a:prstGeom prst="rect">
            <a:avLst/>
          </a:prstGeom>
          <a:noFill/>
        </p:spPr>
        <p:txBody>
          <a:bodyPr wrap="square" rtlCol="0">
            <a:spAutoFit/>
          </a:bodyPr>
          <a:lstStyle/>
          <a:p>
            <a:r>
              <a:rPr lang="en-GB" sz="4000" b="1" dirty="0">
                <a:solidFill>
                  <a:srgbClr val="3E1F00"/>
                </a:solidFill>
                <a:latin typeface="Arial" panose="020B0604020202020204" pitchFamily="34" charset="0"/>
                <a:cs typeface="Arial" panose="020B0604020202020204" pitchFamily="34" charset="0"/>
              </a:rPr>
              <a:t>Paul was suffering</a:t>
            </a:r>
          </a:p>
          <a:p>
            <a:r>
              <a:rPr lang="en-GB" sz="4000" b="1" dirty="0">
                <a:solidFill>
                  <a:srgbClr val="3E1F00"/>
                </a:solidFill>
                <a:latin typeface="Arial" panose="020B0604020202020204" pitchFamily="34" charset="0"/>
                <a:cs typeface="Arial" panose="020B0604020202020204" pitchFamily="34" charset="0"/>
              </a:rPr>
              <a:t>	</a:t>
            </a:r>
            <a:r>
              <a:rPr lang="en-GB" sz="4000" dirty="0">
                <a:solidFill>
                  <a:srgbClr val="3E1F00"/>
                </a:solidFill>
                <a:latin typeface="Arial" panose="020B0604020202020204" pitchFamily="34" charset="0"/>
                <a:cs typeface="Arial" panose="020B0604020202020204" pitchFamily="34" charset="0"/>
              </a:rPr>
              <a:t>- Suffering is hard</a:t>
            </a:r>
          </a:p>
          <a:p>
            <a:r>
              <a:rPr lang="en-GB" sz="4000" dirty="0">
                <a:solidFill>
                  <a:srgbClr val="3E1F00"/>
                </a:solidFill>
                <a:latin typeface="Arial" panose="020B0604020202020204" pitchFamily="34" charset="0"/>
                <a:cs typeface="Arial" panose="020B0604020202020204" pitchFamily="34" charset="0"/>
              </a:rPr>
              <a:t>	- Suffering is part of life</a:t>
            </a:r>
          </a:p>
          <a:p>
            <a:r>
              <a:rPr lang="en-GB" sz="4000" b="1" dirty="0">
                <a:solidFill>
                  <a:srgbClr val="3E1F00"/>
                </a:solidFill>
                <a:latin typeface="Arial" panose="020B0604020202020204" pitchFamily="34" charset="0"/>
                <a:cs typeface="Arial" panose="020B0604020202020204" pitchFamily="34" charset="0"/>
              </a:rPr>
              <a:t>Paul was suffering for the gospel</a:t>
            </a:r>
          </a:p>
          <a:p>
            <a:r>
              <a:rPr lang="en-GB" sz="4000" dirty="0">
                <a:solidFill>
                  <a:srgbClr val="3E1F00"/>
                </a:solidFill>
                <a:latin typeface="Arial" panose="020B0604020202020204" pitchFamily="34" charset="0"/>
                <a:cs typeface="Arial" panose="020B0604020202020204" pitchFamily="34" charset="0"/>
              </a:rPr>
              <a:t>	- It is a part of the Christian’s life</a:t>
            </a:r>
          </a:p>
          <a:p>
            <a:r>
              <a:rPr lang="en-GB" sz="4000" b="1" dirty="0">
                <a:solidFill>
                  <a:srgbClr val="3E1F00"/>
                </a:solidFill>
                <a:latin typeface="Arial" panose="020B0604020202020204" pitchFamily="34" charset="0"/>
                <a:cs typeface="Arial" panose="020B0604020202020204" pitchFamily="34" charset="0"/>
              </a:rPr>
              <a:t>Paul knew his suffering led to glory!</a:t>
            </a:r>
          </a:p>
          <a:p>
            <a:r>
              <a:rPr lang="en-GB" sz="4000" dirty="0">
                <a:solidFill>
                  <a:srgbClr val="3E1F00"/>
                </a:solidFill>
                <a:latin typeface="Arial" panose="020B0604020202020204" pitchFamily="34" charset="0"/>
                <a:cs typeface="Arial" panose="020B0604020202020204" pitchFamily="34" charset="0"/>
              </a:rPr>
              <a:t>	- He recognised God’s purposes</a:t>
            </a:r>
          </a:p>
        </p:txBody>
      </p:sp>
      <p:sp>
        <p:nvSpPr>
          <p:cNvPr id="7" name="Rectangle 6">
            <a:extLst>
              <a:ext uri="{FF2B5EF4-FFF2-40B4-BE49-F238E27FC236}">
                <a16:creationId xmlns:a16="http://schemas.microsoft.com/office/drawing/2014/main" id="{05E654F3-75C6-63B3-4D86-303EFB0B35EB}"/>
              </a:ext>
            </a:extLst>
          </p:cNvPr>
          <p:cNvSpPr/>
          <p:nvPr/>
        </p:nvSpPr>
        <p:spPr>
          <a:xfrm>
            <a:off x="1708726" y="990892"/>
            <a:ext cx="10483273" cy="3111246"/>
          </a:xfrm>
          <a:prstGeom prst="rect">
            <a:avLst/>
          </a:prstGeom>
          <a:solidFill>
            <a:srgbClr val="361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000" b="1" dirty="0">
              <a:solidFill>
                <a:srgbClr val="FFE8D1"/>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83D22C53-FA2D-C5CD-C0C2-493D3C23647F}"/>
              </a:ext>
            </a:extLst>
          </p:cNvPr>
          <p:cNvSpPr txBox="1"/>
          <p:nvPr/>
        </p:nvSpPr>
        <p:spPr>
          <a:xfrm>
            <a:off x="1787235" y="1280393"/>
            <a:ext cx="10130782" cy="2616101"/>
          </a:xfrm>
          <a:prstGeom prst="rect">
            <a:avLst/>
          </a:prstGeom>
          <a:noFill/>
        </p:spPr>
        <p:txBody>
          <a:bodyPr wrap="square">
            <a:spAutoFit/>
          </a:bodyPr>
          <a:lstStyle/>
          <a:p>
            <a:pPr algn="ctr"/>
            <a:r>
              <a:rPr lang="en-GB" sz="4200" dirty="0">
                <a:solidFill>
                  <a:srgbClr val="FFE8D1"/>
                </a:solidFill>
                <a:latin typeface="Arial" panose="020B0604020202020204" pitchFamily="34" charset="0"/>
                <a:cs typeface="Arial" panose="020B0604020202020204" pitchFamily="34" charset="0"/>
              </a:rPr>
              <a:t>‘For our light and momentary troubles are achieving for us an </a:t>
            </a:r>
            <a:r>
              <a:rPr lang="en-GB" sz="4200" dirty="0">
                <a:solidFill>
                  <a:srgbClr val="FFE8D1"/>
                </a:solidFill>
                <a:effectLst>
                  <a:glow rad="139700">
                    <a:schemeClr val="accent4">
                      <a:satMod val="175000"/>
                      <a:alpha val="40000"/>
                    </a:schemeClr>
                  </a:glow>
                </a:effectLst>
                <a:latin typeface="Arial" panose="020B0604020202020204" pitchFamily="34" charset="0"/>
                <a:cs typeface="Arial" panose="020B0604020202020204" pitchFamily="34" charset="0"/>
              </a:rPr>
              <a:t>eternal glory </a:t>
            </a:r>
            <a:r>
              <a:rPr lang="en-GB" sz="4200" dirty="0">
                <a:solidFill>
                  <a:srgbClr val="FFE8D1"/>
                </a:solidFill>
                <a:latin typeface="Arial" panose="020B0604020202020204" pitchFamily="34" charset="0"/>
                <a:cs typeface="Arial" panose="020B0604020202020204" pitchFamily="34" charset="0"/>
              </a:rPr>
              <a:t>that far outweighs them all.’</a:t>
            </a:r>
          </a:p>
          <a:p>
            <a:pPr algn="ctr"/>
            <a:r>
              <a:rPr lang="en-GB" sz="3800" b="1" dirty="0">
                <a:solidFill>
                  <a:srgbClr val="FFE8D1"/>
                </a:solidFill>
                <a:latin typeface="Arial" panose="020B0604020202020204" pitchFamily="34" charset="0"/>
                <a:cs typeface="Arial" panose="020B0604020202020204" pitchFamily="34" charset="0"/>
              </a:rPr>
              <a:t>2 Corinthians 4:17</a:t>
            </a:r>
          </a:p>
        </p:txBody>
      </p:sp>
    </p:spTree>
    <p:extLst>
      <p:ext uri="{BB962C8B-B14F-4D97-AF65-F5344CB8AC3E}">
        <p14:creationId xmlns:p14="http://schemas.microsoft.com/office/powerpoint/2010/main" val="3242438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15663"/>
          </a:xfrm>
          <a:prstGeom prst="rect">
            <a:avLst/>
          </a:prstGeom>
          <a:solidFill>
            <a:srgbClr val="361B00"/>
          </a:solidFill>
        </p:spPr>
        <p:txBody>
          <a:bodyPr wrap="square" rtlCol="0">
            <a:spAutoFit/>
          </a:bodyPr>
          <a:lstStyle/>
          <a:p>
            <a:pPr algn="ctr"/>
            <a:r>
              <a:rPr lang="en-GB" sz="6000" b="1" dirty="0">
                <a:solidFill>
                  <a:srgbClr val="FFE8D1"/>
                </a:solidFill>
                <a:latin typeface="Calibri Light" panose="020F0302020204030204" pitchFamily="34" charset="0"/>
                <a:cs typeface="Calibri Light" panose="020F0302020204030204" pitchFamily="34" charset="0"/>
              </a:rPr>
              <a:t>Suffering that leads to glory </a:t>
            </a:r>
            <a:endParaRPr lang="en-GB" sz="4000" b="1" dirty="0">
              <a:solidFill>
                <a:srgbClr val="FFE8D1"/>
              </a:solidFill>
              <a:latin typeface="Calibri Light" panose="020F0302020204030204" pitchFamily="34" charset="0"/>
              <a:cs typeface="Calibri Light" panose="020F0302020204030204" pitchFamily="34" charset="0"/>
            </a:endParaRP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3046988"/>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Wealth</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17)</a:t>
            </a:r>
          </a:p>
          <a:p>
            <a:pPr algn="ctr"/>
            <a:endParaRPr lang="en-GB" sz="24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3:13</a:t>
            </a:r>
          </a:p>
        </p:txBody>
      </p:sp>
      <p:sp>
        <p:nvSpPr>
          <p:cNvPr id="2" name="TextBox 1">
            <a:extLst>
              <a:ext uri="{FF2B5EF4-FFF2-40B4-BE49-F238E27FC236}">
                <a16:creationId xmlns:a16="http://schemas.microsoft.com/office/drawing/2014/main" id="{D1A415C7-6BDA-5901-9EC7-5DE3664E7955}"/>
              </a:ext>
            </a:extLst>
          </p:cNvPr>
          <p:cNvSpPr txBox="1"/>
          <p:nvPr/>
        </p:nvSpPr>
        <p:spPr>
          <a:xfrm>
            <a:off x="1787236" y="1050273"/>
            <a:ext cx="10561782" cy="4401205"/>
          </a:xfrm>
          <a:prstGeom prst="rect">
            <a:avLst/>
          </a:prstGeom>
          <a:noFill/>
        </p:spPr>
        <p:txBody>
          <a:bodyPr wrap="square" rtlCol="0">
            <a:spAutoFit/>
          </a:bodyPr>
          <a:lstStyle/>
          <a:p>
            <a:r>
              <a:rPr lang="en-GB" sz="4000" b="1" dirty="0">
                <a:solidFill>
                  <a:srgbClr val="3E1F00"/>
                </a:solidFill>
                <a:latin typeface="Arial" panose="020B0604020202020204" pitchFamily="34" charset="0"/>
                <a:cs typeface="Arial" panose="020B0604020202020204" pitchFamily="34" charset="0"/>
              </a:rPr>
              <a:t>Paul was suffering</a:t>
            </a:r>
          </a:p>
          <a:p>
            <a:r>
              <a:rPr lang="en-GB" sz="4000" b="1" dirty="0">
                <a:solidFill>
                  <a:srgbClr val="3E1F00"/>
                </a:solidFill>
                <a:latin typeface="Arial" panose="020B0604020202020204" pitchFamily="34" charset="0"/>
                <a:cs typeface="Arial" panose="020B0604020202020204" pitchFamily="34" charset="0"/>
              </a:rPr>
              <a:t>	</a:t>
            </a:r>
            <a:r>
              <a:rPr lang="en-GB" sz="4000" dirty="0">
                <a:solidFill>
                  <a:srgbClr val="3E1F00"/>
                </a:solidFill>
                <a:latin typeface="Arial" panose="020B0604020202020204" pitchFamily="34" charset="0"/>
                <a:cs typeface="Arial" panose="020B0604020202020204" pitchFamily="34" charset="0"/>
              </a:rPr>
              <a:t>- Suffering is hard</a:t>
            </a:r>
          </a:p>
          <a:p>
            <a:r>
              <a:rPr lang="en-GB" sz="4000" dirty="0">
                <a:solidFill>
                  <a:srgbClr val="3E1F00"/>
                </a:solidFill>
                <a:latin typeface="Arial" panose="020B0604020202020204" pitchFamily="34" charset="0"/>
                <a:cs typeface="Arial" panose="020B0604020202020204" pitchFamily="34" charset="0"/>
              </a:rPr>
              <a:t>	- Suffering is part of life</a:t>
            </a:r>
          </a:p>
          <a:p>
            <a:r>
              <a:rPr lang="en-GB" sz="4000" b="1" dirty="0">
                <a:solidFill>
                  <a:srgbClr val="3E1F00"/>
                </a:solidFill>
                <a:latin typeface="Arial" panose="020B0604020202020204" pitchFamily="34" charset="0"/>
                <a:cs typeface="Arial" panose="020B0604020202020204" pitchFamily="34" charset="0"/>
              </a:rPr>
              <a:t>Paul was suffering for the gospel</a:t>
            </a:r>
          </a:p>
          <a:p>
            <a:r>
              <a:rPr lang="en-GB" sz="4000" dirty="0">
                <a:solidFill>
                  <a:srgbClr val="3E1F00"/>
                </a:solidFill>
                <a:latin typeface="Arial" panose="020B0604020202020204" pitchFamily="34" charset="0"/>
                <a:cs typeface="Arial" panose="020B0604020202020204" pitchFamily="34" charset="0"/>
              </a:rPr>
              <a:t>	- It is a part of the Christian’s life</a:t>
            </a:r>
          </a:p>
          <a:p>
            <a:r>
              <a:rPr lang="en-GB" sz="4000" b="1" dirty="0">
                <a:solidFill>
                  <a:srgbClr val="3E1F00"/>
                </a:solidFill>
                <a:latin typeface="Arial" panose="020B0604020202020204" pitchFamily="34" charset="0"/>
                <a:cs typeface="Arial" panose="020B0604020202020204" pitchFamily="34" charset="0"/>
              </a:rPr>
              <a:t>Paul knew his suffering led to glory!</a:t>
            </a:r>
          </a:p>
          <a:p>
            <a:r>
              <a:rPr lang="en-GB" sz="4000" dirty="0">
                <a:solidFill>
                  <a:srgbClr val="3E1F00"/>
                </a:solidFill>
                <a:latin typeface="Arial" panose="020B0604020202020204" pitchFamily="34" charset="0"/>
                <a:cs typeface="Arial" panose="020B0604020202020204" pitchFamily="34" charset="0"/>
              </a:rPr>
              <a:t>	- He recognised God’s purposes</a:t>
            </a:r>
          </a:p>
        </p:txBody>
      </p:sp>
      <p:sp>
        <p:nvSpPr>
          <p:cNvPr id="7" name="Rectangle 6">
            <a:extLst>
              <a:ext uri="{FF2B5EF4-FFF2-40B4-BE49-F238E27FC236}">
                <a16:creationId xmlns:a16="http://schemas.microsoft.com/office/drawing/2014/main" id="{05E654F3-75C6-63B3-4D86-303EFB0B35EB}"/>
              </a:ext>
            </a:extLst>
          </p:cNvPr>
          <p:cNvSpPr/>
          <p:nvPr/>
        </p:nvSpPr>
        <p:spPr>
          <a:xfrm>
            <a:off x="1708726" y="990892"/>
            <a:ext cx="10483273" cy="3111246"/>
          </a:xfrm>
          <a:prstGeom prst="rect">
            <a:avLst/>
          </a:prstGeom>
          <a:solidFill>
            <a:srgbClr val="361B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4000" b="1" dirty="0">
              <a:solidFill>
                <a:srgbClr val="FFE8D1"/>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83D22C53-FA2D-C5CD-C0C2-493D3C23647F}"/>
              </a:ext>
            </a:extLst>
          </p:cNvPr>
          <p:cNvSpPr txBox="1"/>
          <p:nvPr/>
        </p:nvSpPr>
        <p:spPr>
          <a:xfrm>
            <a:off x="1787235" y="1280393"/>
            <a:ext cx="10130782" cy="2616101"/>
          </a:xfrm>
          <a:prstGeom prst="rect">
            <a:avLst/>
          </a:prstGeom>
          <a:noFill/>
        </p:spPr>
        <p:txBody>
          <a:bodyPr wrap="square">
            <a:spAutoFit/>
          </a:bodyPr>
          <a:lstStyle/>
          <a:p>
            <a:pPr algn="ctr"/>
            <a:r>
              <a:rPr lang="en-GB" sz="4200" dirty="0">
                <a:solidFill>
                  <a:srgbClr val="FFE8D1"/>
                </a:solidFill>
                <a:latin typeface="Arial" panose="020B0604020202020204" pitchFamily="34" charset="0"/>
                <a:cs typeface="Arial" panose="020B0604020202020204" pitchFamily="34" charset="0"/>
              </a:rPr>
              <a:t>‘I consider that our present sufferings are not worth comparing </a:t>
            </a:r>
            <a:r>
              <a:rPr lang="en-GB" sz="4200" dirty="0">
                <a:solidFill>
                  <a:srgbClr val="FFE8D1"/>
                </a:solidFill>
                <a:effectLst/>
                <a:latin typeface="Arial" panose="020B0604020202020204" pitchFamily="34" charset="0"/>
                <a:cs typeface="Arial" panose="020B0604020202020204" pitchFamily="34" charset="0"/>
              </a:rPr>
              <a:t>with</a:t>
            </a:r>
            <a:r>
              <a:rPr lang="en-GB" sz="4200" dirty="0">
                <a:solidFill>
                  <a:srgbClr val="FFE8D1"/>
                </a:solidFill>
                <a:effectLst>
                  <a:glow rad="139700">
                    <a:schemeClr val="accent4">
                      <a:satMod val="175000"/>
                      <a:alpha val="40000"/>
                    </a:schemeClr>
                  </a:glow>
                </a:effectLst>
                <a:latin typeface="Arial" panose="020B0604020202020204" pitchFamily="34" charset="0"/>
                <a:cs typeface="Arial" panose="020B0604020202020204" pitchFamily="34" charset="0"/>
              </a:rPr>
              <a:t> the glory </a:t>
            </a:r>
            <a:r>
              <a:rPr lang="en-GB" sz="4200" dirty="0">
                <a:solidFill>
                  <a:srgbClr val="FFE8D1"/>
                </a:solidFill>
                <a:latin typeface="Arial" panose="020B0604020202020204" pitchFamily="34" charset="0"/>
                <a:cs typeface="Arial" panose="020B0604020202020204" pitchFamily="34" charset="0"/>
              </a:rPr>
              <a:t>that will be revealed in us.’</a:t>
            </a:r>
          </a:p>
          <a:p>
            <a:pPr algn="ctr"/>
            <a:r>
              <a:rPr lang="en-GB" sz="3800" b="1" dirty="0">
                <a:solidFill>
                  <a:srgbClr val="FFE8D1"/>
                </a:solidFill>
                <a:latin typeface="Arial" panose="020B0604020202020204" pitchFamily="34" charset="0"/>
                <a:cs typeface="Arial" panose="020B0604020202020204" pitchFamily="34" charset="0"/>
              </a:rPr>
              <a:t>Romans 8:18</a:t>
            </a:r>
          </a:p>
        </p:txBody>
      </p:sp>
      <p:sp>
        <p:nvSpPr>
          <p:cNvPr id="5" name="TextBox 4">
            <a:extLst>
              <a:ext uri="{FF2B5EF4-FFF2-40B4-BE49-F238E27FC236}">
                <a16:creationId xmlns:a16="http://schemas.microsoft.com/office/drawing/2014/main" id="{78664EBB-D683-7175-4293-9A8ACD0264FC}"/>
              </a:ext>
            </a:extLst>
          </p:cNvPr>
          <p:cNvSpPr txBox="1"/>
          <p:nvPr/>
        </p:nvSpPr>
        <p:spPr>
          <a:xfrm>
            <a:off x="1787235" y="5451478"/>
            <a:ext cx="10234435" cy="1323439"/>
          </a:xfrm>
          <a:prstGeom prst="rect">
            <a:avLst/>
          </a:prstGeom>
          <a:noFill/>
        </p:spPr>
        <p:txBody>
          <a:bodyPr wrap="square">
            <a:spAutoFit/>
          </a:bodyPr>
          <a:lstStyle/>
          <a:p>
            <a:pPr algn="ctr"/>
            <a:r>
              <a:rPr lang="en-GB" sz="4000" dirty="0"/>
              <a:t>‘We know that in all things God works for the good of those who love Him.’  </a:t>
            </a:r>
            <a:r>
              <a:rPr lang="en-GB" sz="3600" b="1" dirty="0"/>
              <a:t>Romans 8:28</a:t>
            </a:r>
          </a:p>
        </p:txBody>
      </p:sp>
    </p:spTree>
    <p:extLst>
      <p:ext uri="{BB962C8B-B14F-4D97-AF65-F5344CB8AC3E}">
        <p14:creationId xmlns:p14="http://schemas.microsoft.com/office/powerpoint/2010/main" val="4129525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p:bldP spid="5" grpId="0"/>
      <p:bldP spid="5"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15663"/>
          </a:xfrm>
          <a:prstGeom prst="rect">
            <a:avLst/>
          </a:prstGeom>
          <a:solidFill>
            <a:srgbClr val="361B00"/>
          </a:solidFill>
        </p:spPr>
        <p:txBody>
          <a:bodyPr wrap="square" rtlCol="0">
            <a:spAutoFit/>
          </a:bodyPr>
          <a:lstStyle/>
          <a:p>
            <a:pPr algn="ctr"/>
            <a:r>
              <a:rPr lang="en-GB" sz="6000" b="1" dirty="0">
                <a:solidFill>
                  <a:srgbClr val="FFE8D1"/>
                </a:solidFill>
                <a:latin typeface="Calibri Light" panose="020F0302020204030204" pitchFamily="34" charset="0"/>
                <a:cs typeface="Calibri Light" panose="020F0302020204030204" pitchFamily="34" charset="0"/>
              </a:rPr>
              <a:t>Suffering that leads to glory </a:t>
            </a:r>
            <a:endParaRPr lang="en-GB" sz="4000" b="1" dirty="0">
              <a:solidFill>
                <a:srgbClr val="FFE8D1"/>
              </a:solidFill>
              <a:latin typeface="Calibri Light" panose="020F0302020204030204" pitchFamily="34" charset="0"/>
              <a:cs typeface="Calibri Light" panose="020F0302020204030204" pitchFamily="34" charset="0"/>
            </a:endParaRP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3046988"/>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Wealth</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17)</a:t>
            </a:r>
          </a:p>
          <a:p>
            <a:pPr algn="ctr"/>
            <a:endParaRPr lang="en-GB" sz="24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3:13</a:t>
            </a:r>
          </a:p>
        </p:txBody>
      </p:sp>
      <p:sp>
        <p:nvSpPr>
          <p:cNvPr id="5" name="TextBox 4">
            <a:extLst>
              <a:ext uri="{FF2B5EF4-FFF2-40B4-BE49-F238E27FC236}">
                <a16:creationId xmlns:a16="http://schemas.microsoft.com/office/drawing/2014/main" id="{24FF42B5-7B95-15D9-804F-F91292C8C66A}"/>
              </a:ext>
            </a:extLst>
          </p:cNvPr>
          <p:cNvSpPr txBox="1"/>
          <p:nvPr/>
        </p:nvSpPr>
        <p:spPr>
          <a:xfrm>
            <a:off x="1708727" y="5962466"/>
            <a:ext cx="10234435" cy="707886"/>
          </a:xfrm>
          <a:prstGeom prst="rect">
            <a:avLst/>
          </a:prstGeom>
          <a:noFill/>
        </p:spPr>
        <p:txBody>
          <a:bodyPr wrap="square">
            <a:spAutoFit/>
          </a:bodyPr>
          <a:lstStyle/>
          <a:p>
            <a:pPr algn="ctr"/>
            <a:r>
              <a:rPr lang="en-GB" sz="4000" dirty="0"/>
              <a:t>‘</a:t>
            </a:r>
            <a:r>
              <a:rPr lang="en-GB" sz="4000" b="1" dirty="0"/>
              <a:t>My grace </a:t>
            </a:r>
            <a:r>
              <a:rPr lang="en-GB" sz="4000" dirty="0"/>
              <a:t>is sufficient for you…’  </a:t>
            </a:r>
            <a:r>
              <a:rPr lang="en-GB" sz="3500" b="1" dirty="0"/>
              <a:t>2 Cor. 12:9</a:t>
            </a:r>
          </a:p>
        </p:txBody>
      </p:sp>
      <p:sp>
        <p:nvSpPr>
          <p:cNvPr id="6" name="TextBox 5">
            <a:extLst>
              <a:ext uri="{FF2B5EF4-FFF2-40B4-BE49-F238E27FC236}">
                <a16:creationId xmlns:a16="http://schemas.microsoft.com/office/drawing/2014/main" id="{59A99109-FAE7-8295-6838-B2047C20361B}"/>
              </a:ext>
            </a:extLst>
          </p:cNvPr>
          <p:cNvSpPr txBox="1"/>
          <p:nvPr/>
        </p:nvSpPr>
        <p:spPr>
          <a:xfrm>
            <a:off x="1787236" y="1050273"/>
            <a:ext cx="10561782" cy="5016758"/>
          </a:xfrm>
          <a:prstGeom prst="rect">
            <a:avLst/>
          </a:prstGeom>
          <a:noFill/>
        </p:spPr>
        <p:txBody>
          <a:bodyPr wrap="square" rtlCol="0">
            <a:spAutoFit/>
          </a:bodyPr>
          <a:lstStyle/>
          <a:p>
            <a:r>
              <a:rPr lang="en-GB" sz="4000" b="1" dirty="0">
                <a:solidFill>
                  <a:srgbClr val="3E1F00"/>
                </a:solidFill>
                <a:latin typeface="Arial" panose="020B0604020202020204" pitchFamily="34" charset="0"/>
                <a:cs typeface="Arial" panose="020B0604020202020204" pitchFamily="34" charset="0"/>
              </a:rPr>
              <a:t>Paul was suffering</a:t>
            </a:r>
          </a:p>
          <a:p>
            <a:r>
              <a:rPr lang="en-GB" sz="4000" b="1" dirty="0">
                <a:solidFill>
                  <a:srgbClr val="3E1F00"/>
                </a:solidFill>
                <a:latin typeface="Arial" panose="020B0604020202020204" pitchFamily="34" charset="0"/>
                <a:cs typeface="Arial" panose="020B0604020202020204" pitchFamily="34" charset="0"/>
              </a:rPr>
              <a:t>	</a:t>
            </a:r>
            <a:r>
              <a:rPr lang="en-GB" sz="4000" dirty="0">
                <a:solidFill>
                  <a:srgbClr val="3E1F00"/>
                </a:solidFill>
                <a:latin typeface="Arial" panose="020B0604020202020204" pitchFamily="34" charset="0"/>
                <a:cs typeface="Arial" panose="020B0604020202020204" pitchFamily="34" charset="0"/>
              </a:rPr>
              <a:t>- Suffering is hard</a:t>
            </a:r>
          </a:p>
          <a:p>
            <a:r>
              <a:rPr lang="en-GB" sz="4000" dirty="0">
                <a:solidFill>
                  <a:srgbClr val="3E1F00"/>
                </a:solidFill>
                <a:latin typeface="Arial" panose="020B0604020202020204" pitchFamily="34" charset="0"/>
                <a:cs typeface="Arial" panose="020B0604020202020204" pitchFamily="34" charset="0"/>
              </a:rPr>
              <a:t>	- Suffering is part of life</a:t>
            </a:r>
          </a:p>
          <a:p>
            <a:r>
              <a:rPr lang="en-GB" sz="4000" b="1" dirty="0">
                <a:solidFill>
                  <a:srgbClr val="3E1F00"/>
                </a:solidFill>
                <a:latin typeface="Arial" panose="020B0604020202020204" pitchFamily="34" charset="0"/>
                <a:cs typeface="Arial" panose="020B0604020202020204" pitchFamily="34" charset="0"/>
              </a:rPr>
              <a:t>Paul was suffering for the gospel</a:t>
            </a:r>
          </a:p>
          <a:p>
            <a:r>
              <a:rPr lang="en-GB" sz="4000" dirty="0">
                <a:solidFill>
                  <a:srgbClr val="3E1F00"/>
                </a:solidFill>
                <a:latin typeface="Arial" panose="020B0604020202020204" pitchFamily="34" charset="0"/>
                <a:cs typeface="Arial" panose="020B0604020202020204" pitchFamily="34" charset="0"/>
              </a:rPr>
              <a:t>	- It is a part of the Christian’s life</a:t>
            </a:r>
          </a:p>
          <a:p>
            <a:r>
              <a:rPr lang="en-GB" sz="4000" b="1" dirty="0">
                <a:solidFill>
                  <a:srgbClr val="3E1F00"/>
                </a:solidFill>
                <a:latin typeface="Arial" panose="020B0604020202020204" pitchFamily="34" charset="0"/>
                <a:cs typeface="Arial" panose="020B0604020202020204" pitchFamily="34" charset="0"/>
              </a:rPr>
              <a:t>Paul knew his suffering led to glory!</a:t>
            </a:r>
          </a:p>
          <a:p>
            <a:r>
              <a:rPr lang="en-GB" sz="4000" dirty="0">
                <a:solidFill>
                  <a:srgbClr val="3E1F00"/>
                </a:solidFill>
                <a:latin typeface="Arial" panose="020B0604020202020204" pitchFamily="34" charset="0"/>
                <a:cs typeface="Arial" panose="020B0604020202020204" pitchFamily="34" charset="0"/>
              </a:rPr>
              <a:t>	- He recognised God’s purposes</a:t>
            </a:r>
          </a:p>
          <a:p>
            <a:r>
              <a:rPr lang="en-GB" sz="4000" dirty="0">
                <a:solidFill>
                  <a:srgbClr val="3E1F00"/>
                </a:solidFill>
                <a:latin typeface="Arial" panose="020B0604020202020204" pitchFamily="34" charset="0"/>
                <a:cs typeface="Arial" panose="020B0604020202020204" pitchFamily="34" charset="0"/>
              </a:rPr>
              <a:t>	- He relied on God’s grace</a:t>
            </a:r>
          </a:p>
        </p:txBody>
      </p:sp>
    </p:spTree>
    <p:extLst>
      <p:ext uri="{BB962C8B-B14F-4D97-AF65-F5344CB8AC3E}">
        <p14:creationId xmlns:p14="http://schemas.microsoft.com/office/powerpoint/2010/main" val="620144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people standing in a field&#10;&#10;Description automatically generated with low confidence">
            <a:extLst>
              <a:ext uri="{FF2B5EF4-FFF2-40B4-BE49-F238E27FC236}">
                <a16:creationId xmlns:a16="http://schemas.microsoft.com/office/drawing/2014/main" id="{A5B8B838-CD56-0C4E-2E0B-3EFF89DA63CA}"/>
              </a:ext>
            </a:extLst>
          </p:cNvPr>
          <p:cNvPicPr>
            <a:picLocks noChangeAspect="1"/>
          </p:cNvPicPr>
          <p:nvPr/>
        </p:nvPicPr>
        <p:blipFill rotWithShape="1">
          <a:blip r:embed="rId2">
            <a:extLst>
              <a:ext uri="{28A0092B-C50C-407E-A947-70E740481C1C}">
                <a14:useLocalDpi xmlns:a14="http://schemas.microsoft.com/office/drawing/2010/main" val="0"/>
              </a:ext>
            </a:extLst>
          </a:blip>
          <a:srcRect t="3433"/>
          <a:stretch/>
        </p:blipFill>
        <p:spPr>
          <a:xfrm>
            <a:off x="-59821" y="10"/>
            <a:ext cx="12251801" cy="6857990"/>
          </a:xfrm>
          <a:prstGeom prst="rect">
            <a:avLst/>
          </a:prstGeom>
        </p:spPr>
      </p:pic>
      <p:sp>
        <p:nvSpPr>
          <p:cNvPr id="2" name="TextBox 1">
            <a:extLst>
              <a:ext uri="{FF2B5EF4-FFF2-40B4-BE49-F238E27FC236}">
                <a16:creationId xmlns:a16="http://schemas.microsoft.com/office/drawing/2014/main" id="{9A41EF38-E43B-4A1F-E276-3E56607D6CE1}"/>
              </a:ext>
            </a:extLst>
          </p:cNvPr>
          <p:cNvSpPr txBox="1"/>
          <p:nvPr/>
        </p:nvSpPr>
        <p:spPr>
          <a:xfrm>
            <a:off x="6096000" y="98451"/>
            <a:ext cx="7389090" cy="1692771"/>
          </a:xfrm>
          <a:prstGeom prst="rect">
            <a:avLst/>
          </a:prstGeom>
          <a:noFill/>
        </p:spPr>
        <p:txBody>
          <a:bodyPr wrap="square" rtlCol="0">
            <a:spAutoFit/>
          </a:bodyPr>
          <a:lstStyle/>
          <a:p>
            <a:r>
              <a:rPr lang="en-GB" sz="10400" dirty="0">
                <a:solidFill>
                  <a:srgbClr val="663300"/>
                </a:solidFill>
                <a:latin typeface="Impact" panose="020B0806030902050204" pitchFamily="34" charset="0"/>
              </a:rPr>
              <a:t>Ephesians</a:t>
            </a:r>
          </a:p>
        </p:txBody>
      </p:sp>
      <p:sp>
        <p:nvSpPr>
          <p:cNvPr id="5" name="TextBox 4">
            <a:extLst>
              <a:ext uri="{FF2B5EF4-FFF2-40B4-BE49-F238E27FC236}">
                <a16:creationId xmlns:a16="http://schemas.microsoft.com/office/drawing/2014/main" id="{D096F7B5-A30A-27CC-C822-2677A8ACE3F8}"/>
              </a:ext>
            </a:extLst>
          </p:cNvPr>
          <p:cNvSpPr txBox="1"/>
          <p:nvPr/>
        </p:nvSpPr>
        <p:spPr>
          <a:xfrm>
            <a:off x="5783863" y="1633832"/>
            <a:ext cx="6613236" cy="707886"/>
          </a:xfrm>
          <a:prstGeom prst="rect">
            <a:avLst/>
          </a:prstGeom>
          <a:noFill/>
        </p:spPr>
        <p:txBody>
          <a:bodyPr wrap="square">
            <a:spAutoFit/>
          </a:bodyPr>
          <a:lstStyle/>
          <a:p>
            <a:r>
              <a:rPr lang="en-GB" sz="4000" b="1" dirty="0">
                <a:solidFill>
                  <a:srgbClr val="663300"/>
                </a:solidFill>
                <a:latin typeface="Arial" panose="020B0604020202020204" pitchFamily="34" charset="0"/>
                <a:cs typeface="Arial" panose="020B0604020202020204" pitchFamily="34" charset="0"/>
              </a:rPr>
              <a:t>Living as children of light</a:t>
            </a:r>
          </a:p>
        </p:txBody>
      </p:sp>
      <p:pic>
        <p:nvPicPr>
          <p:cNvPr id="10" name="Picture 9">
            <a:extLst>
              <a:ext uri="{FF2B5EF4-FFF2-40B4-BE49-F238E27FC236}">
                <a16:creationId xmlns:a16="http://schemas.microsoft.com/office/drawing/2014/main" id="{B6DBB1F1-DE64-5283-4898-D1AB967B6A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0916" y="171714"/>
            <a:ext cx="1204159" cy="1204159"/>
          </a:xfrm>
          <a:prstGeom prst="rect">
            <a:avLst/>
          </a:prstGeom>
        </p:spPr>
      </p:pic>
    </p:spTree>
    <p:extLst>
      <p:ext uri="{BB962C8B-B14F-4D97-AF65-F5344CB8AC3E}">
        <p14:creationId xmlns:p14="http://schemas.microsoft.com/office/powerpoint/2010/main" val="250234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people standing in a field&#10;&#10;Description automatically generated with low confidence">
            <a:extLst>
              <a:ext uri="{FF2B5EF4-FFF2-40B4-BE49-F238E27FC236}">
                <a16:creationId xmlns:a16="http://schemas.microsoft.com/office/drawing/2014/main" id="{A5B8B838-CD56-0C4E-2E0B-3EFF89DA63CA}"/>
              </a:ext>
            </a:extLst>
          </p:cNvPr>
          <p:cNvPicPr>
            <a:picLocks noChangeAspect="1"/>
          </p:cNvPicPr>
          <p:nvPr/>
        </p:nvPicPr>
        <p:blipFill rotWithShape="1">
          <a:blip r:embed="rId2">
            <a:extLst>
              <a:ext uri="{28A0092B-C50C-407E-A947-70E740481C1C}">
                <a14:useLocalDpi xmlns:a14="http://schemas.microsoft.com/office/drawing/2010/main" val="0"/>
              </a:ext>
            </a:extLst>
          </a:blip>
          <a:srcRect t="3433"/>
          <a:stretch/>
        </p:blipFill>
        <p:spPr>
          <a:xfrm>
            <a:off x="-59821" y="10"/>
            <a:ext cx="12251801" cy="6857990"/>
          </a:xfrm>
          <a:prstGeom prst="rect">
            <a:avLst/>
          </a:prstGeom>
        </p:spPr>
      </p:pic>
      <p:sp>
        <p:nvSpPr>
          <p:cNvPr id="4" name="TextBox 3">
            <a:extLst>
              <a:ext uri="{FF2B5EF4-FFF2-40B4-BE49-F238E27FC236}">
                <a16:creationId xmlns:a16="http://schemas.microsoft.com/office/drawing/2014/main" id="{F8EAD870-C08D-F3B8-77AD-138E02AEA59E}"/>
              </a:ext>
            </a:extLst>
          </p:cNvPr>
          <p:cNvSpPr txBox="1"/>
          <p:nvPr/>
        </p:nvSpPr>
        <p:spPr>
          <a:xfrm>
            <a:off x="-29901" y="102872"/>
            <a:ext cx="12251801" cy="3477875"/>
          </a:xfrm>
          <a:prstGeom prst="rect">
            <a:avLst/>
          </a:prstGeom>
          <a:noFill/>
        </p:spPr>
        <p:txBody>
          <a:bodyPr wrap="square">
            <a:spAutoFit/>
          </a:bodyPr>
          <a:lstStyle/>
          <a:p>
            <a:pPr algn="ctr"/>
            <a:r>
              <a:rPr lang="en-GB" sz="6000" dirty="0">
                <a:solidFill>
                  <a:srgbClr val="361B00"/>
                </a:solidFill>
              </a:rPr>
              <a:t>‘I ask you, therefore, not to be discouraged because of my sufferings for you, which are your glory.’</a:t>
            </a:r>
          </a:p>
          <a:p>
            <a:pPr algn="ctr"/>
            <a:r>
              <a:rPr lang="en-GB" sz="4000" b="1" dirty="0">
                <a:solidFill>
                  <a:srgbClr val="361B00"/>
                </a:solidFill>
              </a:rPr>
              <a:t>Ephesians 3:13</a:t>
            </a:r>
          </a:p>
        </p:txBody>
      </p:sp>
    </p:spTree>
    <p:extLst>
      <p:ext uri="{BB962C8B-B14F-4D97-AF65-F5344CB8AC3E}">
        <p14:creationId xmlns:p14="http://schemas.microsoft.com/office/powerpoint/2010/main" val="9923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15663"/>
          </a:xfrm>
          <a:prstGeom prst="rect">
            <a:avLst/>
          </a:prstGeom>
          <a:solidFill>
            <a:srgbClr val="361B00"/>
          </a:solidFill>
        </p:spPr>
        <p:txBody>
          <a:bodyPr wrap="square" rtlCol="0">
            <a:spAutoFit/>
          </a:bodyPr>
          <a:lstStyle/>
          <a:p>
            <a:pPr algn="ctr"/>
            <a:r>
              <a:rPr lang="en-GB" sz="6000" b="1" dirty="0">
                <a:solidFill>
                  <a:srgbClr val="FFE8D1"/>
                </a:solidFill>
                <a:latin typeface="Calibri Light" panose="020F0302020204030204" pitchFamily="34" charset="0"/>
                <a:cs typeface="Calibri Light" panose="020F0302020204030204" pitchFamily="34" charset="0"/>
              </a:rPr>
              <a:t>Suffering that leads to glory </a:t>
            </a:r>
            <a:endParaRPr lang="en-GB" sz="4000" b="1" dirty="0">
              <a:solidFill>
                <a:srgbClr val="FFE8D1"/>
              </a:solidFill>
              <a:latin typeface="Calibri Light" panose="020F0302020204030204" pitchFamily="34" charset="0"/>
              <a:cs typeface="Calibri Light" panose="020F0302020204030204" pitchFamily="34" charset="0"/>
            </a:endParaRP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3046988"/>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Wealth</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17)</a:t>
            </a:r>
          </a:p>
          <a:p>
            <a:pPr algn="ctr"/>
            <a:endParaRPr lang="en-GB" sz="24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3:13</a:t>
            </a:r>
          </a:p>
        </p:txBody>
      </p:sp>
      <p:sp>
        <p:nvSpPr>
          <p:cNvPr id="2" name="TextBox 1">
            <a:extLst>
              <a:ext uri="{FF2B5EF4-FFF2-40B4-BE49-F238E27FC236}">
                <a16:creationId xmlns:a16="http://schemas.microsoft.com/office/drawing/2014/main" id="{D1A415C7-6BDA-5901-9EC7-5DE3664E7955}"/>
              </a:ext>
            </a:extLst>
          </p:cNvPr>
          <p:cNvSpPr txBox="1"/>
          <p:nvPr/>
        </p:nvSpPr>
        <p:spPr>
          <a:xfrm>
            <a:off x="1787236" y="1050273"/>
            <a:ext cx="10561782" cy="3477875"/>
          </a:xfrm>
          <a:prstGeom prst="rect">
            <a:avLst/>
          </a:prstGeom>
          <a:noFill/>
        </p:spPr>
        <p:txBody>
          <a:bodyPr wrap="square" rtlCol="0">
            <a:spAutoFit/>
          </a:bodyPr>
          <a:lstStyle/>
          <a:p>
            <a:endParaRPr lang="en-GB" sz="2000" b="1" dirty="0">
              <a:solidFill>
                <a:srgbClr val="3E1F00"/>
              </a:solidFill>
              <a:latin typeface="Arial" panose="020B0604020202020204" pitchFamily="34" charset="0"/>
              <a:cs typeface="Arial" panose="020B0604020202020204" pitchFamily="34" charset="0"/>
            </a:endParaRPr>
          </a:p>
          <a:p>
            <a:r>
              <a:rPr lang="en-GB" sz="4000" b="1" dirty="0">
                <a:solidFill>
                  <a:srgbClr val="3E1F00"/>
                </a:solidFill>
                <a:latin typeface="Arial" panose="020B0604020202020204" pitchFamily="34" charset="0"/>
                <a:cs typeface="Arial" panose="020B0604020202020204" pitchFamily="34" charset="0"/>
              </a:rPr>
              <a:t>1. Paul was suffering</a:t>
            </a:r>
          </a:p>
          <a:p>
            <a:r>
              <a:rPr lang="en-GB" sz="4000" b="1" dirty="0">
                <a:solidFill>
                  <a:srgbClr val="3E1F00"/>
                </a:solidFill>
                <a:latin typeface="Arial" panose="020B0604020202020204" pitchFamily="34" charset="0"/>
                <a:cs typeface="Arial" panose="020B0604020202020204" pitchFamily="34" charset="0"/>
              </a:rPr>
              <a:t>	</a:t>
            </a:r>
          </a:p>
          <a:p>
            <a:r>
              <a:rPr lang="en-GB" sz="4000" b="1" dirty="0">
                <a:solidFill>
                  <a:srgbClr val="3E1F00"/>
                </a:solidFill>
                <a:latin typeface="Arial" panose="020B0604020202020204" pitchFamily="34" charset="0"/>
                <a:cs typeface="Arial" panose="020B0604020202020204" pitchFamily="34" charset="0"/>
              </a:rPr>
              <a:t>2. Paul was suffering for the gospel</a:t>
            </a:r>
          </a:p>
          <a:p>
            <a:r>
              <a:rPr lang="en-GB" sz="4000" dirty="0">
                <a:solidFill>
                  <a:srgbClr val="3E1F00"/>
                </a:solidFill>
                <a:latin typeface="Arial" panose="020B0604020202020204" pitchFamily="34" charset="0"/>
                <a:cs typeface="Arial" panose="020B0604020202020204" pitchFamily="34" charset="0"/>
              </a:rPr>
              <a:t>	</a:t>
            </a:r>
          </a:p>
          <a:p>
            <a:r>
              <a:rPr lang="en-GB" sz="4000" b="1" dirty="0">
                <a:solidFill>
                  <a:srgbClr val="3E1F00"/>
                </a:solidFill>
                <a:latin typeface="Arial" panose="020B0604020202020204" pitchFamily="34" charset="0"/>
                <a:cs typeface="Arial" panose="020B0604020202020204" pitchFamily="34" charset="0"/>
              </a:rPr>
              <a:t>3. Paul knew his suffering led to glory!</a:t>
            </a:r>
          </a:p>
        </p:txBody>
      </p:sp>
    </p:spTree>
    <p:extLst>
      <p:ext uri="{BB962C8B-B14F-4D97-AF65-F5344CB8AC3E}">
        <p14:creationId xmlns:p14="http://schemas.microsoft.com/office/powerpoint/2010/main" val="2223050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15663"/>
          </a:xfrm>
          <a:prstGeom prst="rect">
            <a:avLst/>
          </a:prstGeom>
          <a:solidFill>
            <a:srgbClr val="361B00"/>
          </a:solidFill>
        </p:spPr>
        <p:txBody>
          <a:bodyPr wrap="square" rtlCol="0">
            <a:spAutoFit/>
          </a:bodyPr>
          <a:lstStyle/>
          <a:p>
            <a:pPr algn="ctr"/>
            <a:r>
              <a:rPr lang="en-GB" sz="6000" b="1" dirty="0">
                <a:solidFill>
                  <a:srgbClr val="FFE8D1"/>
                </a:solidFill>
                <a:latin typeface="Calibri Light" panose="020F0302020204030204" pitchFamily="34" charset="0"/>
                <a:cs typeface="Calibri Light" panose="020F0302020204030204" pitchFamily="34" charset="0"/>
              </a:rPr>
              <a:t>Suffering that leads to glory </a:t>
            </a:r>
            <a:endParaRPr lang="en-GB" sz="4000" b="1" dirty="0">
              <a:solidFill>
                <a:srgbClr val="FFE8D1"/>
              </a:solidFill>
              <a:latin typeface="Calibri Light" panose="020F0302020204030204" pitchFamily="34" charset="0"/>
              <a:cs typeface="Calibri Light" panose="020F0302020204030204" pitchFamily="34" charset="0"/>
            </a:endParaRP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3046988"/>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Wealth</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17)</a:t>
            </a:r>
          </a:p>
          <a:p>
            <a:pPr algn="ctr"/>
            <a:endParaRPr lang="en-GB" sz="24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3:13</a:t>
            </a:r>
          </a:p>
        </p:txBody>
      </p:sp>
      <p:sp>
        <p:nvSpPr>
          <p:cNvPr id="2" name="TextBox 1">
            <a:extLst>
              <a:ext uri="{FF2B5EF4-FFF2-40B4-BE49-F238E27FC236}">
                <a16:creationId xmlns:a16="http://schemas.microsoft.com/office/drawing/2014/main" id="{D1A415C7-6BDA-5901-9EC7-5DE3664E7955}"/>
              </a:ext>
            </a:extLst>
          </p:cNvPr>
          <p:cNvSpPr txBox="1"/>
          <p:nvPr/>
        </p:nvSpPr>
        <p:spPr>
          <a:xfrm>
            <a:off x="1787236" y="1050273"/>
            <a:ext cx="10561782" cy="1323439"/>
          </a:xfrm>
          <a:prstGeom prst="rect">
            <a:avLst/>
          </a:prstGeom>
          <a:noFill/>
        </p:spPr>
        <p:txBody>
          <a:bodyPr wrap="square" rtlCol="0">
            <a:spAutoFit/>
          </a:bodyPr>
          <a:lstStyle/>
          <a:p>
            <a:r>
              <a:rPr lang="en-GB" sz="4000" b="1" dirty="0">
                <a:solidFill>
                  <a:srgbClr val="3E1F00"/>
                </a:solidFill>
                <a:latin typeface="Arial" panose="020B0604020202020204" pitchFamily="34" charset="0"/>
                <a:cs typeface="Arial" panose="020B0604020202020204" pitchFamily="34" charset="0"/>
              </a:rPr>
              <a:t>Paul was suffering</a:t>
            </a:r>
          </a:p>
          <a:p>
            <a:r>
              <a:rPr lang="en-GB" sz="4000" b="1" dirty="0">
                <a:solidFill>
                  <a:srgbClr val="3E1F00"/>
                </a:solidFill>
                <a:latin typeface="Arial" panose="020B0604020202020204" pitchFamily="34" charset="0"/>
                <a:cs typeface="Arial" panose="020B0604020202020204" pitchFamily="34" charset="0"/>
              </a:rPr>
              <a:t>	</a:t>
            </a:r>
            <a:r>
              <a:rPr lang="en-GB" sz="4000" dirty="0">
                <a:solidFill>
                  <a:srgbClr val="3E1F00"/>
                </a:solidFill>
                <a:latin typeface="Arial" panose="020B0604020202020204" pitchFamily="34" charset="0"/>
                <a:cs typeface="Arial" panose="020B0604020202020204" pitchFamily="34" charset="0"/>
              </a:rPr>
              <a:t>- Suffering is hard</a:t>
            </a:r>
          </a:p>
        </p:txBody>
      </p:sp>
      <p:sp>
        <p:nvSpPr>
          <p:cNvPr id="5" name="TextBox 4">
            <a:extLst>
              <a:ext uri="{FF2B5EF4-FFF2-40B4-BE49-F238E27FC236}">
                <a16:creationId xmlns:a16="http://schemas.microsoft.com/office/drawing/2014/main" id="{15F36318-C49F-E5D4-A382-2192617B2DDC}"/>
              </a:ext>
            </a:extLst>
          </p:cNvPr>
          <p:cNvSpPr txBox="1"/>
          <p:nvPr/>
        </p:nvSpPr>
        <p:spPr>
          <a:xfrm>
            <a:off x="1849446" y="2599522"/>
            <a:ext cx="10201835" cy="2554545"/>
          </a:xfrm>
          <a:prstGeom prst="rect">
            <a:avLst/>
          </a:prstGeom>
          <a:noFill/>
        </p:spPr>
        <p:txBody>
          <a:bodyPr wrap="square">
            <a:spAutoFit/>
          </a:bodyPr>
          <a:lstStyle/>
          <a:p>
            <a:pPr algn="ctr"/>
            <a:r>
              <a:rPr lang="en-GB" sz="4000" dirty="0"/>
              <a:t>‘What I feared has come upon me; what I dreaded has happened to me. I have no peace, no quietness; I have no rest, but only turmoil</a:t>
            </a:r>
            <a:r>
              <a:rPr lang="en-GB" sz="4000" dirty="0">
                <a:effectLst/>
              </a:rPr>
              <a:t>.</a:t>
            </a:r>
            <a:r>
              <a:rPr lang="en-GB" sz="4000" dirty="0"/>
              <a:t>’   </a:t>
            </a:r>
          </a:p>
          <a:p>
            <a:pPr algn="ctr"/>
            <a:r>
              <a:rPr lang="en-GB" sz="4000" b="1" dirty="0"/>
              <a:t>Job 3:25-26</a:t>
            </a:r>
          </a:p>
        </p:txBody>
      </p:sp>
      <p:sp>
        <p:nvSpPr>
          <p:cNvPr id="6" name="TextBox 5">
            <a:extLst>
              <a:ext uri="{FF2B5EF4-FFF2-40B4-BE49-F238E27FC236}">
                <a16:creationId xmlns:a16="http://schemas.microsoft.com/office/drawing/2014/main" id="{4A7B7052-5D67-54FD-F8C9-812F5281B496}"/>
              </a:ext>
            </a:extLst>
          </p:cNvPr>
          <p:cNvSpPr txBox="1"/>
          <p:nvPr/>
        </p:nvSpPr>
        <p:spPr>
          <a:xfrm>
            <a:off x="1849446" y="5198252"/>
            <a:ext cx="10201835" cy="1323439"/>
          </a:xfrm>
          <a:prstGeom prst="rect">
            <a:avLst/>
          </a:prstGeom>
          <a:noFill/>
        </p:spPr>
        <p:txBody>
          <a:bodyPr wrap="square">
            <a:spAutoFit/>
          </a:bodyPr>
          <a:lstStyle/>
          <a:p>
            <a:pPr algn="ctr"/>
            <a:r>
              <a:rPr lang="en-GB" sz="4000" dirty="0"/>
              <a:t>‘Remember my chains.’   </a:t>
            </a:r>
          </a:p>
          <a:p>
            <a:pPr algn="ctr"/>
            <a:r>
              <a:rPr lang="en-GB" sz="4000" b="1" dirty="0"/>
              <a:t>Colossians 4:18</a:t>
            </a:r>
          </a:p>
        </p:txBody>
      </p:sp>
    </p:spTree>
    <p:extLst>
      <p:ext uri="{BB962C8B-B14F-4D97-AF65-F5344CB8AC3E}">
        <p14:creationId xmlns:p14="http://schemas.microsoft.com/office/powerpoint/2010/main" val="3828970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15663"/>
          </a:xfrm>
          <a:prstGeom prst="rect">
            <a:avLst/>
          </a:prstGeom>
          <a:solidFill>
            <a:srgbClr val="361B00"/>
          </a:solidFill>
        </p:spPr>
        <p:txBody>
          <a:bodyPr wrap="square" rtlCol="0">
            <a:spAutoFit/>
          </a:bodyPr>
          <a:lstStyle/>
          <a:p>
            <a:pPr algn="ctr"/>
            <a:r>
              <a:rPr lang="en-GB" sz="6000" b="1" dirty="0">
                <a:solidFill>
                  <a:srgbClr val="FFE8D1"/>
                </a:solidFill>
                <a:latin typeface="Calibri Light" panose="020F0302020204030204" pitchFamily="34" charset="0"/>
                <a:cs typeface="Calibri Light" panose="020F0302020204030204" pitchFamily="34" charset="0"/>
              </a:rPr>
              <a:t>Suffering that leads to glory </a:t>
            </a:r>
            <a:endParaRPr lang="en-GB" sz="4000" b="1" dirty="0">
              <a:solidFill>
                <a:srgbClr val="FFE8D1"/>
              </a:solidFill>
              <a:latin typeface="Calibri Light" panose="020F0302020204030204" pitchFamily="34" charset="0"/>
              <a:cs typeface="Calibri Light" panose="020F0302020204030204" pitchFamily="34" charset="0"/>
            </a:endParaRP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3046988"/>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Wealth</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17)</a:t>
            </a:r>
          </a:p>
          <a:p>
            <a:pPr algn="ctr"/>
            <a:endParaRPr lang="en-GB" sz="24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3:13</a:t>
            </a:r>
          </a:p>
        </p:txBody>
      </p:sp>
      <p:sp>
        <p:nvSpPr>
          <p:cNvPr id="2" name="TextBox 1">
            <a:extLst>
              <a:ext uri="{FF2B5EF4-FFF2-40B4-BE49-F238E27FC236}">
                <a16:creationId xmlns:a16="http://schemas.microsoft.com/office/drawing/2014/main" id="{D1A415C7-6BDA-5901-9EC7-5DE3664E7955}"/>
              </a:ext>
            </a:extLst>
          </p:cNvPr>
          <p:cNvSpPr txBox="1"/>
          <p:nvPr/>
        </p:nvSpPr>
        <p:spPr>
          <a:xfrm>
            <a:off x="1787236" y="1050273"/>
            <a:ext cx="10561782" cy="1938992"/>
          </a:xfrm>
          <a:prstGeom prst="rect">
            <a:avLst/>
          </a:prstGeom>
          <a:noFill/>
        </p:spPr>
        <p:txBody>
          <a:bodyPr wrap="square" rtlCol="0">
            <a:spAutoFit/>
          </a:bodyPr>
          <a:lstStyle/>
          <a:p>
            <a:r>
              <a:rPr lang="en-GB" sz="4000" b="1" dirty="0">
                <a:solidFill>
                  <a:srgbClr val="3E1F00"/>
                </a:solidFill>
                <a:latin typeface="Arial" panose="020B0604020202020204" pitchFamily="34" charset="0"/>
                <a:cs typeface="Arial" panose="020B0604020202020204" pitchFamily="34" charset="0"/>
              </a:rPr>
              <a:t>Paul was suffering</a:t>
            </a:r>
          </a:p>
          <a:p>
            <a:r>
              <a:rPr lang="en-GB" sz="4000" b="1" dirty="0">
                <a:solidFill>
                  <a:srgbClr val="3E1F00"/>
                </a:solidFill>
                <a:latin typeface="Arial" panose="020B0604020202020204" pitchFamily="34" charset="0"/>
                <a:cs typeface="Arial" panose="020B0604020202020204" pitchFamily="34" charset="0"/>
              </a:rPr>
              <a:t>	</a:t>
            </a:r>
            <a:r>
              <a:rPr lang="en-GB" sz="4000" dirty="0">
                <a:solidFill>
                  <a:srgbClr val="3E1F00"/>
                </a:solidFill>
                <a:latin typeface="Arial" panose="020B0604020202020204" pitchFamily="34" charset="0"/>
                <a:cs typeface="Arial" panose="020B0604020202020204" pitchFamily="34" charset="0"/>
              </a:rPr>
              <a:t>- Suffering is hard</a:t>
            </a:r>
          </a:p>
          <a:p>
            <a:r>
              <a:rPr lang="en-GB" sz="4000" dirty="0">
                <a:solidFill>
                  <a:srgbClr val="3E1F00"/>
                </a:solidFill>
                <a:latin typeface="Arial" panose="020B0604020202020204" pitchFamily="34" charset="0"/>
                <a:cs typeface="Arial" panose="020B0604020202020204" pitchFamily="34" charset="0"/>
              </a:rPr>
              <a:t>	- Suffering is part of life</a:t>
            </a:r>
          </a:p>
        </p:txBody>
      </p:sp>
      <p:sp>
        <p:nvSpPr>
          <p:cNvPr id="5" name="TextBox 4">
            <a:extLst>
              <a:ext uri="{FF2B5EF4-FFF2-40B4-BE49-F238E27FC236}">
                <a16:creationId xmlns:a16="http://schemas.microsoft.com/office/drawing/2014/main" id="{9D2A351E-E253-EDCF-98B3-472064014DBD}"/>
              </a:ext>
            </a:extLst>
          </p:cNvPr>
          <p:cNvSpPr txBox="1"/>
          <p:nvPr/>
        </p:nvSpPr>
        <p:spPr>
          <a:xfrm>
            <a:off x="1787236" y="3334629"/>
            <a:ext cx="10201835" cy="2554545"/>
          </a:xfrm>
          <a:prstGeom prst="rect">
            <a:avLst/>
          </a:prstGeom>
          <a:noFill/>
        </p:spPr>
        <p:txBody>
          <a:bodyPr wrap="square">
            <a:spAutoFit/>
          </a:bodyPr>
          <a:lstStyle/>
          <a:p>
            <a:pPr algn="ctr"/>
            <a:r>
              <a:rPr lang="en-GB" sz="4000" dirty="0"/>
              <a:t>‘Therefore, just as sin entered the world through one man, and death through sin, and in this way death came to all people, because all sinned.’</a:t>
            </a:r>
          </a:p>
          <a:p>
            <a:pPr algn="ctr"/>
            <a:r>
              <a:rPr lang="en-GB" sz="4000" b="1" dirty="0"/>
              <a:t>Romans 5:12</a:t>
            </a:r>
          </a:p>
        </p:txBody>
      </p:sp>
    </p:spTree>
    <p:extLst>
      <p:ext uri="{BB962C8B-B14F-4D97-AF65-F5344CB8AC3E}">
        <p14:creationId xmlns:p14="http://schemas.microsoft.com/office/powerpoint/2010/main" val="259722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15663"/>
          </a:xfrm>
          <a:prstGeom prst="rect">
            <a:avLst/>
          </a:prstGeom>
          <a:solidFill>
            <a:srgbClr val="361B00"/>
          </a:solidFill>
        </p:spPr>
        <p:txBody>
          <a:bodyPr wrap="square" rtlCol="0">
            <a:spAutoFit/>
          </a:bodyPr>
          <a:lstStyle/>
          <a:p>
            <a:pPr algn="ctr"/>
            <a:r>
              <a:rPr lang="en-GB" sz="6000" b="1" dirty="0">
                <a:solidFill>
                  <a:srgbClr val="FFE8D1"/>
                </a:solidFill>
                <a:latin typeface="Calibri Light" panose="020F0302020204030204" pitchFamily="34" charset="0"/>
                <a:cs typeface="Calibri Light" panose="020F0302020204030204" pitchFamily="34" charset="0"/>
              </a:rPr>
              <a:t>Suffering that leads to glory </a:t>
            </a:r>
            <a:endParaRPr lang="en-GB" sz="4000" b="1" dirty="0">
              <a:solidFill>
                <a:srgbClr val="FFE8D1"/>
              </a:solidFill>
              <a:latin typeface="Calibri Light" panose="020F0302020204030204" pitchFamily="34" charset="0"/>
              <a:cs typeface="Calibri Light" panose="020F0302020204030204" pitchFamily="34" charset="0"/>
            </a:endParaRP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3046988"/>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Wealth</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17)</a:t>
            </a:r>
          </a:p>
          <a:p>
            <a:pPr algn="ctr"/>
            <a:endParaRPr lang="en-GB" sz="24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3:13</a:t>
            </a:r>
          </a:p>
        </p:txBody>
      </p:sp>
      <p:sp>
        <p:nvSpPr>
          <p:cNvPr id="2" name="TextBox 1">
            <a:extLst>
              <a:ext uri="{FF2B5EF4-FFF2-40B4-BE49-F238E27FC236}">
                <a16:creationId xmlns:a16="http://schemas.microsoft.com/office/drawing/2014/main" id="{D1A415C7-6BDA-5901-9EC7-5DE3664E7955}"/>
              </a:ext>
            </a:extLst>
          </p:cNvPr>
          <p:cNvSpPr txBox="1"/>
          <p:nvPr/>
        </p:nvSpPr>
        <p:spPr>
          <a:xfrm>
            <a:off x="1787236" y="1050273"/>
            <a:ext cx="10561782" cy="3170099"/>
          </a:xfrm>
          <a:prstGeom prst="rect">
            <a:avLst/>
          </a:prstGeom>
          <a:noFill/>
        </p:spPr>
        <p:txBody>
          <a:bodyPr wrap="square" rtlCol="0">
            <a:spAutoFit/>
          </a:bodyPr>
          <a:lstStyle/>
          <a:p>
            <a:r>
              <a:rPr lang="en-GB" sz="4000" b="1" dirty="0">
                <a:solidFill>
                  <a:srgbClr val="3E1F00"/>
                </a:solidFill>
                <a:latin typeface="Arial" panose="020B0604020202020204" pitchFamily="34" charset="0"/>
                <a:cs typeface="Arial" panose="020B0604020202020204" pitchFamily="34" charset="0"/>
              </a:rPr>
              <a:t>Paul was suffering</a:t>
            </a:r>
          </a:p>
          <a:p>
            <a:r>
              <a:rPr lang="en-GB" sz="4000" b="1" dirty="0">
                <a:solidFill>
                  <a:srgbClr val="3E1F00"/>
                </a:solidFill>
                <a:latin typeface="Arial" panose="020B0604020202020204" pitchFamily="34" charset="0"/>
                <a:cs typeface="Arial" panose="020B0604020202020204" pitchFamily="34" charset="0"/>
              </a:rPr>
              <a:t>	</a:t>
            </a:r>
            <a:r>
              <a:rPr lang="en-GB" sz="4000" dirty="0">
                <a:solidFill>
                  <a:srgbClr val="3E1F00"/>
                </a:solidFill>
                <a:latin typeface="Arial" panose="020B0604020202020204" pitchFamily="34" charset="0"/>
                <a:cs typeface="Arial" panose="020B0604020202020204" pitchFamily="34" charset="0"/>
              </a:rPr>
              <a:t>- Suffering is hard</a:t>
            </a:r>
          </a:p>
          <a:p>
            <a:r>
              <a:rPr lang="en-GB" sz="4000" dirty="0">
                <a:solidFill>
                  <a:srgbClr val="3E1F00"/>
                </a:solidFill>
                <a:latin typeface="Arial" panose="020B0604020202020204" pitchFamily="34" charset="0"/>
                <a:cs typeface="Arial" panose="020B0604020202020204" pitchFamily="34" charset="0"/>
              </a:rPr>
              <a:t>	- Suffering is part of life</a:t>
            </a:r>
          </a:p>
          <a:p>
            <a:r>
              <a:rPr lang="en-GB" sz="4000" b="1" dirty="0">
                <a:solidFill>
                  <a:srgbClr val="3E1F00"/>
                </a:solidFill>
                <a:latin typeface="Arial" panose="020B0604020202020204" pitchFamily="34" charset="0"/>
                <a:cs typeface="Arial" panose="020B0604020202020204" pitchFamily="34" charset="0"/>
              </a:rPr>
              <a:t>Paul was suffering for the gospel</a:t>
            </a:r>
          </a:p>
          <a:p>
            <a:r>
              <a:rPr lang="en-GB" sz="4000" dirty="0">
                <a:solidFill>
                  <a:srgbClr val="3E1F00"/>
                </a:solidFill>
                <a:latin typeface="Arial" panose="020B0604020202020204" pitchFamily="34" charset="0"/>
                <a:cs typeface="Arial" panose="020B0604020202020204" pitchFamily="34" charset="0"/>
              </a:rPr>
              <a:t>	- It is a part of the Christian’s life</a:t>
            </a:r>
          </a:p>
        </p:txBody>
      </p:sp>
      <p:sp>
        <p:nvSpPr>
          <p:cNvPr id="5" name="TextBox 4">
            <a:extLst>
              <a:ext uri="{FF2B5EF4-FFF2-40B4-BE49-F238E27FC236}">
                <a16:creationId xmlns:a16="http://schemas.microsoft.com/office/drawing/2014/main" id="{76B842AF-625D-E397-DA5A-2AA29EFFC9BB}"/>
              </a:ext>
            </a:extLst>
          </p:cNvPr>
          <p:cNvSpPr txBox="1"/>
          <p:nvPr/>
        </p:nvSpPr>
        <p:spPr>
          <a:xfrm>
            <a:off x="2073563" y="4209403"/>
            <a:ext cx="9753600" cy="2616101"/>
          </a:xfrm>
          <a:prstGeom prst="rect">
            <a:avLst/>
          </a:prstGeom>
          <a:noFill/>
        </p:spPr>
        <p:txBody>
          <a:bodyPr wrap="square">
            <a:spAutoFit/>
          </a:bodyPr>
          <a:lstStyle/>
          <a:p>
            <a:pPr algn="ctr"/>
            <a:r>
              <a:rPr lang="en-GB" sz="4200" dirty="0"/>
              <a:t>‘Whoever wants to be my disciple must deny themselves and take up their cross and follow me.’      </a:t>
            </a:r>
          </a:p>
          <a:p>
            <a:pPr algn="ctr"/>
            <a:r>
              <a:rPr lang="en-GB" sz="3800" b="1" dirty="0"/>
              <a:t>Mark 8:34</a:t>
            </a:r>
          </a:p>
        </p:txBody>
      </p:sp>
      <p:sp>
        <p:nvSpPr>
          <p:cNvPr id="6" name="TextBox 5">
            <a:extLst>
              <a:ext uri="{FF2B5EF4-FFF2-40B4-BE49-F238E27FC236}">
                <a16:creationId xmlns:a16="http://schemas.microsoft.com/office/drawing/2014/main" id="{324D431B-3F11-78FB-6DB4-F32DA6FDF5A1}"/>
              </a:ext>
            </a:extLst>
          </p:cNvPr>
          <p:cNvSpPr txBox="1"/>
          <p:nvPr/>
        </p:nvSpPr>
        <p:spPr>
          <a:xfrm>
            <a:off x="1980791" y="4364184"/>
            <a:ext cx="9939143" cy="2062103"/>
          </a:xfrm>
          <a:prstGeom prst="rect">
            <a:avLst/>
          </a:prstGeom>
          <a:noFill/>
        </p:spPr>
        <p:txBody>
          <a:bodyPr wrap="square">
            <a:spAutoFit/>
          </a:bodyPr>
          <a:lstStyle/>
          <a:p>
            <a:pPr algn="ctr"/>
            <a:r>
              <a:rPr lang="en-GB" sz="4500" dirty="0"/>
              <a:t>‘If they persecuted me, they will persecute you also.’      </a:t>
            </a:r>
          </a:p>
          <a:p>
            <a:pPr algn="ctr"/>
            <a:r>
              <a:rPr lang="en-GB" sz="3800" b="1" dirty="0"/>
              <a:t>John 15:20</a:t>
            </a:r>
          </a:p>
        </p:txBody>
      </p:sp>
      <p:sp>
        <p:nvSpPr>
          <p:cNvPr id="7" name="TextBox 6">
            <a:extLst>
              <a:ext uri="{FF2B5EF4-FFF2-40B4-BE49-F238E27FC236}">
                <a16:creationId xmlns:a16="http://schemas.microsoft.com/office/drawing/2014/main" id="{717973AE-B86D-8E9B-A9AA-B45757EF73C6}"/>
              </a:ext>
            </a:extLst>
          </p:cNvPr>
          <p:cNvSpPr txBox="1"/>
          <p:nvPr/>
        </p:nvSpPr>
        <p:spPr>
          <a:xfrm>
            <a:off x="1787236" y="4408898"/>
            <a:ext cx="10226420" cy="2062103"/>
          </a:xfrm>
          <a:prstGeom prst="rect">
            <a:avLst/>
          </a:prstGeom>
          <a:noFill/>
        </p:spPr>
        <p:txBody>
          <a:bodyPr wrap="square">
            <a:spAutoFit/>
          </a:bodyPr>
          <a:lstStyle/>
          <a:p>
            <a:pPr algn="ctr"/>
            <a:r>
              <a:rPr lang="en-GB" sz="4500" dirty="0"/>
              <a:t>‘In fact, everyone who wants to live a godly life in Christ Jesus will be persecuted.’      </a:t>
            </a:r>
          </a:p>
          <a:p>
            <a:pPr algn="ctr"/>
            <a:r>
              <a:rPr lang="en-GB" sz="3800" b="1" dirty="0"/>
              <a:t>2 Timothy 3:12</a:t>
            </a:r>
          </a:p>
        </p:txBody>
      </p:sp>
    </p:spTree>
    <p:extLst>
      <p:ext uri="{BB962C8B-B14F-4D97-AF65-F5344CB8AC3E}">
        <p14:creationId xmlns:p14="http://schemas.microsoft.com/office/powerpoint/2010/main" val="2844381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5"/>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1" nodeType="clickEffect">
                                  <p:stCondLst>
                                    <p:cond delay="0"/>
                                  </p:stCondLst>
                                  <p:childTnLst>
                                    <p:set>
                                      <p:cBhvr>
                                        <p:cTn id="20" dur="1" fill="hold">
                                          <p:stCondLst>
                                            <p:cond delay="0"/>
                                          </p:stCondLst>
                                        </p:cTn>
                                        <p:tgtEl>
                                          <p:spTgt spid="6"/>
                                        </p:tgtEl>
                                        <p:attrNameLst>
                                          <p:attrName>style.visibility</p:attrName>
                                        </p:attrNameLst>
                                      </p:cBhvr>
                                      <p:to>
                                        <p:strVal val="hidden"/>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6" grpId="0"/>
      <p:bldP spid="6" grpId="1"/>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15663"/>
          </a:xfrm>
          <a:prstGeom prst="rect">
            <a:avLst/>
          </a:prstGeom>
          <a:solidFill>
            <a:srgbClr val="361B00"/>
          </a:solidFill>
        </p:spPr>
        <p:txBody>
          <a:bodyPr wrap="square" rtlCol="0">
            <a:spAutoFit/>
          </a:bodyPr>
          <a:lstStyle/>
          <a:p>
            <a:pPr algn="ctr"/>
            <a:r>
              <a:rPr lang="en-GB" sz="6000" b="1" dirty="0">
                <a:solidFill>
                  <a:srgbClr val="FFE8D1"/>
                </a:solidFill>
                <a:latin typeface="Calibri Light" panose="020F0302020204030204" pitchFamily="34" charset="0"/>
                <a:cs typeface="Calibri Light" panose="020F0302020204030204" pitchFamily="34" charset="0"/>
              </a:rPr>
              <a:t>Suffering that leads to glory </a:t>
            </a:r>
            <a:endParaRPr lang="en-GB" sz="4000" b="1" dirty="0">
              <a:solidFill>
                <a:srgbClr val="FFE8D1"/>
              </a:solidFill>
              <a:latin typeface="Calibri Light" panose="020F0302020204030204" pitchFamily="34" charset="0"/>
              <a:cs typeface="Calibri Light" panose="020F0302020204030204" pitchFamily="34" charset="0"/>
            </a:endParaRP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3046988"/>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Wealth</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17)</a:t>
            </a:r>
          </a:p>
          <a:p>
            <a:pPr algn="ctr"/>
            <a:endParaRPr lang="en-GB" sz="24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3:13</a:t>
            </a:r>
          </a:p>
        </p:txBody>
      </p:sp>
      <p:sp>
        <p:nvSpPr>
          <p:cNvPr id="2" name="TextBox 1">
            <a:extLst>
              <a:ext uri="{FF2B5EF4-FFF2-40B4-BE49-F238E27FC236}">
                <a16:creationId xmlns:a16="http://schemas.microsoft.com/office/drawing/2014/main" id="{D1A415C7-6BDA-5901-9EC7-5DE3664E7955}"/>
              </a:ext>
            </a:extLst>
          </p:cNvPr>
          <p:cNvSpPr txBox="1"/>
          <p:nvPr/>
        </p:nvSpPr>
        <p:spPr>
          <a:xfrm>
            <a:off x="1787236" y="1050273"/>
            <a:ext cx="10561782" cy="3785652"/>
          </a:xfrm>
          <a:prstGeom prst="rect">
            <a:avLst/>
          </a:prstGeom>
          <a:noFill/>
        </p:spPr>
        <p:txBody>
          <a:bodyPr wrap="square" rtlCol="0">
            <a:spAutoFit/>
          </a:bodyPr>
          <a:lstStyle/>
          <a:p>
            <a:r>
              <a:rPr lang="en-GB" sz="4000" b="1" dirty="0">
                <a:solidFill>
                  <a:srgbClr val="3E1F00"/>
                </a:solidFill>
                <a:latin typeface="Arial" panose="020B0604020202020204" pitchFamily="34" charset="0"/>
                <a:cs typeface="Arial" panose="020B0604020202020204" pitchFamily="34" charset="0"/>
              </a:rPr>
              <a:t>Paul was suffering</a:t>
            </a:r>
          </a:p>
          <a:p>
            <a:r>
              <a:rPr lang="en-GB" sz="4000" b="1" dirty="0">
                <a:solidFill>
                  <a:srgbClr val="3E1F00"/>
                </a:solidFill>
                <a:latin typeface="Arial" panose="020B0604020202020204" pitchFamily="34" charset="0"/>
                <a:cs typeface="Arial" panose="020B0604020202020204" pitchFamily="34" charset="0"/>
              </a:rPr>
              <a:t>	</a:t>
            </a:r>
            <a:r>
              <a:rPr lang="en-GB" sz="4000" dirty="0">
                <a:solidFill>
                  <a:srgbClr val="3E1F00"/>
                </a:solidFill>
                <a:latin typeface="Arial" panose="020B0604020202020204" pitchFamily="34" charset="0"/>
                <a:cs typeface="Arial" panose="020B0604020202020204" pitchFamily="34" charset="0"/>
              </a:rPr>
              <a:t>- Suffering is hard</a:t>
            </a:r>
          </a:p>
          <a:p>
            <a:r>
              <a:rPr lang="en-GB" sz="4000" dirty="0">
                <a:solidFill>
                  <a:srgbClr val="3E1F00"/>
                </a:solidFill>
                <a:latin typeface="Arial" panose="020B0604020202020204" pitchFamily="34" charset="0"/>
                <a:cs typeface="Arial" panose="020B0604020202020204" pitchFamily="34" charset="0"/>
              </a:rPr>
              <a:t>	- Suffering is part of life</a:t>
            </a:r>
          </a:p>
          <a:p>
            <a:r>
              <a:rPr lang="en-GB" sz="4000" b="1" dirty="0">
                <a:solidFill>
                  <a:srgbClr val="3E1F00"/>
                </a:solidFill>
                <a:latin typeface="Arial" panose="020B0604020202020204" pitchFamily="34" charset="0"/>
                <a:cs typeface="Arial" panose="020B0604020202020204" pitchFamily="34" charset="0"/>
              </a:rPr>
              <a:t>Paul was suffering for the gospel</a:t>
            </a:r>
          </a:p>
          <a:p>
            <a:r>
              <a:rPr lang="en-GB" sz="4000" dirty="0">
                <a:solidFill>
                  <a:srgbClr val="3E1F00"/>
                </a:solidFill>
                <a:latin typeface="Arial" panose="020B0604020202020204" pitchFamily="34" charset="0"/>
                <a:cs typeface="Arial" panose="020B0604020202020204" pitchFamily="34" charset="0"/>
              </a:rPr>
              <a:t>	- It is a part of the Christian’s life</a:t>
            </a:r>
          </a:p>
          <a:p>
            <a:r>
              <a:rPr lang="en-GB" sz="4000" b="1" dirty="0">
                <a:solidFill>
                  <a:srgbClr val="3E1F00"/>
                </a:solidFill>
                <a:latin typeface="Arial" panose="020B0604020202020204" pitchFamily="34" charset="0"/>
                <a:cs typeface="Arial" panose="020B0604020202020204" pitchFamily="34" charset="0"/>
              </a:rPr>
              <a:t>Paul knew his suffering led to glory!</a:t>
            </a:r>
          </a:p>
        </p:txBody>
      </p:sp>
    </p:spTree>
    <p:extLst>
      <p:ext uri="{BB962C8B-B14F-4D97-AF65-F5344CB8AC3E}">
        <p14:creationId xmlns:p14="http://schemas.microsoft.com/office/powerpoint/2010/main" val="1011738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15663"/>
          </a:xfrm>
          <a:prstGeom prst="rect">
            <a:avLst/>
          </a:prstGeom>
          <a:solidFill>
            <a:srgbClr val="361B00"/>
          </a:solidFill>
        </p:spPr>
        <p:txBody>
          <a:bodyPr wrap="square" rtlCol="0">
            <a:spAutoFit/>
          </a:bodyPr>
          <a:lstStyle/>
          <a:p>
            <a:pPr algn="ctr"/>
            <a:r>
              <a:rPr lang="en-GB" sz="6000" b="1" dirty="0">
                <a:solidFill>
                  <a:srgbClr val="FFE8D1"/>
                </a:solidFill>
                <a:latin typeface="Calibri Light" panose="020F0302020204030204" pitchFamily="34" charset="0"/>
                <a:cs typeface="Calibri Light" panose="020F0302020204030204" pitchFamily="34" charset="0"/>
              </a:rPr>
              <a:t>Suffering that leads to glory </a:t>
            </a:r>
            <a:endParaRPr lang="en-GB" sz="4000" b="1" dirty="0">
              <a:solidFill>
                <a:srgbClr val="FFE8D1"/>
              </a:solidFill>
              <a:latin typeface="Calibri Light" panose="020F0302020204030204" pitchFamily="34" charset="0"/>
              <a:cs typeface="Calibri Light" panose="020F0302020204030204" pitchFamily="34" charset="0"/>
            </a:endParaRP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3046988"/>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Wealth</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17)</a:t>
            </a:r>
          </a:p>
          <a:p>
            <a:pPr algn="ctr"/>
            <a:endParaRPr lang="en-GB" sz="24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3:13</a:t>
            </a:r>
          </a:p>
        </p:txBody>
      </p:sp>
      <p:sp>
        <p:nvSpPr>
          <p:cNvPr id="6" name="TextBox 5">
            <a:extLst>
              <a:ext uri="{FF2B5EF4-FFF2-40B4-BE49-F238E27FC236}">
                <a16:creationId xmlns:a16="http://schemas.microsoft.com/office/drawing/2014/main" id="{324D431B-3F11-78FB-6DB4-F32DA6FDF5A1}"/>
              </a:ext>
            </a:extLst>
          </p:cNvPr>
          <p:cNvSpPr txBox="1"/>
          <p:nvPr/>
        </p:nvSpPr>
        <p:spPr>
          <a:xfrm>
            <a:off x="1980792" y="1015663"/>
            <a:ext cx="9939143" cy="2862322"/>
          </a:xfrm>
          <a:prstGeom prst="rect">
            <a:avLst/>
          </a:prstGeom>
          <a:noFill/>
        </p:spPr>
        <p:txBody>
          <a:bodyPr wrap="square">
            <a:spAutoFit/>
          </a:bodyPr>
          <a:lstStyle/>
          <a:p>
            <a:pPr algn="ctr"/>
            <a:r>
              <a:rPr lang="en-GB" sz="4500" b="1" dirty="0">
                <a:solidFill>
                  <a:srgbClr val="462300"/>
                </a:solidFill>
              </a:rPr>
              <a:t>Just like Jesus’ life:</a:t>
            </a:r>
          </a:p>
          <a:p>
            <a:pPr algn="ctr"/>
            <a:r>
              <a:rPr lang="en-GB" sz="4500" dirty="0"/>
              <a:t>‘He was despised and rejected by mankind, a man of suffering, and familiar with pain.’ </a:t>
            </a:r>
            <a:r>
              <a:rPr lang="en-GB" sz="3800" b="1" dirty="0"/>
              <a:t>Isaiah 53:3</a:t>
            </a:r>
          </a:p>
        </p:txBody>
      </p:sp>
    </p:spTree>
    <p:extLst>
      <p:ext uri="{BB962C8B-B14F-4D97-AF65-F5344CB8AC3E}">
        <p14:creationId xmlns:p14="http://schemas.microsoft.com/office/powerpoint/2010/main" val="2215137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with low confidence">
            <a:extLst>
              <a:ext uri="{FF2B5EF4-FFF2-40B4-BE49-F238E27FC236}">
                <a16:creationId xmlns:a16="http://schemas.microsoft.com/office/drawing/2014/main" id="{570ED2C9-52D6-AEE9-521B-5C306236E6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7" name="TextBox 16">
            <a:extLst>
              <a:ext uri="{FF2B5EF4-FFF2-40B4-BE49-F238E27FC236}">
                <a16:creationId xmlns:a16="http://schemas.microsoft.com/office/drawing/2014/main" id="{C5C83965-F846-86AE-BE00-4F93598664AA}"/>
              </a:ext>
            </a:extLst>
          </p:cNvPr>
          <p:cNvSpPr txBox="1"/>
          <p:nvPr/>
        </p:nvSpPr>
        <p:spPr>
          <a:xfrm>
            <a:off x="1708727" y="0"/>
            <a:ext cx="10483273" cy="1015663"/>
          </a:xfrm>
          <a:prstGeom prst="rect">
            <a:avLst/>
          </a:prstGeom>
          <a:solidFill>
            <a:srgbClr val="361B00"/>
          </a:solidFill>
        </p:spPr>
        <p:txBody>
          <a:bodyPr wrap="square" rtlCol="0">
            <a:spAutoFit/>
          </a:bodyPr>
          <a:lstStyle/>
          <a:p>
            <a:pPr algn="ctr"/>
            <a:r>
              <a:rPr lang="en-GB" sz="6000" b="1" dirty="0">
                <a:solidFill>
                  <a:srgbClr val="FFE8D1"/>
                </a:solidFill>
                <a:latin typeface="Calibri Light" panose="020F0302020204030204" pitchFamily="34" charset="0"/>
                <a:cs typeface="Calibri Light" panose="020F0302020204030204" pitchFamily="34" charset="0"/>
              </a:rPr>
              <a:t>Suffering that leads to glory </a:t>
            </a:r>
            <a:endParaRPr lang="en-GB" sz="4000" b="1" dirty="0">
              <a:solidFill>
                <a:srgbClr val="FFE8D1"/>
              </a:solidFill>
              <a:latin typeface="Calibri Light" panose="020F0302020204030204" pitchFamily="34" charset="0"/>
              <a:cs typeface="Calibri Light" panose="020F0302020204030204" pitchFamily="34" charset="0"/>
            </a:endParaRPr>
          </a:p>
        </p:txBody>
      </p:sp>
      <p:sp>
        <p:nvSpPr>
          <p:cNvPr id="4" name="TextBox 3">
            <a:extLst>
              <a:ext uri="{FF2B5EF4-FFF2-40B4-BE49-F238E27FC236}">
                <a16:creationId xmlns:a16="http://schemas.microsoft.com/office/drawing/2014/main" id="{6A047E5E-C19B-3670-3364-4AD395B8095A}"/>
              </a:ext>
            </a:extLst>
          </p:cNvPr>
          <p:cNvSpPr txBox="1"/>
          <p:nvPr/>
        </p:nvSpPr>
        <p:spPr>
          <a:xfrm>
            <a:off x="-78509" y="86186"/>
            <a:ext cx="1787236" cy="3046988"/>
          </a:xfrm>
          <a:prstGeom prst="rect">
            <a:avLst/>
          </a:prstGeom>
          <a:noFill/>
        </p:spPr>
        <p:txBody>
          <a:bodyPr wrap="square">
            <a:spAutoFit/>
          </a:bodyPr>
          <a:lstStyle/>
          <a:p>
            <a:pPr algn="ctr"/>
            <a:r>
              <a:rPr lang="en-GB" sz="2400" b="1" dirty="0">
                <a:solidFill>
                  <a:srgbClr val="462300"/>
                </a:solidFill>
                <a:latin typeface="Arial" panose="020B0604020202020204" pitchFamily="34" charset="0"/>
                <a:cs typeface="Arial" panose="020B0604020202020204" pitchFamily="34" charset="0"/>
              </a:rPr>
              <a:t>The Wealth</a:t>
            </a:r>
          </a:p>
          <a:p>
            <a:pPr algn="ctr"/>
            <a:r>
              <a:rPr lang="en-GB" sz="2400" b="1" dirty="0">
                <a:solidFill>
                  <a:srgbClr val="462300"/>
                </a:solidFill>
                <a:latin typeface="Arial" panose="020B0604020202020204" pitchFamily="34" charset="0"/>
                <a:cs typeface="Arial" panose="020B0604020202020204" pitchFamily="34" charset="0"/>
              </a:rPr>
              <a:t> of the Christian</a:t>
            </a:r>
          </a:p>
          <a:p>
            <a:pPr algn="ctr"/>
            <a:r>
              <a:rPr lang="en-GB" sz="2400" b="1" dirty="0">
                <a:solidFill>
                  <a:srgbClr val="462300"/>
                </a:solidFill>
                <a:latin typeface="Arial" panose="020B0604020202020204" pitchFamily="34" charset="0"/>
                <a:cs typeface="Arial" panose="020B0604020202020204" pitchFamily="34" charset="0"/>
              </a:rPr>
              <a:t>(Part 17)</a:t>
            </a:r>
          </a:p>
          <a:p>
            <a:pPr algn="ctr"/>
            <a:endParaRPr lang="en-GB" sz="2400" b="1" dirty="0">
              <a:solidFill>
                <a:srgbClr val="462300"/>
              </a:solidFill>
              <a:latin typeface="Arial" panose="020B0604020202020204" pitchFamily="34" charset="0"/>
              <a:cs typeface="Arial" panose="020B0604020202020204" pitchFamily="34" charset="0"/>
            </a:endParaRPr>
          </a:p>
          <a:p>
            <a:pPr algn="ctr"/>
            <a:r>
              <a:rPr lang="en-GB" sz="2400" b="1" dirty="0">
                <a:solidFill>
                  <a:srgbClr val="462300"/>
                </a:solidFill>
                <a:latin typeface="Arial" panose="020B0604020202020204" pitchFamily="34" charset="0"/>
                <a:cs typeface="Arial" panose="020B0604020202020204" pitchFamily="34" charset="0"/>
              </a:rPr>
              <a:t>Ephesians</a:t>
            </a:r>
          </a:p>
          <a:p>
            <a:pPr algn="ctr"/>
            <a:r>
              <a:rPr lang="en-GB" sz="2400" b="1" dirty="0">
                <a:solidFill>
                  <a:srgbClr val="462300"/>
                </a:solidFill>
                <a:latin typeface="Arial" panose="020B0604020202020204" pitchFamily="34" charset="0"/>
                <a:cs typeface="Arial" panose="020B0604020202020204" pitchFamily="34" charset="0"/>
              </a:rPr>
              <a:t>3:13</a:t>
            </a:r>
          </a:p>
        </p:txBody>
      </p:sp>
      <p:sp>
        <p:nvSpPr>
          <p:cNvPr id="6" name="TextBox 5">
            <a:extLst>
              <a:ext uri="{FF2B5EF4-FFF2-40B4-BE49-F238E27FC236}">
                <a16:creationId xmlns:a16="http://schemas.microsoft.com/office/drawing/2014/main" id="{324D431B-3F11-78FB-6DB4-F32DA6FDF5A1}"/>
              </a:ext>
            </a:extLst>
          </p:cNvPr>
          <p:cNvSpPr txBox="1"/>
          <p:nvPr/>
        </p:nvSpPr>
        <p:spPr>
          <a:xfrm>
            <a:off x="1980792" y="1015663"/>
            <a:ext cx="9939143" cy="784830"/>
          </a:xfrm>
          <a:prstGeom prst="rect">
            <a:avLst/>
          </a:prstGeom>
          <a:noFill/>
        </p:spPr>
        <p:txBody>
          <a:bodyPr wrap="square">
            <a:spAutoFit/>
          </a:bodyPr>
          <a:lstStyle/>
          <a:p>
            <a:pPr algn="ctr"/>
            <a:r>
              <a:rPr lang="en-GB" sz="4500" b="1" dirty="0">
                <a:solidFill>
                  <a:srgbClr val="462300"/>
                </a:solidFill>
              </a:rPr>
              <a:t>Just like Jesus’ life:</a:t>
            </a:r>
          </a:p>
        </p:txBody>
      </p:sp>
      <p:sp>
        <p:nvSpPr>
          <p:cNvPr id="8" name="TextBox 7">
            <a:extLst>
              <a:ext uri="{FF2B5EF4-FFF2-40B4-BE49-F238E27FC236}">
                <a16:creationId xmlns:a16="http://schemas.microsoft.com/office/drawing/2014/main" id="{0FB6D4CB-D3B2-6D65-4E87-45F25ABF2710}"/>
              </a:ext>
            </a:extLst>
          </p:cNvPr>
          <p:cNvSpPr txBox="1"/>
          <p:nvPr/>
        </p:nvSpPr>
        <p:spPr>
          <a:xfrm>
            <a:off x="1884014" y="1693706"/>
            <a:ext cx="10132698" cy="4893647"/>
          </a:xfrm>
          <a:prstGeom prst="rect">
            <a:avLst/>
          </a:prstGeom>
          <a:noFill/>
        </p:spPr>
        <p:txBody>
          <a:bodyPr wrap="square">
            <a:spAutoFit/>
          </a:bodyPr>
          <a:lstStyle/>
          <a:p>
            <a:pPr algn="ctr"/>
            <a:r>
              <a:rPr lang="en-GB" sz="3900" dirty="0"/>
              <a:t>‘Yet it was the LORD’s will to crush Him and cause Him to suffer, and though the Lord makes His life an offering for sin, He will see His offspring and prolong His days, and the will of the LORD will prosper in His Hand. After He has suffered, He will see the light of life and be satisfied… For He bore the sin of many, and made intercession for the transgressors.’    </a:t>
            </a:r>
            <a:r>
              <a:rPr lang="en-GB" sz="3800" b="1" dirty="0"/>
              <a:t>Isaiah 53:10, 11 &amp; 12*</a:t>
            </a:r>
          </a:p>
        </p:txBody>
      </p:sp>
    </p:spTree>
    <p:extLst>
      <p:ext uri="{BB962C8B-B14F-4D97-AF65-F5344CB8AC3E}">
        <p14:creationId xmlns:p14="http://schemas.microsoft.com/office/powerpoint/2010/main" val="30545271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30828</TotalTime>
  <Words>1102</Words>
  <Application>Microsoft Office PowerPoint</Application>
  <PresentationFormat>Widescreen</PresentationFormat>
  <Paragraphs>174</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Impact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Strasser</dc:creator>
  <cp:lastModifiedBy>Multiple Monitors</cp:lastModifiedBy>
  <cp:revision>197</cp:revision>
  <dcterms:created xsi:type="dcterms:W3CDTF">2022-12-16T18:33:56Z</dcterms:created>
  <dcterms:modified xsi:type="dcterms:W3CDTF">2023-10-28T09:46:30Z</dcterms:modified>
</cp:coreProperties>
</file>