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70" r:id="rId22"/>
    <p:sldId id="291" r:id="rId23"/>
    <p:sldId id="292" r:id="rId24"/>
    <p:sldId id="271" r:id="rId25"/>
    <p:sldId id="293" r:id="rId26"/>
    <p:sldId id="298" r:id="rId27"/>
    <p:sldId id="295" r:id="rId28"/>
    <p:sldId id="296" r:id="rId29"/>
    <p:sldId id="299" r:id="rId30"/>
    <p:sldId id="300"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6" d="100"/>
          <a:sy n="116" d="100"/>
        </p:scale>
        <p:origin x="138"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0451-ABC9-909B-5BAE-05E7605AC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469ED7-2081-6F22-9406-D69F355DF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7ACE82-FAF7-811D-0A4F-E0CA7117E2D0}"/>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49F99F5F-0675-5784-DFBE-A2FB34A74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D1608B-3A48-C6B8-ECD1-717EA7F95C5D}"/>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90196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7447-90C1-7750-0685-5D02D80905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AD291-F8CB-A97A-E48B-5E5E3DD21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6D742-56BE-F1BB-6FA0-6AF38E1911DF}"/>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BC81BA0C-4ADA-AB97-0828-0EF692192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904B55-6A25-CFC8-9CEC-0F6AE2562395}"/>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82591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D82E9-BF6A-4D18-B73D-12D3A5A12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804346-EE01-D820-44AF-FE2AF58D67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B3E38-D4E7-420B-ED4C-383F35DD6D38}"/>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FF592851-F7E7-3132-1981-0E5E77A80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AEBAC4-D2A5-3A35-9176-6FE455BD2B2A}"/>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127517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AED-A987-3A6E-FB8E-8B680156FE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1B3136-1480-B634-4DB8-1794A589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B7AAA0-04BF-04AF-FC14-207860D9205E}"/>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F9996C68-91AA-F441-3B18-37702A1DE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41CCB-5A67-4165-2DC4-F049E14DB838}"/>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357015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00BF-C07C-898C-0C09-6A3935C6C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EEDA07-E668-0720-2A9B-33CA929B2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2B157-4F8E-5EFD-BED7-65EECBBF9432}"/>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51E9DC10-497B-8219-0880-2332B9B93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3BE8D-C181-A903-446D-696440965252}"/>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6063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4340-F5C5-B58D-A38C-3D1F77C9F2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9754A8-6F11-222D-6C0C-77038D6F9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F4C6BC-A714-FDA5-9C4B-087C2110C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5D7D1D-085F-4CA5-FA00-84C39C3438DE}"/>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6" name="Footer Placeholder 5">
            <a:extLst>
              <a:ext uri="{FF2B5EF4-FFF2-40B4-BE49-F238E27FC236}">
                <a16:creationId xmlns:a16="http://schemas.microsoft.com/office/drawing/2014/main" id="{B41D522B-55E6-AC40-E69A-8B1B6C605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07ED0-5699-7DBA-5788-F8E52F34BC6D}"/>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43325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4EA6-591D-0794-8823-5C2D5693BD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DA5EEE-3FDC-D994-ECCE-3E8A3CE17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A0227D-E2A4-E7BC-4547-62D0F61C1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FE7541-88E1-4C0F-3A7A-6D5C062F5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4BF45-3871-EDCF-42B5-9A0FEA7F8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F8784D-1D30-68EE-1D3A-4AC3D6BEE143}"/>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8" name="Footer Placeholder 7">
            <a:extLst>
              <a:ext uri="{FF2B5EF4-FFF2-40B4-BE49-F238E27FC236}">
                <a16:creationId xmlns:a16="http://schemas.microsoft.com/office/drawing/2014/main" id="{8A8F42E7-4C06-9356-19F6-EA5B99C66C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A36376-7127-A38C-0FB5-D1E244662345}"/>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43790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DA8D-EC53-FDE9-D0C1-8E93810BA6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DA08DB-B303-1864-A010-632D97CE5682}"/>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4" name="Footer Placeholder 3">
            <a:extLst>
              <a:ext uri="{FF2B5EF4-FFF2-40B4-BE49-F238E27FC236}">
                <a16:creationId xmlns:a16="http://schemas.microsoft.com/office/drawing/2014/main" id="{AE41FB5E-603F-3665-6637-135783785B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701BD1-E9EE-F88E-3E2A-BB18273FD677}"/>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33555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7FB15-A46B-5873-EAA9-8DA5D91DAA9E}"/>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3" name="Footer Placeholder 2">
            <a:extLst>
              <a:ext uri="{FF2B5EF4-FFF2-40B4-BE49-F238E27FC236}">
                <a16:creationId xmlns:a16="http://schemas.microsoft.com/office/drawing/2014/main" id="{F59AFBE5-B7C3-14ED-0B3A-0D2722F485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328853-1D8B-EA13-8FAD-5FAE922F4FE8}"/>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5429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92D4-A3DD-75DC-AAB5-FE1C3CC11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882D8-1CE4-1841-D8D4-A30548DDA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A49C85-F7EC-EE3C-88EC-795CB202E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D3EE7-B527-8D67-E9EE-0102D785F83E}"/>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6" name="Footer Placeholder 5">
            <a:extLst>
              <a:ext uri="{FF2B5EF4-FFF2-40B4-BE49-F238E27FC236}">
                <a16:creationId xmlns:a16="http://schemas.microsoft.com/office/drawing/2014/main" id="{67F1839B-150D-7BDA-3D1E-62B6CB07F7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431CD-0EA7-CEC5-91F7-597A94D56994}"/>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373192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AF2-5921-1A53-01D3-2C797ED3E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9FBBC4-9FB1-E888-C0B8-A4C9B44EE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8CEE71-F87D-1412-D157-41F0BB3C5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B80D6-4D35-F095-C6D9-84A64D5608BC}"/>
              </a:ext>
            </a:extLst>
          </p:cNvPr>
          <p:cNvSpPr>
            <a:spLocks noGrp="1"/>
          </p:cNvSpPr>
          <p:nvPr>
            <p:ph type="dt" sz="half" idx="10"/>
          </p:nvPr>
        </p:nvSpPr>
        <p:spPr/>
        <p:txBody>
          <a:bodyPr/>
          <a:lstStyle/>
          <a:p>
            <a:fld id="{F2D666BC-4275-4E51-A7BF-24615C829EF1}" type="datetimeFigureOut">
              <a:rPr lang="en-GB" smtClean="0"/>
              <a:t>09/01/2024</a:t>
            </a:fld>
            <a:endParaRPr lang="en-GB"/>
          </a:p>
        </p:txBody>
      </p:sp>
      <p:sp>
        <p:nvSpPr>
          <p:cNvPr id="6" name="Footer Placeholder 5">
            <a:extLst>
              <a:ext uri="{FF2B5EF4-FFF2-40B4-BE49-F238E27FC236}">
                <a16:creationId xmlns:a16="http://schemas.microsoft.com/office/drawing/2014/main" id="{4FB8D98E-8634-66D2-5B2A-F3C61862D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52769B-F14E-0EA0-4BF4-B021543FF131}"/>
              </a:ext>
            </a:extLst>
          </p:cNvPr>
          <p:cNvSpPr>
            <a:spLocks noGrp="1"/>
          </p:cNvSpPr>
          <p:nvPr>
            <p:ph type="sldNum" sz="quarter" idx="12"/>
          </p:nvPr>
        </p:nvSpPr>
        <p:spPr/>
        <p:txBody>
          <a:bodyPr/>
          <a:lstStyle/>
          <a:p>
            <a:fld id="{7414AF52-710F-443F-9D0A-06265BBF6518}" type="slidenum">
              <a:rPr lang="en-GB" smtClean="0"/>
              <a:t>‹#›</a:t>
            </a:fld>
            <a:endParaRPr lang="en-GB"/>
          </a:p>
        </p:txBody>
      </p:sp>
    </p:spTree>
    <p:extLst>
      <p:ext uri="{BB962C8B-B14F-4D97-AF65-F5344CB8AC3E}">
        <p14:creationId xmlns:p14="http://schemas.microsoft.com/office/powerpoint/2010/main" val="20057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8A4DC-491B-B1FB-9DDB-4E62B4A9C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40303F-3753-4FE7-00ED-D56414A61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5E5E8-FB9C-D9C4-BBB8-D7F17BA8F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666BC-4275-4E51-A7BF-24615C829EF1}" type="datetimeFigureOut">
              <a:rPr lang="en-GB" smtClean="0"/>
              <a:t>09/01/2024</a:t>
            </a:fld>
            <a:endParaRPr lang="en-GB"/>
          </a:p>
        </p:txBody>
      </p:sp>
      <p:sp>
        <p:nvSpPr>
          <p:cNvPr id="5" name="Footer Placeholder 4">
            <a:extLst>
              <a:ext uri="{FF2B5EF4-FFF2-40B4-BE49-F238E27FC236}">
                <a16:creationId xmlns:a16="http://schemas.microsoft.com/office/drawing/2014/main" id="{E22F7FE9-47DF-C99F-2F52-74CA76274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9FB6B2-2191-B841-123F-8A8B300D8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4AF52-710F-443F-9D0A-06265BBF6518}" type="slidenum">
              <a:rPr lang="en-GB" smtClean="0"/>
              <a:t>‹#›</a:t>
            </a:fld>
            <a:endParaRPr lang="en-GB"/>
          </a:p>
        </p:txBody>
      </p:sp>
    </p:spTree>
    <p:extLst>
      <p:ext uri="{BB962C8B-B14F-4D97-AF65-F5344CB8AC3E}">
        <p14:creationId xmlns:p14="http://schemas.microsoft.com/office/powerpoint/2010/main" val="36179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Tree>
    <p:extLst>
      <p:ext uri="{BB962C8B-B14F-4D97-AF65-F5344CB8AC3E}">
        <p14:creationId xmlns:p14="http://schemas.microsoft.com/office/powerpoint/2010/main" val="271934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a:ln>
            <a:noFill/>
          </a:ln>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200329"/>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p:txBody>
      </p:sp>
      <p:sp>
        <p:nvSpPr>
          <p:cNvPr id="7" name="TextBox 6">
            <a:extLst>
              <a:ext uri="{FF2B5EF4-FFF2-40B4-BE49-F238E27FC236}">
                <a16:creationId xmlns:a16="http://schemas.microsoft.com/office/drawing/2014/main" id="{1AB2562E-75E4-096B-8BFA-6314C99C8395}"/>
              </a:ext>
            </a:extLst>
          </p:cNvPr>
          <p:cNvSpPr txBox="1"/>
          <p:nvPr/>
        </p:nvSpPr>
        <p:spPr>
          <a:xfrm>
            <a:off x="360000" y="4320000"/>
            <a:ext cx="11520000" cy="1384995"/>
          </a:xfrm>
          <a:prstGeom prst="rect">
            <a:avLst/>
          </a:prstGeom>
          <a:noFill/>
        </p:spPr>
        <p:txBody>
          <a:bodyPr wrap="square" rtlCol="0">
            <a:spAutoFit/>
          </a:bodyPr>
          <a:lstStyle/>
          <a:p>
            <a:r>
              <a:rPr lang="en-GB" sz="2800" b="1" i="1" dirty="0">
                <a:ln w="3175">
                  <a:solidFill>
                    <a:schemeClr val="tx1"/>
                  </a:solidFill>
                </a:ln>
                <a:solidFill>
                  <a:srgbClr val="FF0000"/>
                </a:solidFill>
                <a:effectLst/>
                <a:latin typeface="Bookman Old Style" panose="02050604050505020204" pitchFamily="18" charset="0"/>
              </a:rPr>
              <a:t>“God will bring into judgment both the righteous and the wicked, for there will be a time for every activity, a time to judge every deed” </a:t>
            </a:r>
            <a:r>
              <a:rPr lang="en-GB" sz="2800" b="1" dirty="0">
                <a:ln w="3175">
                  <a:solidFill>
                    <a:schemeClr val="tx1"/>
                  </a:solidFill>
                </a:ln>
                <a:solidFill>
                  <a:srgbClr val="FF0000"/>
                </a:solidFill>
                <a:effectLst/>
                <a:latin typeface="Bookman Old Style" panose="02050604050505020204" pitchFamily="18" charset="0"/>
              </a:rPr>
              <a:t>(v.17).</a:t>
            </a:r>
            <a:endParaRPr lang="en-GB" sz="2800" b="1" i="1" dirty="0">
              <a:ln w="3175">
                <a:solidFill>
                  <a:schemeClr val="tx1"/>
                </a:solidFill>
              </a:ln>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8753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a:ln>
            <a:noFill/>
          </a:ln>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200329"/>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p:txBody>
      </p:sp>
      <p:sp>
        <p:nvSpPr>
          <p:cNvPr id="7" name="TextBox 6">
            <a:extLst>
              <a:ext uri="{FF2B5EF4-FFF2-40B4-BE49-F238E27FC236}">
                <a16:creationId xmlns:a16="http://schemas.microsoft.com/office/drawing/2014/main" id="{1AB2562E-75E4-096B-8BFA-6314C99C8395}"/>
              </a:ext>
            </a:extLst>
          </p:cNvPr>
          <p:cNvSpPr txBox="1"/>
          <p:nvPr/>
        </p:nvSpPr>
        <p:spPr>
          <a:xfrm>
            <a:off x="360000" y="4320000"/>
            <a:ext cx="11496294" cy="1384995"/>
          </a:xfrm>
          <a:prstGeom prst="rect">
            <a:avLst/>
          </a:prstGeom>
          <a:noFill/>
        </p:spPr>
        <p:txBody>
          <a:bodyPr wrap="square" rtlCol="0">
            <a:spAutoFit/>
          </a:bodyPr>
          <a:lstStyle/>
          <a:p>
            <a:pPr marL="0" marR="0" indent="0" algn="l">
              <a:spcBef>
                <a:spcPts val="0"/>
              </a:spcBef>
            </a:pPr>
            <a:r>
              <a:rPr lang="en-GB" sz="2800" b="1" i="1" kern="1400" dirty="0">
                <a:ln w="3175">
                  <a:solidFill>
                    <a:schemeClr val="tx1"/>
                  </a:solidFill>
                </a:ln>
                <a:solidFill>
                  <a:srgbClr val="FF0000"/>
                </a:solidFill>
                <a:effectLst/>
                <a:latin typeface="Bookman Old Style" panose="02050604050505020204" pitchFamily="18" charset="0"/>
              </a:rPr>
              <a:t>“The wicked plot against the righteous and gnash their teeth at them; but the Lord laughs at the wicked, for he knows their day is coming” </a:t>
            </a:r>
            <a:r>
              <a:rPr lang="en-GB" sz="2800" b="1" kern="1400" dirty="0">
                <a:ln w="3175">
                  <a:solidFill>
                    <a:schemeClr val="tx1"/>
                  </a:solidFill>
                </a:ln>
                <a:solidFill>
                  <a:srgbClr val="FF0000"/>
                </a:solidFill>
                <a:effectLst/>
                <a:latin typeface="Bookman Old Style" panose="02050604050505020204" pitchFamily="18" charset="0"/>
              </a:rPr>
              <a:t>(Ps.37:12-13).</a:t>
            </a:r>
            <a:r>
              <a:rPr lang="en-GB" sz="2800" b="1" i="1" kern="1400" dirty="0">
                <a:ln w="3175">
                  <a:solidFill>
                    <a:schemeClr val="tx1"/>
                  </a:solidFill>
                </a:ln>
                <a:solidFill>
                  <a:srgbClr val="FF0000"/>
                </a:solidFill>
                <a:effectLst/>
                <a:latin typeface="Bookman Old Style" panose="02050604050505020204" pitchFamily="18" charset="0"/>
              </a:rPr>
              <a:t> </a:t>
            </a:r>
            <a:endParaRPr lang="en-GB" sz="2800" b="1" kern="1400" dirty="0">
              <a:ln w="3175">
                <a:solidFill>
                  <a:schemeClr val="tx1"/>
                </a:solid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30506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a:ln>
            <a:noFill/>
          </a:ln>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200329"/>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p:txBody>
      </p:sp>
      <p:sp>
        <p:nvSpPr>
          <p:cNvPr id="7" name="TextBox 6">
            <a:extLst>
              <a:ext uri="{FF2B5EF4-FFF2-40B4-BE49-F238E27FC236}">
                <a16:creationId xmlns:a16="http://schemas.microsoft.com/office/drawing/2014/main" id="{1AB2562E-75E4-096B-8BFA-6314C99C8395}"/>
              </a:ext>
            </a:extLst>
          </p:cNvPr>
          <p:cNvSpPr txBox="1"/>
          <p:nvPr/>
        </p:nvSpPr>
        <p:spPr>
          <a:xfrm>
            <a:off x="1" y="4320000"/>
            <a:ext cx="12031652" cy="2308324"/>
          </a:xfrm>
          <a:prstGeom prst="rect">
            <a:avLst/>
          </a:prstGeom>
          <a:noFill/>
        </p:spPr>
        <p:txBody>
          <a:bodyPr wrap="square" rtlCol="0">
            <a:spAutoFit/>
          </a:bodyPr>
          <a:lstStyle/>
          <a:p>
            <a:pPr marL="178308" marR="0" indent="0" algn="just">
              <a:spcBef>
                <a:spcPts val="0"/>
              </a:spcBef>
              <a:spcAft>
                <a:spcPts val="600"/>
              </a:spcAft>
            </a:pPr>
            <a:r>
              <a:rPr lang="en-GB" sz="2400" b="1" i="1" kern="1400" dirty="0">
                <a:ln w="3175">
                  <a:solidFill>
                    <a:schemeClr val="tx1"/>
                  </a:solidFill>
                </a:ln>
                <a:solidFill>
                  <a:srgbClr val="FF0000"/>
                </a:solidFill>
                <a:effectLst/>
                <a:latin typeface="Bookman Old Style" panose="02050604050505020204" pitchFamily="18" charset="0"/>
              </a:rPr>
              <a:t>“As for humans, God tests them so that they may see that they are like the animals. Surely the fate of human beings is like that of the animals; the same fate awaits them both: As one dies, so dies the other. All have the same breath; humans have no advantage over animals. Everything is meaningless. All go to the same place; all come from dust, and to dust all return” </a:t>
            </a:r>
            <a:r>
              <a:rPr lang="en-GB" sz="2400" b="1" kern="1400" dirty="0">
                <a:ln w="3175">
                  <a:solidFill>
                    <a:schemeClr val="tx1"/>
                  </a:solidFill>
                </a:ln>
                <a:solidFill>
                  <a:srgbClr val="FF0000"/>
                </a:solidFill>
                <a:effectLst/>
                <a:latin typeface="Bookman Old Style" panose="02050604050505020204" pitchFamily="18" charset="0"/>
              </a:rPr>
              <a:t>(3:18-20).</a:t>
            </a:r>
            <a:r>
              <a:rPr lang="en-GB" sz="1800" kern="1400" dirty="0">
                <a:ln w="3175">
                  <a:solidFill>
                    <a:schemeClr val="tx1"/>
                  </a:solid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3460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692771"/>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8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endParaRPr lang="en-GB" sz="2800" b="1" u="sng" dirty="0">
              <a:ln w="3175">
                <a:solidFill>
                  <a:schemeClr val="tx1"/>
                </a:solidFill>
              </a:ln>
              <a:solidFill>
                <a:srgbClr val="0070C0"/>
              </a:solidFill>
            </a:endParaRPr>
          </a:p>
        </p:txBody>
      </p:sp>
    </p:spTree>
    <p:extLst>
      <p:ext uri="{BB962C8B-B14F-4D97-AF65-F5344CB8AC3E}">
        <p14:creationId xmlns:p14="http://schemas.microsoft.com/office/powerpoint/2010/main" val="9162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2000548"/>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252936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p:cTn id="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a:ln>
            <a:noFill/>
          </a:ln>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2431435"/>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Death awaits us all</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14725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p:cTn id="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200329"/>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p:txBody>
      </p:sp>
      <p:sp>
        <p:nvSpPr>
          <p:cNvPr id="7" name="TextBox 6">
            <a:extLst>
              <a:ext uri="{FF2B5EF4-FFF2-40B4-BE49-F238E27FC236}">
                <a16:creationId xmlns:a16="http://schemas.microsoft.com/office/drawing/2014/main" id="{571A8C76-C4A9-9553-DF05-6792F7311D6A}"/>
              </a:ext>
            </a:extLst>
          </p:cNvPr>
          <p:cNvSpPr txBox="1"/>
          <p:nvPr/>
        </p:nvSpPr>
        <p:spPr>
          <a:xfrm>
            <a:off x="360000" y="4320000"/>
            <a:ext cx="11496294" cy="2092881"/>
          </a:xfrm>
          <a:prstGeom prst="rect">
            <a:avLst/>
          </a:prstGeom>
          <a:noFill/>
        </p:spPr>
        <p:txBody>
          <a:bodyPr wrap="square" rtlCol="0">
            <a:spAutoFit/>
          </a:bodyPr>
          <a:lstStyle/>
          <a:p>
            <a:r>
              <a:rPr lang="en-GB" sz="2800" b="1" kern="1400" dirty="0">
                <a:ln w="3175">
                  <a:solidFill>
                    <a:schemeClr val="tx1"/>
                  </a:solidFill>
                </a:ln>
                <a:solidFill>
                  <a:srgbClr val="FF0000"/>
                </a:solidFill>
                <a:effectLst/>
                <a:latin typeface="Bookman Old Style" panose="02050604050505020204" pitchFamily="18" charset="0"/>
              </a:rPr>
              <a:t>“</a:t>
            </a:r>
            <a:r>
              <a:rPr lang="en-GB" sz="2800" b="1" i="1" kern="1400" dirty="0">
                <a:ln w="3175">
                  <a:solidFill>
                    <a:schemeClr val="tx1"/>
                  </a:solidFill>
                </a:ln>
                <a:solidFill>
                  <a:srgbClr val="FF0000"/>
                </a:solidFill>
                <a:effectLst/>
                <a:latin typeface="Bookman Old Style" panose="02050604050505020204" pitchFamily="18" charset="0"/>
              </a:rPr>
              <a:t>God</a:t>
            </a:r>
            <a:r>
              <a:rPr lang="en-GB" sz="2800" b="1" kern="1400" dirty="0">
                <a:ln w="3175">
                  <a:solidFill>
                    <a:schemeClr val="tx1"/>
                  </a:solidFill>
                </a:ln>
                <a:solidFill>
                  <a:srgbClr val="FF0000"/>
                </a:solidFill>
                <a:effectLst/>
                <a:latin typeface="Bookman Old Style" panose="02050604050505020204" pitchFamily="18" charset="0"/>
              </a:rPr>
              <a:t> </a:t>
            </a:r>
            <a:r>
              <a:rPr lang="en-GB" sz="2800" b="1" i="1" kern="1400" dirty="0">
                <a:ln w="3175">
                  <a:solidFill>
                    <a:schemeClr val="tx1"/>
                  </a:solidFill>
                </a:ln>
                <a:solidFill>
                  <a:srgbClr val="FF0000"/>
                </a:solidFill>
                <a:effectLst/>
                <a:latin typeface="Bookman Old Style" panose="02050604050505020204" pitchFamily="18" charset="0"/>
              </a:rPr>
              <a:t>will bring into judgment both the righteous and the wicked, for there will be a time for every activity, a time to judge every deed...as for humans, God tests them so that they might see that they are like the animals” </a:t>
            </a:r>
            <a:r>
              <a:rPr lang="en-GB" sz="2800" b="1" kern="1400" dirty="0">
                <a:ln w="3175">
                  <a:solidFill>
                    <a:schemeClr val="tx1"/>
                  </a:solidFill>
                </a:ln>
                <a:solidFill>
                  <a:srgbClr val="FF0000"/>
                </a:solidFill>
                <a:effectLst/>
                <a:latin typeface="Bookman Old Style" panose="02050604050505020204" pitchFamily="18" charset="0"/>
              </a:rPr>
              <a:t>(vv.16-17). </a:t>
            </a:r>
          </a:p>
          <a:p>
            <a:endParaRPr lang="en-GB" dirty="0"/>
          </a:p>
        </p:txBody>
      </p:sp>
    </p:spTree>
    <p:extLst>
      <p:ext uri="{BB962C8B-B14F-4D97-AF65-F5344CB8AC3E}">
        <p14:creationId xmlns:p14="http://schemas.microsoft.com/office/powerpoint/2010/main" val="37824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2739211"/>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Death awaits us all</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Solomon’s advice</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4021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arn(outVertical)">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938992"/>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p>
        </p:txBody>
      </p:sp>
      <p:sp>
        <p:nvSpPr>
          <p:cNvPr id="7" name="TextBox 6">
            <a:extLst>
              <a:ext uri="{FF2B5EF4-FFF2-40B4-BE49-F238E27FC236}">
                <a16:creationId xmlns:a16="http://schemas.microsoft.com/office/drawing/2014/main" id="{E9EADDBD-2DDB-FA3F-DE7E-3BAAFA254B3B}"/>
              </a:ext>
            </a:extLst>
          </p:cNvPr>
          <p:cNvSpPr txBox="1"/>
          <p:nvPr/>
        </p:nvSpPr>
        <p:spPr>
          <a:xfrm>
            <a:off x="360000" y="5040000"/>
            <a:ext cx="11496294" cy="1661993"/>
          </a:xfrm>
          <a:prstGeom prst="rect">
            <a:avLst/>
          </a:prstGeom>
          <a:noFill/>
        </p:spPr>
        <p:txBody>
          <a:bodyPr wrap="square" rtlCol="0">
            <a:spAutoFit/>
          </a:bodyPr>
          <a:lstStyle/>
          <a:p>
            <a:r>
              <a:rPr lang="en-GB" sz="2800" b="1" i="1" kern="1400" dirty="0">
                <a:ln w="3175">
                  <a:solidFill>
                    <a:schemeClr val="tx1"/>
                  </a:solidFill>
                </a:ln>
                <a:solidFill>
                  <a:srgbClr val="FF0000"/>
                </a:solidFill>
                <a:effectLst/>
                <a:latin typeface="Bookman Old Style" panose="02050604050505020204" pitchFamily="18" charset="0"/>
              </a:rPr>
              <a:t>“So, I saw that there is nothing better for a person than to enjoy their work, because that is their lot. For who can bring them to see what will happen after them?”</a:t>
            </a:r>
            <a:r>
              <a:rPr lang="en-GB" sz="2800" b="1" kern="1400" dirty="0">
                <a:ln w="3175">
                  <a:solidFill>
                    <a:schemeClr val="tx1"/>
                  </a:solidFill>
                </a:ln>
                <a:solidFill>
                  <a:srgbClr val="FF0000"/>
                </a:solidFill>
                <a:effectLst/>
                <a:latin typeface="Bookman Old Style" panose="02050604050505020204" pitchFamily="18" charset="0"/>
              </a:rPr>
              <a:t> (3:22). </a:t>
            </a:r>
          </a:p>
          <a:p>
            <a:endParaRPr lang="en-GB" dirty="0"/>
          </a:p>
        </p:txBody>
      </p:sp>
    </p:spTree>
    <p:extLst>
      <p:ext uri="{BB962C8B-B14F-4D97-AF65-F5344CB8AC3E}">
        <p14:creationId xmlns:p14="http://schemas.microsoft.com/office/powerpoint/2010/main" val="2451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000"/>
                                        <p:tgtEl>
                                          <p:spTgt spid="7"/>
                                        </p:tgtEl>
                                      </p:cBhvr>
                                    </p:animEffect>
                                  </p:childTnLst>
                                </p:cTn>
                              </p:par>
                              <p:par>
                                <p:cTn id="8" presetID="6" presetClass="entr" presetSubtype="32"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ircle(out)">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3108543"/>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Death awaits us all</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Solomon’s advice</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There’s work to be done</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399079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p:cTn id="7"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9" y="1243914"/>
            <a:ext cx="8649730" cy="523220"/>
          </a:xfrm>
          <a:prstGeom prst="rect">
            <a:avLst/>
          </a:prstGeom>
          <a:noFill/>
        </p:spPr>
        <p:txBody>
          <a:bodyPr wrap="square" rtlCol="0">
            <a:spAutoFit/>
          </a:bodyPr>
          <a:lstStyle/>
          <a:p>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Two cases of flagrant injustice!</a:t>
            </a:r>
          </a:p>
        </p:txBody>
      </p:sp>
    </p:spTree>
    <p:extLst>
      <p:ext uri="{BB962C8B-B14F-4D97-AF65-F5344CB8AC3E}">
        <p14:creationId xmlns:p14="http://schemas.microsoft.com/office/powerpoint/2010/main" val="5450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3108543"/>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p>
          <a:p>
            <a:pPr marL="355600" indent="-355600">
              <a:buFont typeface="Arial" panose="020B0604020202020204" pitchFamily="34" charset="0"/>
              <a:buChar char="•"/>
            </a:pPr>
            <a:r>
              <a:rPr lang="en-GB" sz="2400" b="1" u="sng"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NOT</a:t>
            </a: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an invitation to believe in evolution!!</a:t>
            </a:r>
          </a:p>
          <a:p>
            <a:pPr marL="355600" indent="-355600">
              <a:buFont typeface="Arial" panose="020B0604020202020204" pitchFamily="34" charset="0"/>
              <a:buChar char="•"/>
            </a:pP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Topsy turvy world</a:t>
            </a:r>
          </a:p>
          <a:p>
            <a:pPr marL="355600" indent="-355600">
              <a:buFont typeface="Arial" panose="020B0604020202020204" pitchFamily="34" charset="0"/>
              <a:buChar char="•"/>
            </a:pP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Death awaits us all</a:t>
            </a:r>
          </a:p>
          <a:p>
            <a:pPr marL="355600" indent="-355600">
              <a:buFont typeface="Arial" panose="020B0604020202020204" pitchFamily="34" charset="0"/>
              <a:buChar char="•"/>
            </a:pP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Solomon’s advice</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There’s work to be done</a:t>
            </a:r>
            <a:endParaRPr lang="en-GB" sz="2800" b="1" dirty="0">
              <a:ln w="3175">
                <a:solidFill>
                  <a:schemeClr val="tx1"/>
                </a:solidFill>
              </a:ln>
              <a:solidFill>
                <a:srgbClr val="0070C0"/>
              </a:solidFill>
            </a:endParaRPr>
          </a:p>
        </p:txBody>
      </p:sp>
      <p:sp>
        <p:nvSpPr>
          <p:cNvPr id="8" name="TextBox 7">
            <a:extLst>
              <a:ext uri="{FF2B5EF4-FFF2-40B4-BE49-F238E27FC236}">
                <a16:creationId xmlns:a16="http://schemas.microsoft.com/office/drawing/2014/main" id="{41BD028B-0788-B8AB-42A9-D8AE8E799579}"/>
              </a:ext>
            </a:extLst>
          </p:cNvPr>
          <p:cNvSpPr txBox="1"/>
          <p:nvPr/>
        </p:nvSpPr>
        <p:spPr>
          <a:xfrm>
            <a:off x="5728159" y="5635894"/>
            <a:ext cx="5272216" cy="461665"/>
          </a:xfrm>
          <a:prstGeom prst="rect">
            <a:avLst/>
          </a:prstGeom>
          <a:noFill/>
        </p:spPr>
        <p:txBody>
          <a:bodyPr wrap="square" rtlCol="0">
            <a:spAutoFit/>
          </a:bodyPr>
          <a:lstStyle/>
          <a:p>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example of William Borden</a:t>
            </a:r>
            <a:endParaRPr lang="en-GB" sz="2400" dirty="0">
              <a:ln w="3175">
                <a:solidFill>
                  <a:schemeClr val="tx1"/>
                </a:solidFill>
              </a:ln>
            </a:endParaRPr>
          </a:p>
        </p:txBody>
      </p:sp>
    </p:spTree>
    <p:extLst>
      <p:ext uri="{BB962C8B-B14F-4D97-AF65-F5344CB8AC3E}">
        <p14:creationId xmlns:p14="http://schemas.microsoft.com/office/powerpoint/2010/main" val="7631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466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a:ln>
            <a:noFill/>
          </a:ln>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8F52496D-8245-F105-DFD6-110477099C2C}"/>
              </a:ext>
            </a:extLst>
          </p:cNvPr>
          <p:cNvSpPr txBox="1"/>
          <p:nvPr/>
        </p:nvSpPr>
        <p:spPr>
          <a:xfrm>
            <a:off x="864000" y="2252312"/>
            <a:ext cx="10424160" cy="3970318"/>
          </a:xfrm>
          <a:prstGeom prst="rect">
            <a:avLst/>
          </a:prstGeom>
          <a:noFill/>
        </p:spPr>
        <p:txBody>
          <a:bodyPr wrap="square" rtlCol="0">
            <a:spAutoFit/>
          </a:bodyPr>
          <a:lstStyle/>
          <a:p>
            <a:pPr marR="0" algn="just">
              <a:spcBef>
                <a:spcPts val="0"/>
              </a:spcBef>
              <a:spcAft>
                <a:spcPts val="600"/>
              </a:spcAft>
            </a:pPr>
            <a:r>
              <a:rPr lang="en-GB" sz="2800" b="1" i="1" kern="1400" dirty="0">
                <a:ln w="3175">
                  <a:solidFill>
                    <a:schemeClr val="tx1"/>
                  </a:solidFill>
                </a:ln>
                <a:solidFill>
                  <a:srgbClr val="FF0000"/>
                </a:solidFill>
                <a:effectLst/>
                <a:latin typeface="Bookman Old Style" panose="02050604050505020204" pitchFamily="18" charset="0"/>
              </a:rPr>
              <a:t>“Again, I looked and saw all the oppression that was taking place under the sun: I saw the tears of the oppressed - and they have no comforter; power was on the side of their oppressors – and they have no comforter. And I declared that the dead, who had already died, are happier than the living, who are still alive. But better than both is the one who has never been born, who has not seen the evil that is done under the sun.” </a:t>
            </a:r>
            <a:endParaRPr lang="en-GB" sz="2800" dirty="0">
              <a:ln w="3175">
                <a:solidFill>
                  <a:schemeClr val="tx1"/>
                </a:solidFill>
              </a:ln>
            </a:endParaRPr>
          </a:p>
        </p:txBody>
      </p:sp>
    </p:spTree>
    <p:extLst>
      <p:ext uri="{BB962C8B-B14F-4D97-AF65-F5344CB8AC3E}">
        <p14:creationId xmlns:p14="http://schemas.microsoft.com/office/powerpoint/2010/main" val="30159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6350">
                  <a:noFill/>
                </a:ln>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8F52496D-8245-F105-DFD6-110477099C2C}"/>
              </a:ext>
            </a:extLst>
          </p:cNvPr>
          <p:cNvSpPr txBox="1"/>
          <p:nvPr/>
        </p:nvSpPr>
        <p:spPr>
          <a:xfrm>
            <a:off x="864000" y="2252312"/>
            <a:ext cx="10231654" cy="3970318"/>
          </a:xfrm>
          <a:prstGeom prst="rect">
            <a:avLst/>
          </a:prstGeom>
          <a:noFill/>
        </p:spPr>
        <p:txBody>
          <a:bodyPr wrap="square" rtlCol="0">
            <a:spAutoFit/>
          </a:bodyPr>
          <a:lstStyle/>
          <a:p>
            <a:pPr marR="0" algn="just">
              <a:spcBef>
                <a:spcPts val="0"/>
              </a:spcBef>
              <a:spcAft>
                <a:spcPts val="600"/>
              </a:spcAft>
            </a:pPr>
            <a:r>
              <a:rPr lang="en-GB" sz="2800" b="1" i="1" kern="1400" dirty="0">
                <a:ln w="3175">
                  <a:solidFill>
                    <a:schemeClr val="tx1"/>
                  </a:solidFill>
                </a:ln>
                <a:solidFill>
                  <a:srgbClr val="FF0000"/>
                </a:solidFill>
                <a:effectLst/>
                <a:latin typeface="Bookman Old Style" panose="02050604050505020204" pitchFamily="18" charset="0"/>
              </a:rPr>
              <a:t>“Again, I looked and saw all the </a:t>
            </a:r>
            <a:r>
              <a:rPr lang="en-GB" sz="2800" b="1" i="1" u="sng" kern="1400" dirty="0">
                <a:ln w="3175">
                  <a:solidFill>
                    <a:schemeClr val="tx1"/>
                  </a:solidFill>
                </a:ln>
                <a:solidFill>
                  <a:srgbClr val="FF0000"/>
                </a:solidFill>
                <a:effectLst/>
                <a:latin typeface="Bookman Old Style" panose="02050604050505020204" pitchFamily="18" charset="0"/>
              </a:rPr>
              <a:t>oppression</a:t>
            </a:r>
            <a:r>
              <a:rPr lang="en-GB" sz="2800" b="1" i="1" kern="1400" dirty="0">
                <a:ln w="3175">
                  <a:solidFill>
                    <a:schemeClr val="tx1"/>
                  </a:solidFill>
                </a:ln>
                <a:solidFill>
                  <a:srgbClr val="FF0000"/>
                </a:solidFill>
                <a:effectLst/>
                <a:latin typeface="Bookman Old Style" panose="02050604050505020204" pitchFamily="18" charset="0"/>
              </a:rPr>
              <a:t> that was taking place under the sun: I saw the tears of the </a:t>
            </a:r>
            <a:r>
              <a:rPr lang="en-GB" sz="2800" b="1" i="1" u="sng" kern="1400" dirty="0">
                <a:ln w="3175">
                  <a:solidFill>
                    <a:schemeClr val="tx1"/>
                  </a:solidFill>
                </a:ln>
                <a:solidFill>
                  <a:srgbClr val="FF0000"/>
                </a:solidFill>
                <a:effectLst/>
                <a:latin typeface="Bookman Old Style" panose="02050604050505020204" pitchFamily="18" charset="0"/>
              </a:rPr>
              <a:t>oppressed</a:t>
            </a:r>
            <a:r>
              <a:rPr lang="en-GB" sz="2800" b="1" i="1" kern="1400" dirty="0">
                <a:ln w="3175">
                  <a:solidFill>
                    <a:schemeClr val="tx1"/>
                  </a:solidFill>
                </a:ln>
                <a:solidFill>
                  <a:srgbClr val="FF0000"/>
                </a:solidFill>
                <a:effectLst/>
                <a:latin typeface="Bookman Old Style" panose="02050604050505020204" pitchFamily="18" charset="0"/>
              </a:rPr>
              <a:t> - and they have no comforter; power was on the side of their </a:t>
            </a:r>
            <a:r>
              <a:rPr lang="en-GB" sz="2800" b="1" i="1" u="sng" kern="1400" dirty="0">
                <a:ln w="3175">
                  <a:solidFill>
                    <a:schemeClr val="tx1"/>
                  </a:solidFill>
                </a:ln>
                <a:solidFill>
                  <a:srgbClr val="FF0000"/>
                </a:solidFill>
                <a:effectLst/>
                <a:latin typeface="Bookman Old Style" panose="02050604050505020204" pitchFamily="18" charset="0"/>
              </a:rPr>
              <a:t>oppressors</a:t>
            </a:r>
            <a:r>
              <a:rPr lang="en-GB" sz="2800" b="1" i="1" kern="1400" dirty="0">
                <a:ln w="3175">
                  <a:solidFill>
                    <a:schemeClr val="tx1"/>
                  </a:solidFill>
                </a:ln>
                <a:solidFill>
                  <a:srgbClr val="FF0000"/>
                </a:solidFill>
                <a:effectLst/>
                <a:latin typeface="Bookman Old Style" panose="02050604050505020204" pitchFamily="18" charset="0"/>
              </a:rPr>
              <a:t> – and they have no comforter. And I declared that the dead, who had already died, are happier than the living, who are still alive. But better than both is the one who has never been born, who has not seen the evil that is done under the sun.” </a:t>
            </a:r>
            <a:endParaRPr lang="en-GB" sz="2800" dirty="0">
              <a:ln w="3175">
                <a:solidFill>
                  <a:schemeClr val="tx1"/>
                </a:solidFill>
              </a:ln>
            </a:endParaRPr>
          </a:p>
        </p:txBody>
      </p:sp>
    </p:spTree>
    <p:extLst>
      <p:ext uri="{BB962C8B-B14F-4D97-AF65-F5344CB8AC3E}">
        <p14:creationId xmlns:p14="http://schemas.microsoft.com/office/powerpoint/2010/main" val="28565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954107"/>
          </a:xfrm>
          <a:prstGeom prst="rect">
            <a:avLst/>
          </a:prstGeom>
          <a:noFill/>
        </p:spPr>
        <p:txBody>
          <a:bodyPr wrap="square" rtlCol="0">
            <a:spAutoFit/>
          </a:bodyPr>
          <a:lstStyle/>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etc, Christians against Poverty etc.</a:t>
            </a:r>
          </a:p>
        </p:txBody>
      </p:sp>
    </p:spTree>
    <p:extLst>
      <p:ext uri="{BB962C8B-B14F-4D97-AF65-F5344CB8AC3E}">
        <p14:creationId xmlns:p14="http://schemas.microsoft.com/office/powerpoint/2010/main" val="288774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1261884"/>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 </a:t>
            </a:r>
          </a:p>
        </p:txBody>
      </p:sp>
    </p:spTree>
    <p:extLst>
      <p:ext uri="{BB962C8B-B14F-4D97-AF65-F5344CB8AC3E}">
        <p14:creationId xmlns:p14="http://schemas.microsoft.com/office/powerpoint/2010/main" val="22336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1631216"/>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Food banks, shelters, Castle Craig, Tough Talk etc</a:t>
            </a:r>
          </a:p>
        </p:txBody>
      </p:sp>
    </p:spTree>
    <p:extLst>
      <p:ext uri="{BB962C8B-B14F-4D97-AF65-F5344CB8AC3E}">
        <p14:creationId xmlns:p14="http://schemas.microsoft.com/office/powerpoint/2010/main" val="32801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3200" b="1" dirty="0">
                <a:ln w="6350">
                  <a:no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2431435"/>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Food banks, shelters, Castle Craig, Tough Talk</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Social movements: MAAD; BLM – born in Christian soil!! (Rebecca McLaughlin) </a:t>
            </a:r>
          </a:p>
        </p:txBody>
      </p:sp>
    </p:spTree>
    <p:extLst>
      <p:ext uri="{BB962C8B-B14F-4D97-AF65-F5344CB8AC3E}">
        <p14:creationId xmlns:p14="http://schemas.microsoft.com/office/powerpoint/2010/main" val="25623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ircle(out)">
                                      <p:cBhvr>
                                        <p:cTn id="7"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2739211"/>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Food banks, shelters, Castle Craig, Tough Talk</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Social movements: MAAD; BLM – born in Christian soil!! (Rebecca McLaughlin) </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Our part? “Worship, Win, Disciple, Send”</a:t>
            </a:r>
          </a:p>
        </p:txBody>
      </p:sp>
    </p:spTree>
    <p:extLst>
      <p:ext uri="{BB962C8B-B14F-4D97-AF65-F5344CB8AC3E}">
        <p14:creationId xmlns:p14="http://schemas.microsoft.com/office/powerpoint/2010/main" val="34304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3231654"/>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Social movements: MAAD; BLM – born in Christian soil!! (Rebecca McLaughlin) </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Our part? “Worship, Win, Disciple, Send”</a:t>
            </a:r>
          </a:p>
          <a:p>
            <a:pPr marL="457200" indent="-457200">
              <a:buFont typeface="Arial" panose="020B0604020202020204" pitchFamily="34" charset="0"/>
              <a:buChar char="•"/>
            </a:pPr>
            <a:endPar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Conclusion. </a:t>
            </a:r>
            <a:r>
              <a:rPr lang="en-GB" sz="2800" b="1" i="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41906852-FC43-57B0-1D6A-9814CB20686D}"/>
              </a:ext>
            </a:extLst>
          </p:cNvPr>
          <p:cNvSpPr txBox="1"/>
          <p:nvPr/>
        </p:nvSpPr>
        <p:spPr>
          <a:xfrm>
            <a:off x="3624615" y="4943873"/>
            <a:ext cx="5338120" cy="523220"/>
          </a:xfrm>
          <a:prstGeom prst="rect">
            <a:avLst/>
          </a:prstGeom>
          <a:noFill/>
        </p:spPr>
        <p:txBody>
          <a:bodyPr wrap="square" rtlCol="0">
            <a:spAutoFit/>
          </a:bodyPr>
          <a:lstStyle/>
          <a:p>
            <a:r>
              <a:rPr lang="en-GB" sz="28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“The Last Emperor” </a:t>
            </a:r>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(1987)</a:t>
            </a:r>
            <a:endParaRPr lang="en-GB" sz="28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48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4">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9" y="1243914"/>
            <a:ext cx="8649730" cy="892552"/>
          </a:xfrm>
          <a:prstGeom prst="rect">
            <a:avLst/>
          </a:prstGeom>
          <a:noFill/>
        </p:spPr>
        <p:txBody>
          <a:bodyPr wrap="square" rtlCol="0">
            <a:spAutoFit/>
          </a:bodyPr>
          <a:lstStyle/>
          <a:p>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Two cases of flagrant injustice!</a:t>
            </a:r>
          </a:p>
          <a:p>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Hatred of Injustice</a:t>
            </a:r>
          </a:p>
        </p:txBody>
      </p:sp>
    </p:spTree>
    <p:extLst>
      <p:ext uri="{BB962C8B-B14F-4D97-AF65-F5344CB8AC3E}">
        <p14:creationId xmlns:p14="http://schemas.microsoft.com/office/powerpoint/2010/main" val="12763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3231654"/>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Social movements: MAAD; BLM – born in Christian soil!! (Rebecca McLaughlin) </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Our part? “Worship, Win, Disciple, Send”</a:t>
            </a:r>
          </a:p>
          <a:p>
            <a:pPr marL="457200" indent="-457200">
              <a:buFont typeface="Arial" panose="020B0604020202020204" pitchFamily="34" charset="0"/>
              <a:buChar char="•"/>
            </a:pPr>
            <a:endPar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Conclusion. </a:t>
            </a:r>
            <a:r>
              <a:rPr lang="en-GB" sz="2800" b="1" i="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41906852-FC43-57B0-1D6A-9814CB20686D}"/>
              </a:ext>
            </a:extLst>
          </p:cNvPr>
          <p:cNvSpPr txBox="1"/>
          <p:nvPr/>
        </p:nvSpPr>
        <p:spPr>
          <a:xfrm>
            <a:off x="3624615" y="4943873"/>
            <a:ext cx="5338120" cy="892552"/>
          </a:xfrm>
          <a:prstGeom prst="rect">
            <a:avLst/>
          </a:prstGeom>
          <a:noFill/>
        </p:spPr>
        <p:txBody>
          <a:bodyPr wrap="square" rtlCol="0">
            <a:spAutoFit/>
          </a:bodyPr>
          <a:lstStyle/>
          <a:p>
            <a:r>
              <a:rPr lang="en-GB" sz="24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“The Last Emperor” </a:t>
            </a: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(1987)</a:t>
            </a:r>
          </a:p>
          <a:p>
            <a:pPr marL="355600" indent="-355600">
              <a:buFont typeface="Arial" panose="020B0604020202020204" pitchFamily="34" charset="0"/>
              <a:buChar char="•"/>
            </a:pPr>
            <a:r>
              <a:rPr lang="en-GB" sz="28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The Greatest Injustice</a:t>
            </a:r>
          </a:p>
        </p:txBody>
      </p:sp>
    </p:spTree>
    <p:extLst>
      <p:ext uri="{BB962C8B-B14F-4D97-AF65-F5344CB8AC3E}">
        <p14:creationId xmlns:p14="http://schemas.microsoft.com/office/powerpoint/2010/main" val="37852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1015663"/>
          </a:xfrm>
          <a:prstGeom prst="rect">
            <a:avLst/>
          </a:prstGeom>
          <a:noFill/>
        </p:spPr>
        <p:txBody>
          <a:bodyPr wrap="square" rtlCol="0">
            <a:spAutoFit/>
          </a:bodyPr>
          <a:lstStyle/>
          <a:p>
            <a:pPr marL="514350" indent="-514350">
              <a:buAutoNum type="arabicPeriod"/>
            </a:pP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Injustice should lead to humility </a:t>
            </a:r>
            <a:r>
              <a:rPr lang="en-GB" sz="24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a:p>
            <a:pPr marL="514350" indent="-514350">
              <a:buAutoNum type="arabicPeriod"/>
            </a:pP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Oppression should move us to compassion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4:1-3</a:t>
            </a:r>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EFDCD0DE-B9E0-9844-6A78-6443EAD2415A}"/>
              </a:ext>
            </a:extLst>
          </p:cNvPr>
          <p:cNvSpPr txBox="1"/>
          <p:nvPr/>
        </p:nvSpPr>
        <p:spPr>
          <a:xfrm>
            <a:off x="972000" y="2304000"/>
            <a:ext cx="10099589" cy="3231654"/>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Compassion leads to action – Salvation Army, YMCA, Caring for Life, Christians against Poverty etc.</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Open Doors, Wycliffe, OM and other missions</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Social movements: MAAD; BLM – born in Christian soil!! (Rebecca McLaughlin) </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Our part? “Worship, Win, Disciple, Send”</a:t>
            </a:r>
          </a:p>
          <a:p>
            <a:pPr marL="457200" indent="-457200">
              <a:buFont typeface="Arial" panose="020B0604020202020204" pitchFamily="34" charset="0"/>
              <a:buChar char="•"/>
            </a:pPr>
            <a:endPar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Conclusion. </a:t>
            </a:r>
            <a:r>
              <a:rPr lang="en-GB" sz="2800" b="1" i="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41906852-FC43-57B0-1D6A-9814CB20686D}"/>
              </a:ext>
            </a:extLst>
          </p:cNvPr>
          <p:cNvSpPr txBox="1"/>
          <p:nvPr/>
        </p:nvSpPr>
        <p:spPr>
          <a:xfrm>
            <a:off x="3624615" y="4943873"/>
            <a:ext cx="5338120" cy="1261884"/>
          </a:xfrm>
          <a:prstGeom prst="rect">
            <a:avLst/>
          </a:prstGeom>
          <a:noFill/>
        </p:spPr>
        <p:txBody>
          <a:bodyPr wrap="square" rtlCol="0">
            <a:spAutoFit/>
          </a:bodyPr>
          <a:lstStyle/>
          <a:p>
            <a:r>
              <a:rPr lang="en-GB" sz="24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“The Last Emperor” </a:t>
            </a: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(1987)</a:t>
            </a:r>
          </a:p>
          <a:p>
            <a:pPr marL="355600" indent="-355600">
              <a:buFont typeface="Arial" panose="020B0604020202020204" pitchFamily="34" charset="0"/>
              <a:buChar char="•"/>
            </a:pP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The Greatest Injustice</a:t>
            </a:r>
          </a:p>
          <a:p>
            <a:pPr marL="355600" indent="-355600">
              <a:buFont typeface="Arial" panose="020B0604020202020204" pitchFamily="34" charset="0"/>
              <a:buChar char="•"/>
            </a:pPr>
            <a:r>
              <a:rPr lang="en-GB" sz="28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Immeasurable grace</a:t>
            </a:r>
          </a:p>
        </p:txBody>
      </p:sp>
    </p:spTree>
    <p:extLst>
      <p:ext uri="{BB962C8B-B14F-4D97-AF65-F5344CB8AC3E}">
        <p14:creationId xmlns:p14="http://schemas.microsoft.com/office/powerpoint/2010/main" val="39452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9346651" cy="1261884"/>
          </a:xfrm>
          <a:prstGeom prst="rect">
            <a:avLst/>
          </a:prstGeom>
          <a:noFill/>
        </p:spPr>
        <p:txBody>
          <a:bodyPr wrap="square" rtlCol="0">
            <a:spAutoFit/>
          </a:bodyPr>
          <a:lstStyle/>
          <a:p>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Two cases of flagrant injustice!</a:t>
            </a:r>
          </a:p>
          <a:p>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Hatred of Injustice</a:t>
            </a:r>
          </a:p>
          <a:p>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and Oppression – Ecclesiastes 3:16-4:3 </a:t>
            </a:r>
          </a:p>
        </p:txBody>
      </p:sp>
    </p:spTree>
    <p:extLst>
      <p:ext uri="{BB962C8B-B14F-4D97-AF65-F5344CB8AC3E}">
        <p14:creationId xmlns:p14="http://schemas.microsoft.com/office/powerpoint/2010/main" val="26083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Tree>
    <p:extLst>
      <p:ext uri="{BB962C8B-B14F-4D97-AF65-F5344CB8AC3E}">
        <p14:creationId xmlns:p14="http://schemas.microsoft.com/office/powerpoint/2010/main" val="15147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solidFill>
                <a:srgbClr val="FF0000"/>
              </a:solidFill>
            </a:endParaRPr>
          </a:p>
        </p:txBody>
      </p:sp>
    </p:spTree>
    <p:extLst>
      <p:ext uri="{BB962C8B-B14F-4D97-AF65-F5344CB8AC3E}">
        <p14:creationId xmlns:p14="http://schemas.microsoft.com/office/powerpoint/2010/main" val="9960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523220"/>
          </a:xfrm>
          <a:prstGeom prst="rect">
            <a:avLst/>
          </a:prstGeom>
          <a:noFill/>
        </p:spPr>
        <p:txBody>
          <a:bodyPr wrap="square" rtlCol="0">
            <a:spAutoFit/>
          </a:bodyPr>
          <a:lstStyle/>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p:txBody>
      </p:sp>
    </p:spTree>
    <p:extLst>
      <p:ext uri="{BB962C8B-B14F-4D97-AF65-F5344CB8AC3E}">
        <p14:creationId xmlns:p14="http://schemas.microsoft.com/office/powerpoint/2010/main" val="6752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892552"/>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8879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out)">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88220-2C62-0414-C319-6055ECC9943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A4C04E7-7931-1726-210E-34BF6A2BE3D9}"/>
              </a:ext>
            </a:extLst>
          </p:cNvPr>
          <p:cNvSpPr>
            <a:spLocks noGrp="1"/>
          </p:cNvSpPr>
          <p:nvPr>
            <p:ph type="ctrTitle"/>
          </p:nvPr>
        </p:nvSpPr>
        <p:spPr>
          <a:xfrm>
            <a:off x="2698282" y="265714"/>
            <a:ext cx="9144000" cy="2387600"/>
          </a:xfrm>
        </p:spPr>
        <p:txBody>
          <a:bodyPr anchor="t">
            <a:normAutofit/>
          </a:bodyPr>
          <a:lstStyle/>
          <a:p>
            <a:pPr algn="r"/>
            <a: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“Whatever happened to Justice?”</a:t>
            </a:r>
            <a:br>
              <a:rPr lang="en-GB" sz="36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Ecclesiastes 3:16-4:3 </a:t>
            </a:r>
          </a:p>
        </p:txBody>
      </p:sp>
      <p:sp>
        <p:nvSpPr>
          <p:cNvPr id="3" name="TextBox 2">
            <a:extLst>
              <a:ext uri="{FF2B5EF4-FFF2-40B4-BE49-F238E27FC236}">
                <a16:creationId xmlns:a16="http://schemas.microsoft.com/office/drawing/2014/main" id="{B38AE363-BF7C-BC52-778F-5361726274DA}"/>
              </a:ext>
            </a:extLst>
          </p:cNvPr>
          <p:cNvSpPr txBox="1"/>
          <p:nvPr/>
        </p:nvSpPr>
        <p:spPr>
          <a:xfrm>
            <a:off x="345988" y="1243914"/>
            <a:ext cx="10915569" cy="584775"/>
          </a:xfrm>
          <a:prstGeom prst="rect">
            <a:avLst/>
          </a:prstGeom>
          <a:noFill/>
        </p:spPr>
        <p:txBody>
          <a:bodyPr wrap="square" rtlCol="0">
            <a:spAutoFit/>
          </a:bodyPr>
          <a:lstStyle/>
          <a:p>
            <a:r>
              <a:rPr lang="en-GB" sz="32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1. Injustice should lead to humility </a:t>
            </a:r>
            <a:r>
              <a:rPr lang="en-GB" sz="2800" b="1" dirty="0">
                <a:ln w="3175">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vv.16-22</a:t>
            </a:r>
          </a:p>
        </p:txBody>
      </p:sp>
      <p:sp>
        <p:nvSpPr>
          <p:cNvPr id="4" name="TextBox 3">
            <a:extLst>
              <a:ext uri="{FF2B5EF4-FFF2-40B4-BE49-F238E27FC236}">
                <a16:creationId xmlns:a16="http://schemas.microsoft.com/office/drawing/2014/main" id="{520460F5-B531-A909-EC5A-9814D4BA6AB4}"/>
              </a:ext>
            </a:extLst>
          </p:cNvPr>
          <p:cNvSpPr txBox="1"/>
          <p:nvPr/>
        </p:nvSpPr>
        <p:spPr>
          <a:xfrm>
            <a:off x="900000" y="1800000"/>
            <a:ext cx="10275359" cy="1384995"/>
          </a:xfrm>
          <a:prstGeom prst="rect">
            <a:avLst/>
          </a:prstGeom>
          <a:noFill/>
        </p:spPr>
        <p:txBody>
          <a:bodyPr wrap="square" rtlCol="0">
            <a:spAutoFit/>
          </a:bodyPr>
          <a:lstStyle/>
          <a:p>
            <a:pPr algn="l"/>
            <a:r>
              <a:rPr lang="en-GB" sz="2800" b="1" i="1" dirty="0">
                <a:ln w="3175">
                  <a:solidFill>
                    <a:schemeClr val="tx1"/>
                  </a:solidFill>
                </a:ln>
                <a:solidFill>
                  <a:srgbClr val="FF0000"/>
                </a:solidFill>
                <a:effectLst/>
                <a:latin typeface="Bookman Old Style" panose="02050604050505020204" pitchFamily="18" charset="0"/>
              </a:rPr>
              <a:t>“And I saw something else under the sun: in the place of judgment – wickedness was there, in the place of justice – wickedness was there</a:t>
            </a:r>
            <a:r>
              <a:rPr lang="en-GB" sz="2800" b="1" dirty="0">
                <a:ln w="3175">
                  <a:solidFill>
                    <a:schemeClr val="tx1"/>
                  </a:solidFill>
                </a:ln>
                <a:solidFill>
                  <a:srgbClr val="FF0000"/>
                </a:solidFill>
                <a:effectLst/>
                <a:latin typeface="Bookman Old Style" panose="02050604050505020204" pitchFamily="18" charset="0"/>
              </a:rPr>
              <a:t>”</a:t>
            </a:r>
            <a:r>
              <a:rPr lang="en-GB" sz="2800" b="1" i="1" dirty="0">
                <a:ln w="3175">
                  <a:solidFill>
                    <a:schemeClr val="tx1"/>
                  </a:solidFill>
                </a:ln>
                <a:solidFill>
                  <a:srgbClr val="FF0000"/>
                </a:solidFill>
                <a:effectLst/>
                <a:latin typeface="Bookman Old Style" panose="02050604050505020204" pitchFamily="18" charset="0"/>
              </a:rPr>
              <a:t> </a:t>
            </a:r>
            <a:r>
              <a:rPr lang="en-GB" sz="2800" b="1" dirty="0">
                <a:ln w="3175">
                  <a:solidFill>
                    <a:schemeClr val="tx1"/>
                  </a:solidFill>
                </a:ln>
                <a:solidFill>
                  <a:srgbClr val="FF0000"/>
                </a:solidFill>
                <a:effectLst/>
                <a:latin typeface="Bookman Old Style" panose="02050604050505020204" pitchFamily="18" charset="0"/>
              </a:rPr>
              <a:t>(v.16).</a:t>
            </a:r>
            <a:endParaRPr lang="en-GB" dirty="0">
              <a:ln w="3175">
                <a:solidFill>
                  <a:schemeClr val="tx1"/>
                </a:solidFill>
              </a:ln>
            </a:endParaRPr>
          </a:p>
        </p:txBody>
      </p:sp>
      <p:sp>
        <p:nvSpPr>
          <p:cNvPr id="6" name="TextBox 5">
            <a:extLst>
              <a:ext uri="{FF2B5EF4-FFF2-40B4-BE49-F238E27FC236}">
                <a16:creationId xmlns:a16="http://schemas.microsoft.com/office/drawing/2014/main" id="{B782ECD5-F12B-BC61-0666-6EF256045412}"/>
              </a:ext>
            </a:extLst>
          </p:cNvPr>
          <p:cNvSpPr txBox="1"/>
          <p:nvPr/>
        </p:nvSpPr>
        <p:spPr>
          <a:xfrm>
            <a:off x="900000" y="3060000"/>
            <a:ext cx="10231654" cy="1261884"/>
          </a:xfrm>
          <a:prstGeom prst="rect">
            <a:avLst/>
          </a:prstGeom>
          <a:noFill/>
        </p:spPr>
        <p:txBody>
          <a:bodyPr wrap="square" rtlCol="0">
            <a:spAutoFit/>
          </a:bodyPr>
          <a:lstStyle/>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Injustice is everywhere !</a:t>
            </a:r>
          </a:p>
          <a:p>
            <a:pPr marL="355600" indent="-355600">
              <a:buFont typeface="Arial" panose="020B0604020202020204" pitchFamily="34" charset="0"/>
              <a:buChar char="•"/>
            </a:pPr>
            <a:r>
              <a:rPr lang="en-GB" sz="24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Could we live in a ‘perfect’ world?</a:t>
            </a:r>
          </a:p>
          <a:p>
            <a:pPr marL="355600" indent="-355600">
              <a:buFont typeface="Arial" panose="020B0604020202020204" pitchFamily="34" charset="0"/>
              <a:buChar char="•"/>
            </a:pPr>
            <a:r>
              <a:rPr lang="en-GB" sz="2800" b="1" dirty="0">
                <a:ln w="3175">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God is patient</a:t>
            </a:r>
            <a:endParaRPr lang="en-GB" sz="2800" b="1" dirty="0">
              <a:ln w="3175">
                <a:solidFill>
                  <a:schemeClr val="tx1"/>
                </a:solidFill>
              </a:ln>
              <a:solidFill>
                <a:srgbClr val="0070C0"/>
              </a:solidFill>
            </a:endParaRPr>
          </a:p>
        </p:txBody>
      </p:sp>
    </p:spTree>
    <p:extLst>
      <p:ext uri="{BB962C8B-B14F-4D97-AF65-F5344CB8AC3E}">
        <p14:creationId xmlns:p14="http://schemas.microsoft.com/office/powerpoint/2010/main" val="38768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out)">
                                      <p:cBhvr>
                                        <p:cTn id="7" dur="1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2361</Words>
  <Application>Microsoft Office PowerPoint</Application>
  <PresentationFormat>Widescreen</PresentationFormat>
  <Paragraphs>198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Calibri</vt:lpstr>
      <vt:lpstr>Calibri Light</vt:lpstr>
      <vt:lpstr>Tahoma</vt:lpstr>
      <vt:lpstr>Office Theme</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lpstr>“Whatever happened to Justice?” Ecclesiastes 3:16-4:3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justice!!!” Ecclesiastes 3:16-4:3</dc:title>
  <dc:creator>Colin Howells</dc:creator>
  <cp:lastModifiedBy>Colin Howells</cp:lastModifiedBy>
  <cp:revision>37</cp:revision>
  <dcterms:created xsi:type="dcterms:W3CDTF">2023-01-08T18:30:59Z</dcterms:created>
  <dcterms:modified xsi:type="dcterms:W3CDTF">2024-01-09T14:22:25Z</dcterms:modified>
</cp:coreProperties>
</file>