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2" r:id="rId3"/>
    <p:sldId id="317" r:id="rId4"/>
    <p:sldId id="542" r:id="rId5"/>
    <p:sldId id="544" r:id="rId6"/>
    <p:sldId id="545" r:id="rId7"/>
    <p:sldId id="546" r:id="rId8"/>
    <p:sldId id="543" r:id="rId9"/>
    <p:sldId id="547" r:id="rId10"/>
    <p:sldId id="549" r:id="rId11"/>
    <p:sldId id="548"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7"/>
    <a:srgbClr val="FFE8D1"/>
    <a:srgbClr val="FFDCB9"/>
    <a:srgbClr val="B68F5A"/>
    <a:srgbClr val="361B00"/>
    <a:srgbClr val="3E1F00"/>
    <a:srgbClr val="462300"/>
    <a:srgbClr val="66FF33"/>
    <a:srgbClr val="FFAE5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0" autoAdjust="0"/>
  </p:normalViewPr>
  <p:slideViewPr>
    <p:cSldViewPr snapToGrid="0">
      <p:cViewPr varScale="1">
        <p:scale>
          <a:sx n="107" d="100"/>
          <a:sy n="107" d="100"/>
        </p:scale>
        <p:origin x="138" y="3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F21-50E0-3814-74E2-828596B26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1632AD-72FC-53D8-3A0C-D3D3E36EE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689317-5262-EB70-2424-0B1720B0AAA3}"/>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C8CB168F-083C-DA2B-9B3F-B1106DC4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B1E30-01E3-4C0D-8567-BFEF6D64016B}"/>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29745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6B06-2F43-BF3D-B9FF-822E67285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D85BB-D91A-8393-A09D-B1658E0C6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B8BF0-7F8E-57AD-E8FE-2A6059E57854}"/>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C31598A1-3D91-E977-8F1C-2F6356D84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0CC5E-9A07-BD4A-CC14-A022D51693D9}"/>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61383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D9778-BC37-325B-194A-3D4FFA4E3E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8CD6E-A744-7065-2366-5EEA79A76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B2B4F-F1B7-4261-10A9-426FD6D5B8CB}"/>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FE5C7625-7F14-3A3A-F053-14DC9D4E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64B96-C7DE-2055-A630-76D83F30B7C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79425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B83-4ACE-3EC9-ED2D-3BBAC5497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87AE8-6758-048F-A6F9-A9B803ED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56F70-7259-2123-1606-BFBFFE79E56D}"/>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91CF7B1E-D896-9F13-A858-1FF5FC66B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AAB73-760C-2949-9F6D-FD3DA9635FD7}"/>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50654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83F-F959-A0DE-8C14-B97D3808A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3309F3-75E6-AADE-BC97-76DB5FAAA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BBC38-1F6F-CB7A-6345-565EFC281899}"/>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BC0923E2-020C-9352-0C4B-9A3A155CD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4EB5B-C0B0-7C1A-36DC-FFBEEF32488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7937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64A6-C5B1-096C-F283-B775C9EA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BC243-504F-4A5D-2FB5-1C6DC3AD6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EE9DB-321C-AFEF-90F4-6BD17FA0F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FBCDD-C39E-5A39-503E-51ED1D8B9152}"/>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6" name="Footer Placeholder 5">
            <a:extLst>
              <a:ext uri="{FF2B5EF4-FFF2-40B4-BE49-F238E27FC236}">
                <a16:creationId xmlns:a16="http://schemas.microsoft.com/office/drawing/2014/main" id="{3A09B4EA-839C-679E-3090-58DBE85F4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97A55-247B-BC5F-6AD6-0087660D8D2C}"/>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56693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8906-759F-3BD0-526C-46D4E16380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9953A-0C95-F63C-2AEA-0F138BDF7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586D7-A8B0-71AC-568A-AC636921C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CA6161-FA66-2C75-483D-7F3DAE202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59CD4-3699-21F7-226D-1F490DB3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4C4520-9CEB-D2ED-C54F-44452153646D}"/>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8" name="Footer Placeholder 7">
            <a:extLst>
              <a:ext uri="{FF2B5EF4-FFF2-40B4-BE49-F238E27FC236}">
                <a16:creationId xmlns:a16="http://schemas.microsoft.com/office/drawing/2014/main" id="{43B142AE-A8A1-3D9B-CDEE-E66D448094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BF4A4F-4D12-713E-EB30-2277B410C7A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870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B36-0E0C-4CC9-B1DC-696C7FC7F5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B1544B-2BA6-5FC5-48EA-92C499E3DE16}"/>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4" name="Footer Placeholder 3">
            <a:extLst>
              <a:ext uri="{FF2B5EF4-FFF2-40B4-BE49-F238E27FC236}">
                <a16:creationId xmlns:a16="http://schemas.microsoft.com/office/drawing/2014/main" id="{AAABBC8A-E38D-D66F-5F39-5BEAD7DF89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FF59-8D4E-B9A3-59C5-D294A875CF7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33617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41B65-9A70-C4D3-F3D3-6EB978A0E978}"/>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3" name="Footer Placeholder 2">
            <a:extLst>
              <a:ext uri="{FF2B5EF4-FFF2-40B4-BE49-F238E27FC236}">
                <a16:creationId xmlns:a16="http://schemas.microsoft.com/office/drawing/2014/main" id="{7B79341D-D865-2E5A-3635-22A652F191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83B380-B1E3-C75D-F78B-E5D8703B283E}"/>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7699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D9D3-6822-BF10-AD74-A3559E5C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942499-3248-8EA7-5D89-445EC941E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CFC08-5B1A-689A-7376-92D079C4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75BA7-172A-8D71-2A45-33E415BCA56C}"/>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6" name="Footer Placeholder 5">
            <a:extLst>
              <a:ext uri="{FF2B5EF4-FFF2-40B4-BE49-F238E27FC236}">
                <a16:creationId xmlns:a16="http://schemas.microsoft.com/office/drawing/2014/main" id="{4447EF1B-8BB3-1B2E-851B-444D6B179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37E2C-6B76-9C15-2F0C-08CD650E1EB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5807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1482-4E9E-D571-6A64-14A3645C4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613B2-D064-BD48-A44C-1A426968A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08AD4-54DE-AC76-38FC-9E377B98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DD352-8B4C-EA98-F5D2-9BA51173687F}"/>
              </a:ext>
            </a:extLst>
          </p:cNvPr>
          <p:cNvSpPr>
            <a:spLocks noGrp="1"/>
          </p:cNvSpPr>
          <p:nvPr>
            <p:ph type="dt" sz="half" idx="10"/>
          </p:nvPr>
        </p:nvSpPr>
        <p:spPr/>
        <p:txBody>
          <a:bodyPr/>
          <a:lstStyle/>
          <a:p>
            <a:fld id="{98EE09E8-38BA-44EE-A756-D92CF857C982}" type="datetimeFigureOut">
              <a:rPr lang="en-GB" smtClean="0"/>
              <a:t>06/01/2024</a:t>
            </a:fld>
            <a:endParaRPr lang="en-GB"/>
          </a:p>
        </p:txBody>
      </p:sp>
      <p:sp>
        <p:nvSpPr>
          <p:cNvPr id="6" name="Footer Placeholder 5">
            <a:extLst>
              <a:ext uri="{FF2B5EF4-FFF2-40B4-BE49-F238E27FC236}">
                <a16:creationId xmlns:a16="http://schemas.microsoft.com/office/drawing/2014/main" id="{24DF5604-8190-D91E-C241-3ED66A8497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7FD42-8FE1-F268-A536-AA028537703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1373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1734-A4ED-11A0-4022-F73907699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E8F50-1152-CC1C-469C-B1D5DE6F6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59A1E-3874-9153-D461-CF170BA2F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09E8-38BA-44EE-A756-D92CF857C982}" type="datetimeFigureOut">
              <a:rPr lang="en-GB" smtClean="0"/>
              <a:t>06/01/2024</a:t>
            </a:fld>
            <a:endParaRPr lang="en-GB"/>
          </a:p>
        </p:txBody>
      </p:sp>
      <p:sp>
        <p:nvSpPr>
          <p:cNvPr id="5" name="Footer Placeholder 4">
            <a:extLst>
              <a:ext uri="{FF2B5EF4-FFF2-40B4-BE49-F238E27FC236}">
                <a16:creationId xmlns:a16="http://schemas.microsoft.com/office/drawing/2014/main" id="{91007A33-BD50-ACA4-22DC-479C9F9FA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376AC0-DC21-1389-1D39-10D70897A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638E-9364-49F4-887A-4058905A5636}" type="slidenum">
              <a:rPr lang="en-GB" smtClean="0"/>
              <a:t>‹#›</a:t>
            </a:fld>
            <a:endParaRPr lang="en-GB"/>
          </a:p>
        </p:txBody>
      </p:sp>
    </p:spTree>
    <p:extLst>
      <p:ext uri="{BB962C8B-B14F-4D97-AF65-F5344CB8AC3E}">
        <p14:creationId xmlns:p14="http://schemas.microsoft.com/office/powerpoint/2010/main" val="343636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115810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3231654"/>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a:p>
            <a:r>
              <a:rPr lang="en-GB" sz="4500" b="1" dirty="0">
                <a:solidFill>
                  <a:srgbClr val="462300"/>
                </a:solidFill>
                <a:latin typeface="Arial" panose="020B0604020202020204" pitchFamily="34" charset="0"/>
                <a:cs typeface="Arial" panose="020B0604020202020204" pitchFamily="34" charset="0"/>
              </a:rPr>
              <a:t>Is to learn from God </a:t>
            </a:r>
            <a:r>
              <a:rPr lang="en-GB" sz="4000" dirty="0">
                <a:solidFill>
                  <a:srgbClr val="462300"/>
                </a:solidFill>
                <a:latin typeface="Arial" panose="020B0604020202020204" pitchFamily="34" charset="0"/>
                <a:cs typeface="Arial" panose="020B0604020202020204" pitchFamily="34" charset="0"/>
              </a:rPr>
              <a:t>(Micah 6:6-8)</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NOT required (vs.6-7)</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required (vs.8)</a:t>
            </a:r>
          </a:p>
        </p:txBody>
      </p:sp>
      <p:sp>
        <p:nvSpPr>
          <p:cNvPr id="2" name="TextBox 1">
            <a:extLst>
              <a:ext uri="{FF2B5EF4-FFF2-40B4-BE49-F238E27FC236}">
                <a16:creationId xmlns:a16="http://schemas.microsoft.com/office/drawing/2014/main" id="{10E23EAC-9C14-00A6-0FCC-30EBD49F0EB1}"/>
              </a:ext>
            </a:extLst>
          </p:cNvPr>
          <p:cNvSpPr txBox="1"/>
          <p:nvPr/>
        </p:nvSpPr>
        <p:spPr>
          <a:xfrm>
            <a:off x="1708727" y="4079071"/>
            <a:ext cx="10324276" cy="2708434"/>
          </a:xfrm>
          <a:prstGeom prst="rect">
            <a:avLst/>
          </a:prstGeom>
          <a:noFill/>
        </p:spPr>
        <p:txBody>
          <a:bodyPr wrap="square">
            <a:spAutoFit/>
          </a:bodyPr>
          <a:lstStyle/>
          <a:p>
            <a:pPr algn="ctr"/>
            <a:r>
              <a:rPr lang="en-GB" sz="3500" dirty="0">
                <a:latin typeface="Arial" panose="020B0604020202020204" pitchFamily="34" charset="0"/>
                <a:cs typeface="Arial" panose="020B0604020202020204" pitchFamily="34" charset="0"/>
              </a:rPr>
              <a:t>‘Therefore, I urge you, brothers and sisters, in view of God’s mercy, to offer your bodies as a living sacrifice, holy and pleasing to God - this is your true and proper worship.’</a:t>
            </a:r>
          </a:p>
          <a:p>
            <a:pPr algn="ctr"/>
            <a:r>
              <a:rPr lang="en-GB" sz="3000" b="1" dirty="0">
                <a:latin typeface="Arial" panose="020B0604020202020204" pitchFamily="34" charset="0"/>
                <a:cs typeface="Arial" panose="020B0604020202020204" pitchFamily="34" charset="0"/>
              </a:rPr>
              <a:t>Romans 12:1</a:t>
            </a:r>
          </a:p>
        </p:txBody>
      </p:sp>
    </p:spTree>
    <p:extLst>
      <p:ext uri="{BB962C8B-B14F-4D97-AF65-F5344CB8AC3E}">
        <p14:creationId xmlns:p14="http://schemas.microsoft.com/office/powerpoint/2010/main" val="271081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5678478"/>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a:p>
            <a:r>
              <a:rPr lang="en-GB" sz="4500" b="1" dirty="0">
                <a:solidFill>
                  <a:srgbClr val="462300"/>
                </a:solidFill>
                <a:latin typeface="Arial" panose="020B0604020202020204" pitchFamily="34" charset="0"/>
                <a:cs typeface="Arial" panose="020B0604020202020204" pitchFamily="34" charset="0"/>
              </a:rPr>
              <a:t>Is to learn from God </a:t>
            </a:r>
            <a:r>
              <a:rPr lang="en-GB" sz="4000" dirty="0">
                <a:solidFill>
                  <a:srgbClr val="462300"/>
                </a:solidFill>
                <a:latin typeface="Arial" panose="020B0604020202020204" pitchFamily="34" charset="0"/>
                <a:cs typeface="Arial" panose="020B0604020202020204" pitchFamily="34" charset="0"/>
              </a:rPr>
              <a:t>(Micah 6:6-8)</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NOT required</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required</a:t>
            </a:r>
          </a:p>
          <a:p>
            <a:r>
              <a:rPr lang="en-GB" sz="4500" b="1" dirty="0">
                <a:solidFill>
                  <a:srgbClr val="462300"/>
                </a:solidFill>
                <a:latin typeface="Arial" panose="020B0604020202020204" pitchFamily="34" charset="0"/>
                <a:cs typeface="Arial" panose="020B0604020202020204" pitchFamily="34" charset="0"/>
              </a:rPr>
              <a:t>Is to look to God </a:t>
            </a:r>
            <a:r>
              <a:rPr lang="en-GB" sz="4000" dirty="0">
                <a:solidFill>
                  <a:srgbClr val="462300"/>
                </a:solidFill>
                <a:latin typeface="Arial" panose="020B0604020202020204" pitchFamily="34" charset="0"/>
                <a:cs typeface="Arial" panose="020B0604020202020204" pitchFamily="34" charset="0"/>
              </a:rPr>
              <a:t>(Micah 6:8)</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His power at work in us </a:t>
            </a:r>
            <a:r>
              <a:rPr lang="en-GB" sz="3500" dirty="0">
                <a:solidFill>
                  <a:srgbClr val="462300"/>
                </a:solidFill>
                <a:latin typeface="Arial" panose="020B0604020202020204" pitchFamily="34" charset="0"/>
                <a:cs typeface="Arial" panose="020B0604020202020204" pitchFamily="34" charset="0"/>
              </a:rPr>
              <a:t>(Ephesians 3:20)</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His glory in the church and in Jesus </a:t>
            </a:r>
          </a:p>
          <a:p>
            <a:pPr lvl="1"/>
            <a:r>
              <a:rPr lang="en-GB" sz="3800" dirty="0">
                <a:solidFill>
                  <a:srgbClr val="462300"/>
                </a:solidFill>
                <a:latin typeface="Arial" panose="020B0604020202020204" pitchFamily="34" charset="0"/>
                <a:cs typeface="Arial" panose="020B0604020202020204" pitchFamily="34" charset="0"/>
              </a:rPr>
              <a:t>							</a:t>
            </a:r>
            <a:r>
              <a:rPr lang="en-GB" sz="3500" dirty="0">
                <a:solidFill>
                  <a:srgbClr val="462300"/>
                </a:solidFill>
                <a:latin typeface="Arial" panose="020B0604020202020204" pitchFamily="34" charset="0"/>
                <a:cs typeface="Arial" panose="020B0604020202020204" pitchFamily="34" charset="0"/>
              </a:rPr>
              <a:t>(Ephesians 3:21)</a:t>
            </a:r>
          </a:p>
        </p:txBody>
      </p:sp>
    </p:spTree>
    <p:extLst>
      <p:ext uri="{BB962C8B-B14F-4D97-AF65-F5344CB8AC3E}">
        <p14:creationId xmlns:p14="http://schemas.microsoft.com/office/powerpoint/2010/main" val="22481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Walking humbly with God</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2502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6" name="TextBox 5">
            <a:extLst>
              <a:ext uri="{FF2B5EF4-FFF2-40B4-BE49-F238E27FC236}">
                <a16:creationId xmlns:a16="http://schemas.microsoft.com/office/drawing/2014/main" id="{01C8C6CE-A72A-101E-CB1C-3748DC557F02}"/>
              </a:ext>
            </a:extLst>
          </p:cNvPr>
          <p:cNvSpPr txBox="1"/>
          <p:nvPr/>
        </p:nvSpPr>
        <p:spPr>
          <a:xfrm>
            <a:off x="181202" y="0"/>
            <a:ext cx="11769753" cy="830997"/>
          </a:xfrm>
          <a:prstGeom prst="rect">
            <a:avLst/>
          </a:prstGeom>
          <a:noFill/>
        </p:spPr>
        <p:txBody>
          <a:bodyPr wrap="square">
            <a:spAutoFit/>
          </a:bodyPr>
          <a:lstStyle/>
          <a:p>
            <a:pPr algn="ctr"/>
            <a:r>
              <a:rPr lang="en-GB" sz="4800" b="1" u="sng" dirty="0">
                <a:solidFill>
                  <a:srgbClr val="462300"/>
                </a:solidFill>
                <a:latin typeface="Arial" panose="020B0604020202020204" pitchFamily="34" charset="0"/>
                <a:cs typeface="Arial" panose="020B0604020202020204" pitchFamily="34" charset="0"/>
              </a:rPr>
              <a:t>Ephesians</a:t>
            </a:r>
          </a:p>
        </p:txBody>
      </p:sp>
      <p:sp>
        <p:nvSpPr>
          <p:cNvPr id="4" name="TextBox 3">
            <a:extLst>
              <a:ext uri="{FF2B5EF4-FFF2-40B4-BE49-F238E27FC236}">
                <a16:creationId xmlns:a16="http://schemas.microsoft.com/office/drawing/2014/main" id="{D9A8C881-0CD5-FBB3-4030-740C50DFABAE}"/>
              </a:ext>
            </a:extLst>
          </p:cNvPr>
          <p:cNvSpPr txBox="1"/>
          <p:nvPr/>
        </p:nvSpPr>
        <p:spPr>
          <a:xfrm>
            <a:off x="0" y="933178"/>
            <a:ext cx="5580404" cy="2554545"/>
          </a:xfrm>
          <a:prstGeom prst="rect">
            <a:avLst/>
          </a:prstGeom>
          <a:noFill/>
        </p:spPr>
        <p:txBody>
          <a:bodyPr wrap="square">
            <a:spAutoFit/>
          </a:bodyPr>
          <a:lstStyle/>
          <a:p>
            <a:pPr algn="ctr"/>
            <a:r>
              <a:rPr lang="en-GB" sz="4000" b="1" dirty="0">
                <a:solidFill>
                  <a:srgbClr val="462300"/>
                </a:solidFill>
                <a:latin typeface="Arial" panose="020B0604020202020204" pitchFamily="34" charset="0"/>
                <a:cs typeface="Arial" panose="020B0604020202020204" pitchFamily="34" charset="0"/>
              </a:rPr>
              <a:t>Chapters 1-3</a:t>
            </a:r>
          </a:p>
          <a:p>
            <a:pPr algn="ctr"/>
            <a:r>
              <a:rPr lang="en-GB" sz="4000" b="1" dirty="0">
                <a:solidFill>
                  <a:srgbClr val="462300"/>
                </a:solidFill>
                <a:latin typeface="Arial" panose="020B0604020202020204" pitchFamily="34" charset="0"/>
                <a:cs typeface="Arial" panose="020B0604020202020204" pitchFamily="34" charset="0"/>
              </a:rPr>
              <a:t>Doctrine</a:t>
            </a:r>
          </a:p>
          <a:p>
            <a:pPr algn="ctr"/>
            <a:r>
              <a:rPr lang="en-GB" sz="4000" dirty="0">
                <a:solidFill>
                  <a:srgbClr val="462300"/>
                </a:solidFill>
                <a:latin typeface="Arial" panose="020B0604020202020204" pitchFamily="34" charset="0"/>
                <a:cs typeface="Arial" panose="020B0604020202020204" pitchFamily="34" charset="0"/>
              </a:rPr>
              <a:t>(What the Christian needs to know)</a:t>
            </a:r>
          </a:p>
        </p:txBody>
      </p:sp>
      <p:sp>
        <p:nvSpPr>
          <p:cNvPr id="7" name="TextBox 6">
            <a:extLst>
              <a:ext uri="{FF2B5EF4-FFF2-40B4-BE49-F238E27FC236}">
                <a16:creationId xmlns:a16="http://schemas.microsoft.com/office/drawing/2014/main" id="{31FBB12F-1F17-CDA1-AE1C-0293DE017D47}"/>
              </a:ext>
            </a:extLst>
          </p:cNvPr>
          <p:cNvSpPr txBox="1"/>
          <p:nvPr/>
        </p:nvSpPr>
        <p:spPr>
          <a:xfrm>
            <a:off x="6990460" y="933178"/>
            <a:ext cx="4828373" cy="2554545"/>
          </a:xfrm>
          <a:prstGeom prst="rect">
            <a:avLst/>
          </a:prstGeom>
          <a:noFill/>
        </p:spPr>
        <p:txBody>
          <a:bodyPr wrap="square">
            <a:spAutoFit/>
          </a:bodyPr>
          <a:lstStyle/>
          <a:p>
            <a:pPr algn="ctr"/>
            <a:r>
              <a:rPr lang="en-GB" sz="4000" b="1" dirty="0">
                <a:solidFill>
                  <a:srgbClr val="462300"/>
                </a:solidFill>
                <a:latin typeface="Arial" panose="020B0604020202020204" pitchFamily="34" charset="0"/>
                <a:cs typeface="Arial" panose="020B0604020202020204" pitchFamily="34" charset="0"/>
              </a:rPr>
              <a:t>Chapters 4-6</a:t>
            </a:r>
          </a:p>
          <a:p>
            <a:pPr algn="ctr"/>
            <a:r>
              <a:rPr lang="en-GB" sz="4000" b="1" dirty="0">
                <a:solidFill>
                  <a:srgbClr val="462300"/>
                </a:solidFill>
                <a:latin typeface="Arial" panose="020B0604020202020204" pitchFamily="34" charset="0"/>
                <a:cs typeface="Arial" panose="020B0604020202020204" pitchFamily="34" charset="0"/>
              </a:rPr>
              <a:t>Duty</a:t>
            </a:r>
          </a:p>
          <a:p>
            <a:pPr algn="ctr"/>
            <a:r>
              <a:rPr lang="en-GB" sz="4000" dirty="0">
                <a:solidFill>
                  <a:srgbClr val="462300"/>
                </a:solidFill>
                <a:latin typeface="Arial" panose="020B0604020202020204" pitchFamily="34" charset="0"/>
                <a:cs typeface="Arial" panose="020B0604020202020204" pitchFamily="34" charset="0"/>
              </a:rPr>
              <a:t>(How the Christian is to live)</a:t>
            </a:r>
          </a:p>
        </p:txBody>
      </p:sp>
      <p:cxnSp>
        <p:nvCxnSpPr>
          <p:cNvPr id="8" name="Straight Connector 7">
            <a:extLst>
              <a:ext uri="{FF2B5EF4-FFF2-40B4-BE49-F238E27FC236}">
                <a16:creationId xmlns:a16="http://schemas.microsoft.com/office/drawing/2014/main" id="{A925FC45-807B-DF28-702E-53F5E957F49C}"/>
              </a:ext>
            </a:extLst>
          </p:cNvPr>
          <p:cNvCxnSpPr/>
          <p:nvPr/>
        </p:nvCxnSpPr>
        <p:spPr>
          <a:xfrm>
            <a:off x="6165908" y="1053818"/>
            <a:ext cx="0" cy="2313264"/>
          </a:xfrm>
          <a:prstGeom prst="line">
            <a:avLst/>
          </a:prstGeom>
          <a:ln w="349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308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6" name="TextBox 5">
            <a:extLst>
              <a:ext uri="{FF2B5EF4-FFF2-40B4-BE49-F238E27FC236}">
                <a16:creationId xmlns:a16="http://schemas.microsoft.com/office/drawing/2014/main" id="{01C8C6CE-A72A-101E-CB1C-3748DC557F02}"/>
              </a:ext>
            </a:extLst>
          </p:cNvPr>
          <p:cNvSpPr txBox="1"/>
          <p:nvPr/>
        </p:nvSpPr>
        <p:spPr>
          <a:xfrm>
            <a:off x="181202" y="0"/>
            <a:ext cx="11769753" cy="3046988"/>
          </a:xfrm>
          <a:prstGeom prst="rect">
            <a:avLst/>
          </a:prstGeom>
          <a:noFill/>
        </p:spPr>
        <p:txBody>
          <a:bodyPr wrap="square">
            <a:spAutoFit/>
          </a:bodyPr>
          <a:lstStyle/>
          <a:p>
            <a:pPr algn="ctr"/>
            <a:r>
              <a:rPr lang="en-GB" sz="4800" b="1" u="sng" dirty="0">
                <a:solidFill>
                  <a:srgbClr val="462300"/>
                </a:solidFill>
                <a:latin typeface="Arial" panose="020B0604020202020204" pitchFamily="34" charset="0"/>
                <a:cs typeface="Arial" panose="020B0604020202020204" pitchFamily="34" charset="0"/>
              </a:rPr>
              <a:t>Ephesians</a:t>
            </a: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Wealth</a:t>
            </a:r>
            <a:r>
              <a:rPr lang="en-GB" sz="4800" dirty="0">
                <a:solidFill>
                  <a:srgbClr val="462300"/>
                </a:solidFill>
                <a:latin typeface="Arial" panose="020B0604020202020204" pitchFamily="34" charset="0"/>
                <a:cs typeface="Arial" panose="020B0604020202020204" pitchFamily="34" charset="0"/>
              </a:rPr>
              <a:t> of the Christian = Ch1-3</a:t>
            </a:r>
            <a:endParaRPr lang="en-GB" sz="800" dirty="0">
              <a:solidFill>
                <a:srgbClr val="462300"/>
              </a:solidFill>
              <a:latin typeface="Arial" panose="020B0604020202020204" pitchFamily="34" charset="0"/>
              <a:cs typeface="Arial" panose="020B0604020202020204" pitchFamily="34" charset="0"/>
            </a:endParaRP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Walk</a:t>
            </a:r>
            <a:r>
              <a:rPr lang="en-GB" sz="4800" dirty="0">
                <a:solidFill>
                  <a:srgbClr val="462300"/>
                </a:solidFill>
                <a:latin typeface="Arial" panose="020B0604020202020204" pitchFamily="34" charset="0"/>
                <a:cs typeface="Arial" panose="020B0604020202020204" pitchFamily="34" charset="0"/>
              </a:rPr>
              <a:t> of the Christian = Ch4-6:9</a:t>
            </a:r>
          </a:p>
          <a:p>
            <a:pPr algn="ctr"/>
            <a:r>
              <a:rPr lang="en-GB" sz="4800" dirty="0">
                <a:solidFill>
                  <a:srgbClr val="462300"/>
                </a:solidFill>
                <a:latin typeface="Arial" panose="020B0604020202020204" pitchFamily="34" charset="0"/>
                <a:cs typeface="Arial" panose="020B0604020202020204" pitchFamily="34" charset="0"/>
              </a:rPr>
              <a:t>The </a:t>
            </a:r>
            <a:r>
              <a:rPr lang="en-GB" sz="4800" b="1" dirty="0">
                <a:solidFill>
                  <a:srgbClr val="462300"/>
                </a:solidFill>
                <a:latin typeface="Arial" panose="020B0604020202020204" pitchFamily="34" charset="0"/>
                <a:cs typeface="Arial" panose="020B0604020202020204" pitchFamily="34" charset="0"/>
              </a:rPr>
              <a:t>Warfare</a:t>
            </a:r>
            <a:r>
              <a:rPr lang="en-GB" sz="4800" dirty="0">
                <a:solidFill>
                  <a:srgbClr val="462300"/>
                </a:solidFill>
                <a:latin typeface="Arial" panose="020B0604020202020204" pitchFamily="34" charset="0"/>
                <a:cs typeface="Arial" panose="020B0604020202020204" pitchFamily="34" charset="0"/>
              </a:rPr>
              <a:t> of the Christian = Ch6:10-24</a:t>
            </a:r>
          </a:p>
        </p:txBody>
      </p:sp>
    </p:spTree>
    <p:extLst>
      <p:ext uri="{BB962C8B-B14F-4D97-AF65-F5344CB8AC3E}">
        <p14:creationId xmlns:p14="http://schemas.microsoft.com/office/powerpoint/2010/main" val="732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1369606"/>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p:txBody>
      </p:sp>
      <p:sp>
        <p:nvSpPr>
          <p:cNvPr id="2" name="TextBox 1">
            <a:extLst>
              <a:ext uri="{FF2B5EF4-FFF2-40B4-BE49-F238E27FC236}">
                <a16:creationId xmlns:a16="http://schemas.microsoft.com/office/drawing/2014/main" id="{F7296551-EAE4-A61C-32CD-E73B76E5054C}"/>
              </a:ext>
            </a:extLst>
          </p:cNvPr>
          <p:cNvSpPr txBox="1"/>
          <p:nvPr/>
        </p:nvSpPr>
        <p:spPr>
          <a:xfrm>
            <a:off x="1867724" y="2241352"/>
            <a:ext cx="10165279" cy="4647426"/>
          </a:xfrm>
          <a:prstGeom prst="rect">
            <a:avLst/>
          </a:prstGeom>
          <a:noFill/>
        </p:spPr>
        <p:txBody>
          <a:bodyPr wrap="square">
            <a:spAutoFit/>
          </a:bodyPr>
          <a:lstStyle/>
          <a:p>
            <a:pPr algn="ctr"/>
            <a:r>
              <a:rPr lang="en-GB" sz="3800" dirty="0">
                <a:latin typeface="Arial" panose="020B0604020202020204" pitchFamily="34" charset="0"/>
                <a:cs typeface="Arial" panose="020B0604020202020204" pitchFamily="34" charset="0"/>
              </a:rPr>
              <a:t>‘When you were dead in your sins and in the uncircumcision of your flesh, God made you alive with Christ. He forgave us all our sins, having cancelled </a:t>
            </a:r>
            <a:r>
              <a:rPr lang="en-GB" sz="3800" b="1" dirty="0">
                <a:latin typeface="Arial" panose="020B0604020202020204" pitchFamily="34" charset="0"/>
                <a:cs typeface="Arial" panose="020B0604020202020204" pitchFamily="34" charset="0"/>
              </a:rPr>
              <a:t>the charge</a:t>
            </a:r>
            <a:r>
              <a:rPr lang="en-GB" sz="3800" dirty="0">
                <a:latin typeface="Arial" panose="020B0604020202020204" pitchFamily="34" charset="0"/>
                <a:cs typeface="Arial" panose="020B0604020202020204" pitchFamily="34" charset="0"/>
              </a:rPr>
              <a:t> of our legal indebtedness, which stood against us and condemned us; He has taken it away, nailing it to the cross.’ </a:t>
            </a:r>
          </a:p>
          <a:p>
            <a:pPr algn="ctr"/>
            <a:r>
              <a:rPr lang="en-GB" sz="3000" b="1" dirty="0">
                <a:latin typeface="Arial" panose="020B0604020202020204" pitchFamily="34" charset="0"/>
                <a:cs typeface="Arial" panose="020B0604020202020204" pitchFamily="34" charset="0"/>
              </a:rPr>
              <a:t>Colossians 2:13-14</a:t>
            </a:r>
          </a:p>
        </p:txBody>
      </p:sp>
    </p:spTree>
    <p:extLst>
      <p:ext uri="{BB962C8B-B14F-4D97-AF65-F5344CB8AC3E}">
        <p14:creationId xmlns:p14="http://schemas.microsoft.com/office/powerpoint/2010/main" val="55274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1369606"/>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p:txBody>
      </p:sp>
      <p:sp>
        <p:nvSpPr>
          <p:cNvPr id="2" name="TextBox 1">
            <a:extLst>
              <a:ext uri="{FF2B5EF4-FFF2-40B4-BE49-F238E27FC236}">
                <a16:creationId xmlns:a16="http://schemas.microsoft.com/office/drawing/2014/main" id="{F7296551-EAE4-A61C-32CD-E73B76E5054C}"/>
              </a:ext>
            </a:extLst>
          </p:cNvPr>
          <p:cNvSpPr txBox="1"/>
          <p:nvPr/>
        </p:nvSpPr>
        <p:spPr>
          <a:xfrm>
            <a:off x="1867724" y="2405213"/>
            <a:ext cx="10165279" cy="2939266"/>
          </a:xfrm>
          <a:prstGeom prst="rect">
            <a:avLst/>
          </a:prstGeom>
          <a:noFill/>
        </p:spPr>
        <p:txBody>
          <a:bodyPr wrap="square">
            <a:spAutoFit/>
          </a:bodyPr>
          <a:lstStyle/>
          <a:p>
            <a:pPr algn="ctr"/>
            <a:r>
              <a:rPr lang="en-GB" sz="3700" dirty="0">
                <a:latin typeface="Arial" panose="020B0604020202020204" pitchFamily="34" charset="0"/>
                <a:cs typeface="Arial" panose="020B0604020202020204" pitchFamily="34" charset="0"/>
              </a:rPr>
              <a:t>‘I keep asking that the God of our Lord Jesus Christ, the glorious Father, may give you the Spirit of wisdom and revelation, so that you </a:t>
            </a:r>
            <a:r>
              <a:rPr lang="en-GB" sz="3700" b="1" dirty="0">
                <a:latin typeface="Arial" panose="020B0604020202020204" pitchFamily="34" charset="0"/>
                <a:cs typeface="Arial" panose="020B0604020202020204" pitchFamily="34" charset="0"/>
              </a:rPr>
              <a:t>may know Him better</a:t>
            </a:r>
            <a:r>
              <a:rPr lang="en-GB" sz="3700" dirty="0">
                <a:latin typeface="Arial" panose="020B0604020202020204" pitchFamily="34" charset="0"/>
                <a:cs typeface="Arial" panose="020B0604020202020204" pitchFamily="34" charset="0"/>
              </a:rPr>
              <a:t>.’</a:t>
            </a:r>
          </a:p>
          <a:p>
            <a:pPr algn="ctr"/>
            <a:r>
              <a:rPr lang="en-GB" sz="3000" b="1" dirty="0">
                <a:latin typeface="Arial" panose="020B0604020202020204" pitchFamily="34" charset="0"/>
                <a:cs typeface="Arial" panose="020B0604020202020204" pitchFamily="34" charset="0"/>
              </a:rPr>
              <a:t>Ephesians 1:17</a:t>
            </a:r>
          </a:p>
        </p:txBody>
      </p:sp>
      <p:sp>
        <p:nvSpPr>
          <p:cNvPr id="5" name="TextBox 4">
            <a:extLst>
              <a:ext uri="{FF2B5EF4-FFF2-40B4-BE49-F238E27FC236}">
                <a16:creationId xmlns:a16="http://schemas.microsoft.com/office/drawing/2014/main" id="{FA8A5D9D-B346-5515-9D2B-6175C0C241D7}"/>
              </a:ext>
            </a:extLst>
          </p:cNvPr>
          <p:cNvSpPr txBox="1"/>
          <p:nvPr/>
        </p:nvSpPr>
        <p:spPr>
          <a:xfrm>
            <a:off x="1561935" y="5344479"/>
            <a:ext cx="10776856" cy="1123384"/>
          </a:xfrm>
          <a:prstGeom prst="rect">
            <a:avLst/>
          </a:prstGeom>
          <a:noFill/>
        </p:spPr>
        <p:txBody>
          <a:bodyPr wrap="square">
            <a:spAutoFit/>
          </a:bodyPr>
          <a:lstStyle/>
          <a:p>
            <a:pPr algn="ctr"/>
            <a:r>
              <a:rPr lang="en-GB" sz="3700" dirty="0">
                <a:latin typeface="Arial" panose="020B0604020202020204" pitchFamily="34" charset="0"/>
                <a:cs typeface="Arial" panose="020B0604020202020204" pitchFamily="34" charset="0"/>
              </a:rPr>
              <a:t>‘and </a:t>
            </a:r>
            <a:r>
              <a:rPr lang="en-GB" sz="3700" b="1" dirty="0">
                <a:latin typeface="Arial" panose="020B0604020202020204" pitchFamily="34" charset="0"/>
                <a:cs typeface="Arial" panose="020B0604020202020204" pitchFamily="34" charset="0"/>
              </a:rPr>
              <a:t>to know </a:t>
            </a:r>
            <a:r>
              <a:rPr lang="en-GB" sz="3700" dirty="0">
                <a:latin typeface="Arial" panose="020B0604020202020204" pitchFamily="34" charset="0"/>
                <a:cs typeface="Arial" panose="020B0604020202020204" pitchFamily="34" charset="0"/>
              </a:rPr>
              <a:t>this love that surpasses knowledge’</a:t>
            </a:r>
          </a:p>
          <a:p>
            <a:pPr algn="ctr"/>
            <a:r>
              <a:rPr lang="en-GB" sz="3000" b="1" dirty="0">
                <a:latin typeface="Arial" panose="020B0604020202020204" pitchFamily="34" charset="0"/>
                <a:cs typeface="Arial" panose="020B0604020202020204" pitchFamily="34" charset="0"/>
              </a:rPr>
              <a:t>Ephesians 3:19</a:t>
            </a:r>
          </a:p>
        </p:txBody>
      </p:sp>
    </p:spTree>
    <p:extLst>
      <p:ext uri="{BB962C8B-B14F-4D97-AF65-F5344CB8AC3E}">
        <p14:creationId xmlns:p14="http://schemas.microsoft.com/office/powerpoint/2010/main" val="12407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1369606"/>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p:txBody>
      </p:sp>
      <p:sp>
        <p:nvSpPr>
          <p:cNvPr id="2" name="TextBox 1">
            <a:extLst>
              <a:ext uri="{FF2B5EF4-FFF2-40B4-BE49-F238E27FC236}">
                <a16:creationId xmlns:a16="http://schemas.microsoft.com/office/drawing/2014/main" id="{F7296551-EAE4-A61C-32CD-E73B76E5054C}"/>
              </a:ext>
            </a:extLst>
          </p:cNvPr>
          <p:cNvSpPr txBox="1"/>
          <p:nvPr/>
        </p:nvSpPr>
        <p:spPr>
          <a:xfrm>
            <a:off x="2133682" y="2209958"/>
            <a:ext cx="9683552" cy="3046988"/>
          </a:xfrm>
          <a:prstGeom prst="rect">
            <a:avLst/>
          </a:prstGeom>
          <a:noFill/>
        </p:spPr>
        <p:txBody>
          <a:bodyPr wrap="square">
            <a:spAutoFit/>
          </a:bodyPr>
          <a:lstStyle/>
          <a:p>
            <a:pPr algn="ctr"/>
            <a:r>
              <a:rPr lang="en-GB" sz="3200" i="1" dirty="0">
                <a:latin typeface="Arial" panose="020B0604020202020204" pitchFamily="34" charset="0"/>
                <a:cs typeface="Arial" panose="020B0604020202020204" pitchFamily="34" charset="0"/>
              </a:rPr>
              <a:t>When peace like a river </a:t>
            </a:r>
            <a:r>
              <a:rPr lang="en-GB" sz="3200" i="1" dirty="0" err="1">
                <a:latin typeface="Arial" panose="020B0604020202020204" pitchFamily="34" charset="0"/>
                <a:cs typeface="Arial" panose="020B0604020202020204" pitchFamily="34" charset="0"/>
              </a:rPr>
              <a:t>attendeth</a:t>
            </a:r>
            <a:r>
              <a:rPr lang="en-GB" sz="3200" i="1" dirty="0">
                <a:latin typeface="Arial" panose="020B0604020202020204" pitchFamily="34" charset="0"/>
                <a:cs typeface="Arial" panose="020B0604020202020204" pitchFamily="34" charset="0"/>
              </a:rPr>
              <a:t> my way,</a:t>
            </a:r>
          </a:p>
          <a:p>
            <a:pPr algn="ctr"/>
            <a:r>
              <a:rPr lang="en-GB" sz="3200" i="1" dirty="0">
                <a:latin typeface="Arial" panose="020B0604020202020204" pitchFamily="34" charset="0"/>
                <a:cs typeface="Arial" panose="020B0604020202020204" pitchFamily="34" charset="0"/>
              </a:rPr>
              <a:t>when sorrows like sea billows roll;</a:t>
            </a:r>
          </a:p>
          <a:p>
            <a:pPr algn="ctr"/>
            <a:r>
              <a:rPr lang="en-GB" sz="3200" i="1" dirty="0">
                <a:latin typeface="Arial" panose="020B0604020202020204" pitchFamily="34" charset="0"/>
                <a:cs typeface="Arial" panose="020B0604020202020204" pitchFamily="34" charset="0"/>
              </a:rPr>
              <a:t>whatever my lot, thou hast taught me to say,</a:t>
            </a:r>
          </a:p>
          <a:p>
            <a:pPr algn="ctr"/>
            <a:r>
              <a:rPr lang="en-GB" sz="3200" i="1" dirty="0">
                <a:latin typeface="Arial" panose="020B0604020202020204" pitchFamily="34" charset="0"/>
                <a:cs typeface="Arial" panose="020B0604020202020204" pitchFamily="34" charset="0"/>
              </a:rPr>
              <a:t>"It is well, it is well with my soul.“</a:t>
            </a:r>
          </a:p>
          <a:p>
            <a:pPr algn="ctr"/>
            <a:r>
              <a:rPr lang="en-GB" sz="3000" b="1" i="1" dirty="0">
                <a:latin typeface="Arial" panose="020B0604020202020204" pitchFamily="34" charset="0"/>
                <a:cs typeface="Arial" panose="020B0604020202020204" pitchFamily="34" charset="0"/>
              </a:rPr>
              <a:t>Horatio Gates Spafford (1873)</a:t>
            </a:r>
          </a:p>
          <a:p>
            <a:pPr algn="ctr"/>
            <a:endParaRPr lang="en-GB" sz="3200"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D6DDD74-1779-35CD-9B75-3CBFD26650D0}"/>
              </a:ext>
            </a:extLst>
          </p:cNvPr>
          <p:cNvPicPr>
            <a:picLocks noChangeAspect="1"/>
          </p:cNvPicPr>
          <p:nvPr/>
        </p:nvPicPr>
        <p:blipFill rotWithShape="1">
          <a:blip r:embed="rId3">
            <a:extLst>
              <a:ext uri="{28A0092B-C50C-407E-A947-70E740481C1C}">
                <a14:useLocalDpi xmlns:a14="http://schemas.microsoft.com/office/drawing/2010/main" val="0"/>
              </a:ext>
            </a:extLst>
          </a:blip>
          <a:srcRect l="18847" t="29048" r="19124" b="58333"/>
          <a:stretch/>
        </p:blipFill>
        <p:spPr>
          <a:xfrm>
            <a:off x="1978559" y="4722982"/>
            <a:ext cx="9932899" cy="2020718"/>
          </a:xfrm>
          <a:prstGeom prst="rect">
            <a:avLst/>
          </a:prstGeom>
        </p:spPr>
      </p:pic>
    </p:spTree>
    <p:extLst>
      <p:ext uri="{BB962C8B-B14F-4D97-AF65-F5344CB8AC3E}">
        <p14:creationId xmlns:p14="http://schemas.microsoft.com/office/powerpoint/2010/main" val="26362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1369606"/>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p:txBody>
      </p:sp>
      <p:sp>
        <p:nvSpPr>
          <p:cNvPr id="2" name="TextBox 1">
            <a:extLst>
              <a:ext uri="{FF2B5EF4-FFF2-40B4-BE49-F238E27FC236}">
                <a16:creationId xmlns:a16="http://schemas.microsoft.com/office/drawing/2014/main" id="{F7296551-EAE4-A61C-32CD-E73B76E5054C}"/>
              </a:ext>
            </a:extLst>
          </p:cNvPr>
          <p:cNvSpPr txBox="1"/>
          <p:nvPr/>
        </p:nvSpPr>
        <p:spPr>
          <a:xfrm>
            <a:off x="2133682" y="2209958"/>
            <a:ext cx="9683552" cy="3046988"/>
          </a:xfrm>
          <a:prstGeom prst="rect">
            <a:avLst/>
          </a:prstGeom>
          <a:noFill/>
        </p:spPr>
        <p:txBody>
          <a:bodyPr wrap="square">
            <a:spAutoFit/>
          </a:bodyPr>
          <a:lstStyle/>
          <a:p>
            <a:pPr algn="ctr"/>
            <a:r>
              <a:rPr lang="en-GB" sz="3200" i="1" dirty="0">
                <a:latin typeface="Arial" panose="020B0604020202020204" pitchFamily="34" charset="0"/>
                <a:cs typeface="Arial" panose="020B0604020202020204" pitchFamily="34" charset="0"/>
              </a:rPr>
              <a:t>When peace like a river </a:t>
            </a:r>
            <a:r>
              <a:rPr lang="en-GB" sz="3200" i="1" dirty="0" err="1">
                <a:latin typeface="Arial" panose="020B0604020202020204" pitchFamily="34" charset="0"/>
                <a:cs typeface="Arial" panose="020B0604020202020204" pitchFamily="34" charset="0"/>
              </a:rPr>
              <a:t>attendeth</a:t>
            </a:r>
            <a:r>
              <a:rPr lang="en-GB" sz="3200" i="1" dirty="0">
                <a:latin typeface="Arial" panose="020B0604020202020204" pitchFamily="34" charset="0"/>
                <a:cs typeface="Arial" panose="020B0604020202020204" pitchFamily="34" charset="0"/>
              </a:rPr>
              <a:t> my way,</a:t>
            </a:r>
          </a:p>
          <a:p>
            <a:pPr algn="ctr"/>
            <a:r>
              <a:rPr lang="en-GB" sz="3200" i="1" dirty="0">
                <a:latin typeface="Arial" panose="020B0604020202020204" pitchFamily="34" charset="0"/>
                <a:cs typeface="Arial" panose="020B0604020202020204" pitchFamily="34" charset="0"/>
              </a:rPr>
              <a:t>when sorrows like sea billows roll;</a:t>
            </a:r>
          </a:p>
          <a:p>
            <a:pPr algn="ctr"/>
            <a:r>
              <a:rPr lang="en-GB" sz="3200" i="1" dirty="0">
                <a:latin typeface="Arial" panose="020B0604020202020204" pitchFamily="34" charset="0"/>
                <a:cs typeface="Arial" panose="020B0604020202020204" pitchFamily="34" charset="0"/>
              </a:rPr>
              <a:t>whatever my lot, thou hast taught me </a:t>
            </a:r>
            <a:r>
              <a:rPr lang="en-GB" sz="3200" i="1" dirty="0">
                <a:effectLst>
                  <a:glow rad="228600">
                    <a:schemeClr val="accent4">
                      <a:satMod val="175000"/>
                      <a:alpha val="40000"/>
                    </a:schemeClr>
                  </a:glow>
                </a:effectLst>
                <a:latin typeface="Arial" panose="020B0604020202020204" pitchFamily="34" charset="0"/>
                <a:cs typeface="Arial" panose="020B0604020202020204" pitchFamily="34" charset="0"/>
              </a:rPr>
              <a:t>to say</a:t>
            </a:r>
            <a:r>
              <a:rPr lang="en-GB" sz="3200" i="1" dirty="0">
                <a:latin typeface="Arial" panose="020B0604020202020204" pitchFamily="34" charset="0"/>
                <a:cs typeface="Arial" panose="020B0604020202020204" pitchFamily="34" charset="0"/>
              </a:rPr>
              <a:t>,</a:t>
            </a:r>
          </a:p>
          <a:p>
            <a:pPr algn="ctr"/>
            <a:r>
              <a:rPr lang="en-GB" sz="3200" i="1" dirty="0">
                <a:latin typeface="Arial" panose="020B0604020202020204" pitchFamily="34" charset="0"/>
                <a:cs typeface="Arial" panose="020B0604020202020204" pitchFamily="34" charset="0"/>
              </a:rPr>
              <a:t>"It is well, it is well with my soul.“</a:t>
            </a:r>
          </a:p>
          <a:p>
            <a:pPr algn="ctr"/>
            <a:r>
              <a:rPr lang="en-GB" sz="3000" b="1" i="1" dirty="0">
                <a:latin typeface="Arial" panose="020B0604020202020204" pitchFamily="34" charset="0"/>
                <a:cs typeface="Arial" panose="020B0604020202020204" pitchFamily="34" charset="0"/>
              </a:rPr>
              <a:t>Horatio Gates Spafford (1873)</a:t>
            </a:r>
          </a:p>
          <a:p>
            <a:pPr algn="ctr"/>
            <a:endParaRPr lang="en-GB" sz="3200"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D6DDD74-1779-35CD-9B75-3CBFD26650D0}"/>
              </a:ext>
            </a:extLst>
          </p:cNvPr>
          <p:cNvPicPr>
            <a:picLocks noChangeAspect="1"/>
          </p:cNvPicPr>
          <p:nvPr/>
        </p:nvPicPr>
        <p:blipFill rotWithShape="1">
          <a:blip r:embed="rId3">
            <a:extLst>
              <a:ext uri="{28A0092B-C50C-407E-A947-70E740481C1C}">
                <a14:useLocalDpi xmlns:a14="http://schemas.microsoft.com/office/drawing/2010/main" val="0"/>
              </a:ext>
            </a:extLst>
          </a:blip>
          <a:srcRect l="18847" t="29048" r="19124" b="58333"/>
          <a:stretch/>
        </p:blipFill>
        <p:spPr>
          <a:xfrm>
            <a:off x="1978559" y="4722982"/>
            <a:ext cx="9932899" cy="2020718"/>
          </a:xfrm>
          <a:prstGeom prst="rect">
            <a:avLst/>
          </a:prstGeom>
        </p:spPr>
      </p:pic>
      <p:sp>
        <p:nvSpPr>
          <p:cNvPr id="5" name="Oval 4">
            <a:extLst>
              <a:ext uri="{FF2B5EF4-FFF2-40B4-BE49-F238E27FC236}">
                <a16:creationId xmlns:a16="http://schemas.microsoft.com/office/drawing/2014/main" id="{285246F4-1801-063C-E44F-0BE5751A4301}"/>
              </a:ext>
            </a:extLst>
          </p:cNvPr>
          <p:cNvSpPr/>
          <p:nvPr/>
        </p:nvSpPr>
        <p:spPr>
          <a:xfrm>
            <a:off x="9135836" y="5592536"/>
            <a:ext cx="1404257" cy="718457"/>
          </a:xfrm>
          <a:prstGeom prst="ellipse">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405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2646878"/>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a:p>
            <a:r>
              <a:rPr lang="en-GB" sz="4500" b="1" dirty="0">
                <a:solidFill>
                  <a:srgbClr val="462300"/>
                </a:solidFill>
                <a:latin typeface="Arial" panose="020B0604020202020204" pitchFamily="34" charset="0"/>
                <a:cs typeface="Arial" panose="020B0604020202020204" pitchFamily="34" charset="0"/>
              </a:rPr>
              <a:t>Is to learn from God </a:t>
            </a:r>
            <a:r>
              <a:rPr lang="en-GB" sz="4000" dirty="0">
                <a:solidFill>
                  <a:srgbClr val="462300"/>
                </a:solidFill>
                <a:latin typeface="Arial" panose="020B0604020202020204" pitchFamily="34" charset="0"/>
                <a:cs typeface="Arial" panose="020B0604020202020204" pitchFamily="34" charset="0"/>
              </a:rPr>
              <a:t>(Micah 6:6-8)</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NOT required (vs.6-7)</a:t>
            </a:r>
          </a:p>
        </p:txBody>
      </p:sp>
      <p:sp>
        <p:nvSpPr>
          <p:cNvPr id="2" name="TextBox 1">
            <a:extLst>
              <a:ext uri="{FF2B5EF4-FFF2-40B4-BE49-F238E27FC236}">
                <a16:creationId xmlns:a16="http://schemas.microsoft.com/office/drawing/2014/main" id="{59E988FB-F3B1-439F-5E6C-68C89BD73CF5}"/>
              </a:ext>
            </a:extLst>
          </p:cNvPr>
          <p:cNvSpPr txBox="1"/>
          <p:nvPr/>
        </p:nvSpPr>
        <p:spPr>
          <a:xfrm>
            <a:off x="1708727" y="3661403"/>
            <a:ext cx="10324276" cy="3000821"/>
          </a:xfrm>
          <a:prstGeom prst="rect">
            <a:avLst/>
          </a:prstGeom>
          <a:noFill/>
        </p:spPr>
        <p:txBody>
          <a:bodyPr wrap="square">
            <a:spAutoFit/>
          </a:bodyPr>
          <a:lstStyle/>
          <a:p>
            <a:pPr algn="ctr"/>
            <a:r>
              <a:rPr lang="en-GB" sz="3150" dirty="0">
                <a:latin typeface="Arial" panose="020B0604020202020204" pitchFamily="34" charset="0"/>
                <a:cs typeface="Arial" panose="020B0604020202020204" pitchFamily="34" charset="0"/>
              </a:rPr>
              <a:t>‘I hate, I despise your religious festivals; your assemblies are a stench to Me. Even though you bring Me burnt offerings and grain offerings, I will not accept them. Though you bring choice fellowship offerings, I will have no regard for them. Away with the noise of your songs! I will not listen to the music of your harps.’ </a:t>
            </a:r>
            <a:r>
              <a:rPr lang="en-GB" sz="3000" b="1" dirty="0">
                <a:latin typeface="Arial" panose="020B0604020202020204" pitchFamily="34" charset="0"/>
                <a:cs typeface="Arial" panose="020B0604020202020204" pitchFamily="34" charset="0"/>
              </a:rPr>
              <a:t>Amos 5:21-23</a:t>
            </a:r>
          </a:p>
        </p:txBody>
      </p:sp>
    </p:spTree>
    <p:extLst>
      <p:ext uri="{BB962C8B-B14F-4D97-AF65-F5344CB8AC3E}">
        <p14:creationId xmlns:p14="http://schemas.microsoft.com/office/powerpoint/2010/main" val="10955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954107"/>
          </a:xfrm>
          <a:prstGeom prst="rect">
            <a:avLst/>
          </a:prstGeom>
          <a:solidFill>
            <a:srgbClr val="361B00"/>
          </a:solidFill>
        </p:spPr>
        <p:txBody>
          <a:bodyPr wrap="square" rtlCol="0">
            <a:spAutoFit/>
          </a:bodyPr>
          <a:lstStyle/>
          <a:p>
            <a:pPr algn="ctr"/>
            <a:r>
              <a:rPr lang="en-GB" sz="5600" b="1" dirty="0">
                <a:solidFill>
                  <a:srgbClr val="FFE8D1"/>
                </a:solidFill>
                <a:latin typeface="Calibri Light" panose="020F0302020204030204" pitchFamily="34" charset="0"/>
                <a:cs typeface="Calibri Light" panose="020F0302020204030204" pitchFamily="34" charset="0"/>
              </a:rPr>
              <a:t>Walking humbly with God</a:t>
            </a:r>
            <a:endParaRPr lang="en-GB" sz="4000" b="1" dirty="0">
              <a:solidFill>
                <a:srgbClr val="FFE8D1"/>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600986"/>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Walk </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(Intro)</a:t>
            </a:r>
          </a:p>
          <a:p>
            <a:pPr algn="ctr"/>
            <a:endParaRPr lang="en-GB" sz="12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Micah </a:t>
            </a:r>
          </a:p>
          <a:p>
            <a:pPr algn="ctr"/>
            <a:r>
              <a:rPr lang="en-GB" sz="2400" b="1" dirty="0">
                <a:solidFill>
                  <a:srgbClr val="462300"/>
                </a:solidFill>
                <a:latin typeface="Arial" panose="020B0604020202020204" pitchFamily="34" charset="0"/>
                <a:cs typeface="Arial" panose="020B0604020202020204" pitchFamily="34" charset="0"/>
              </a:rPr>
              <a:t>6:1-8</a:t>
            </a:r>
          </a:p>
          <a:p>
            <a:pPr algn="ctr"/>
            <a:r>
              <a:rPr lang="en-GB" sz="2400" b="1" dirty="0">
                <a:solidFill>
                  <a:srgbClr val="462300"/>
                </a:solidFill>
                <a:latin typeface="Arial" panose="020B0604020202020204" pitchFamily="34" charset="0"/>
                <a:cs typeface="Arial" panose="020B0604020202020204" pitchFamily="34" charset="0"/>
              </a:rPr>
              <a:t>&amp;</a:t>
            </a: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3:20-21</a:t>
            </a:r>
          </a:p>
        </p:txBody>
      </p:sp>
      <p:sp>
        <p:nvSpPr>
          <p:cNvPr id="10" name="TextBox 9">
            <a:extLst>
              <a:ext uri="{FF2B5EF4-FFF2-40B4-BE49-F238E27FC236}">
                <a16:creationId xmlns:a16="http://schemas.microsoft.com/office/drawing/2014/main" id="{792566A3-B67A-00B6-A261-035D27434513}"/>
              </a:ext>
            </a:extLst>
          </p:cNvPr>
          <p:cNvSpPr txBox="1"/>
          <p:nvPr/>
        </p:nvSpPr>
        <p:spPr>
          <a:xfrm>
            <a:off x="1787236" y="923330"/>
            <a:ext cx="10981777" cy="3231654"/>
          </a:xfrm>
          <a:prstGeom prst="rect">
            <a:avLst/>
          </a:prstGeom>
          <a:noFill/>
        </p:spPr>
        <p:txBody>
          <a:bodyPr wrap="square">
            <a:spAutoFit/>
          </a:bodyPr>
          <a:lstStyle/>
          <a:p>
            <a:r>
              <a:rPr lang="en-GB" sz="4500" b="1" dirty="0">
                <a:solidFill>
                  <a:srgbClr val="462300"/>
                </a:solidFill>
                <a:latin typeface="Arial" panose="020B0604020202020204" pitchFamily="34" charset="0"/>
                <a:cs typeface="Arial" panose="020B0604020202020204" pitchFamily="34" charset="0"/>
              </a:rPr>
              <a:t>Is to listen to God </a:t>
            </a:r>
            <a:r>
              <a:rPr lang="en-GB" sz="4000" dirty="0">
                <a:solidFill>
                  <a:srgbClr val="462300"/>
                </a:solidFill>
                <a:latin typeface="Arial" panose="020B0604020202020204" pitchFamily="34" charset="0"/>
                <a:cs typeface="Arial" panose="020B0604020202020204" pitchFamily="34" charset="0"/>
              </a:rPr>
              <a:t>(Micah 6:1-5)</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And to know God</a:t>
            </a:r>
          </a:p>
          <a:p>
            <a:r>
              <a:rPr lang="en-GB" sz="4500" b="1" dirty="0">
                <a:solidFill>
                  <a:srgbClr val="462300"/>
                </a:solidFill>
                <a:latin typeface="Arial" panose="020B0604020202020204" pitchFamily="34" charset="0"/>
                <a:cs typeface="Arial" panose="020B0604020202020204" pitchFamily="34" charset="0"/>
              </a:rPr>
              <a:t>Is to learn from God </a:t>
            </a:r>
            <a:r>
              <a:rPr lang="en-GB" sz="4000" dirty="0">
                <a:solidFill>
                  <a:srgbClr val="462300"/>
                </a:solidFill>
                <a:latin typeface="Arial" panose="020B0604020202020204" pitchFamily="34" charset="0"/>
                <a:cs typeface="Arial" panose="020B0604020202020204" pitchFamily="34" charset="0"/>
              </a:rPr>
              <a:t>(Micah 6:6-8)</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NOT required (vs.6-7)</a:t>
            </a:r>
          </a:p>
          <a:p>
            <a:pPr marL="1143000" lvl="1" indent="-685800">
              <a:buFont typeface="Wingdings" panose="05000000000000000000" pitchFamily="2" charset="2"/>
              <a:buChar char="Ø"/>
            </a:pPr>
            <a:r>
              <a:rPr lang="en-GB" sz="3800" dirty="0">
                <a:solidFill>
                  <a:srgbClr val="462300"/>
                </a:solidFill>
                <a:latin typeface="Arial" panose="020B0604020202020204" pitchFamily="34" charset="0"/>
                <a:cs typeface="Arial" panose="020B0604020202020204" pitchFamily="34" charset="0"/>
              </a:rPr>
              <a:t>What IS required (vs.8)</a:t>
            </a:r>
          </a:p>
        </p:txBody>
      </p:sp>
      <p:sp>
        <p:nvSpPr>
          <p:cNvPr id="2" name="TextBox 1">
            <a:extLst>
              <a:ext uri="{FF2B5EF4-FFF2-40B4-BE49-F238E27FC236}">
                <a16:creationId xmlns:a16="http://schemas.microsoft.com/office/drawing/2014/main" id="{10E23EAC-9C14-00A6-0FCC-30EBD49F0EB1}"/>
              </a:ext>
            </a:extLst>
          </p:cNvPr>
          <p:cNvSpPr txBox="1"/>
          <p:nvPr/>
        </p:nvSpPr>
        <p:spPr>
          <a:xfrm>
            <a:off x="1708727" y="4124936"/>
            <a:ext cx="10324276" cy="2646878"/>
          </a:xfrm>
          <a:prstGeom prst="rect">
            <a:avLst/>
          </a:prstGeom>
          <a:noFill/>
        </p:spPr>
        <p:txBody>
          <a:bodyPr wrap="square">
            <a:spAutoFit/>
          </a:bodyPr>
          <a:lstStyle/>
          <a:p>
            <a:pPr algn="ctr"/>
            <a:r>
              <a:rPr lang="en-GB" sz="3400" dirty="0">
                <a:latin typeface="Arial" panose="020B0604020202020204" pitchFamily="34" charset="0"/>
                <a:cs typeface="Arial" panose="020B0604020202020204" pitchFamily="34" charset="0"/>
              </a:rPr>
              <a:t>‘But Samuel replied: “Does the LORD delight in burnt offerings and sacrifices as much as in obeying the LORD? To obey is better than sacrifice, and to heed is better than the fat of rams.’ </a:t>
            </a:r>
          </a:p>
          <a:p>
            <a:pPr algn="ctr"/>
            <a:r>
              <a:rPr lang="en-GB" sz="3000" b="1" dirty="0">
                <a:latin typeface="Arial" panose="020B0604020202020204" pitchFamily="34" charset="0"/>
                <a:cs typeface="Arial" panose="020B0604020202020204" pitchFamily="34" charset="0"/>
              </a:rPr>
              <a:t>1 Samuel 15:22</a:t>
            </a:r>
          </a:p>
        </p:txBody>
      </p:sp>
    </p:spTree>
    <p:extLst>
      <p:ext uri="{BB962C8B-B14F-4D97-AF65-F5344CB8AC3E}">
        <p14:creationId xmlns:p14="http://schemas.microsoft.com/office/powerpoint/2010/main" val="126784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37887</TotalTime>
  <Words>785</Words>
  <Application>Microsoft Office PowerPoint</Application>
  <PresentationFormat>Widescreen</PresentationFormat>
  <Paragraphs>147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Strasser</dc:creator>
  <cp:lastModifiedBy>Multiple Monitors</cp:lastModifiedBy>
  <cp:revision>228</cp:revision>
  <dcterms:created xsi:type="dcterms:W3CDTF">2022-12-16T18:33:56Z</dcterms:created>
  <dcterms:modified xsi:type="dcterms:W3CDTF">2024-01-06T11:29:26Z</dcterms:modified>
</cp:coreProperties>
</file>