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50" r:id="rId2"/>
    <p:sldId id="558" r:id="rId3"/>
    <p:sldId id="559" r:id="rId4"/>
    <p:sldId id="551" r:id="rId5"/>
    <p:sldId id="560" r:id="rId6"/>
    <p:sldId id="561" r:id="rId7"/>
    <p:sldId id="562" r:id="rId8"/>
    <p:sldId id="563" r:id="rId9"/>
    <p:sldId id="564" r:id="rId10"/>
    <p:sldId id="565" r:id="rId11"/>
    <p:sldId id="566" r:id="rId12"/>
    <p:sldId id="567" r:id="rId13"/>
    <p:sldId id="30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3E1F00"/>
    <a:srgbClr val="FDF0E7"/>
    <a:srgbClr val="FFE8D1"/>
    <a:srgbClr val="FFDCB9"/>
    <a:srgbClr val="B68F5A"/>
    <a:srgbClr val="361B00"/>
    <a:srgbClr val="462300"/>
    <a:srgbClr val="66FF33"/>
    <a:srgbClr val="FFAE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20" autoAdjust="0"/>
  </p:normalViewPr>
  <p:slideViewPr>
    <p:cSldViewPr snapToGrid="0">
      <p:cViewPr varScale="1">
        <p:scale>
          <a:sx n="117" d="100"/>
          <a:sy n="117" d="100"/>
        </p:scale>
        <p:origin x="126" y="13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73F21-50E0-3814-74E2-828596B26F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1632AD-72FC-53D8-3A0C-D3D3E36EE3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689317-5262-EB70-2424-0B1720B0A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10/02/2024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B168F-083C-DA2B-9B3F-B1106DC41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B1E30-01E3-4C0D-8567-BFEF6D640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527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C6B06-2F43-BF3D-B9FF-822E67285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BD85BB-D91A-8393-A09D-B1658E0C6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3B8BF0-7F8E-57AD-E8FE-2A6059E57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10/02/2024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1598A1-3D91-E977-8F1C-2F6356D84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0CC5E-9A07-BD4A-CC14-A022D5169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834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5D9778-BC37-325B-194A-3D4FFA4E3E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F8CD6E-A744-7065-2366-5EEA79A764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B2B4F-F1B7-4261-10A9-426FD6D5B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10/02/2024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5C7625-7F14-3A3A-F053-14DC9D4EC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64B96-C7DE-2055-A630-76D83F30B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256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77B83-4ACE-3EC9-ED2D-3BBAC5497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87AE8-6758-048F-A6F9-A9B803ED6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B56F70-7259-2123-1606-BFBFFE79E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10/02/2024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CF7B1E-D896-9F13-A858-1FF5FC66B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DAAB73-760C-2949-9F6D-FD3DA9635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542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6A83F-F959-A0DE-8C14-B97D3808A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3309F3-75E6-AADE-BC97-76DB5FAAA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9BBC38-1F6F-CB7A-6345-565EFC281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10/02/2024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923E2-020C-9352-0C4B-9A3A155CD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A4EB5B-C0B0-7C1A-36DC-FFBEEF324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776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E64A6-C5B1-096C-F283-B775C9EAD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BC243-504F-4A5D-2FB5-1C6DC3AD69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4EE9DB-321C-AFEF-90F4-6BD17FA0F1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8FBCDD-C39E-5A39-503E-51ED1D8B9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10/02/2024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09B4EA-839C-679E-3090-58DBE85F4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297A55-247B-BC5F-6AD6-0087660D8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934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78906-759F-3BD0-526C-46D4E1638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09953A-0C95-F63C-2AEA-0F138BDF70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1586D7-A8B0-71AC-568A-AC636921C0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CA6161-FA66-2C75-483D-7F3DAE2020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359CD4-3699-21F7-226D-1F490DB3D6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4C4520-9CEB-D2ED-C54F-444521536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10/02/2024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B142AE-A8A1-3D9B-CDEE-E66D44809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BF4A4F-4D12-713E-EB30-2277B410C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01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DFB36-0E0C-4CC9-B1DC-696C7FC7F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B1544B-2BA6-5FC5-48EA-92C499E3D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10/02/2024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ABBC8A-E38D-D66F-5F39-5BEAD7DF8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BEFF59-8D4E-B9A3-59C5-D294A875C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176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C41B65-9A70-C4D3-F3D3-6EB978A0E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10/02/2024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79341D-D865-2E5A-3635-22A652F19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83B380-B1E3-C75D-F78B-E5D8703B2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998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3D9D3-6822-BF10-AD74-A3559E5C6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42499-3248-8EA7-5D89-445EC941E0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6CFC08-5B1A-689A-7376-92D079C4CF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975BA7-172A-8D71-2A45-33E415BC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10/02/2024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47EF1B-8BB3-1B2E-851B-444D6B179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337E2C-6B76-9C15-2F0C-08CD650E1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070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51482-4E9E-D571-6A64-14A3645C4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8613B2-D064-BD48-A44C-1A426968A2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708AD4-54DE-AC76-38FC-9E377B98A8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7DD352-8B4C-EA98-F5D2-9BA511736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09E8-38BA-44EE-A756-D92CF857C982}" type="datetimeFigureOut">
              <a:rPr lang="en-GB" smtClean="0"/>
              <a:t>10/02/2024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DF5604-8190-D91E-C241-3ED66A849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C7FD42-8FE1-F268-A536-AA0285377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732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061734-A4ED-11A0-4022-F73907699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1E8F50-1152-CC1C-469C-B1D5DE6F66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59A1E-3874-9153-D461-CF170BA2FF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E09E8-38BA-44EE-A756-D92CF857C982}" type="datetimeFigureOut">
              <a:rPr lang="en-GB" smtClean="0"/>
              <a:t>10/02/2024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007A33-BD50-ACA4-22DC-479C9F9FA0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76AC0-DC21-1389-1D39-10D70897A9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A638E-9364-49F4-887A-4058905A56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365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wo people standing in a field&#10;&#10;Description automatically generated with low confidence">
            <a:extLst>
              <a:ext uri="{FF2B5EF4-FFF2-40B4-BE49-F238E27FC236}">
                <a16:creationId xmlns:a16="http://schemas.microsoft.com/office/drawing/2014/main" id="{A5B8B838-CD56-0C4E-2E0B-3EFF89DA63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33"/>
          <a:stretch/>
        </p:blipFill>
        <p:spPr>
          <a:xfrm>
            <a:off x="-59821" y="10"/>
            <a:ext cx="12251801" cy="685799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A41EF38-E43B-4A1F-E276-3E56607D6CE1}"/>
              </a:ext>
            </a:extLst>
          </p:cNvPr>
          <p:cNvSpPr txBox="1"/>
          <p:nvPr/>
        </p:nvSpPr>
        <p:spPr>
          <a:xfrm>
            <a:off x="6096000" y="98451"/>
            <a:ext cx="738909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400" dirty="0">
                <a:solidFill>
                  <a:srgbClr val="663300"/>
                </a:solidFill>
                <a:latin typeface="Impact" panose="020B0806030902050204" pitchFamily="34" charset="0"/>
              </a:rPr>
              <a:t>Ephesians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96F7B5-A30A-27CC-C822-2677A8ACE3F8}"/>
              </a:ext>
            </a:extLst>
          </p:cNvPr>
          <p:cNvSpPr txBox="1"/>
          <p:nvPr/>
        </p:nvSpPr>
        <p:spPr>
          <a:xfrm>
            <a:off x="5783863" y="1633832"/>
            <a:ext cx="66132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b="1" dirty="0">
                <a:solidFill>
                  <a:srgbClr val="66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Walking humbly with God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6DBB1F1-DE64-5283-4898-D1AB967B6A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6" y="171714"/>
            <a:ext cx="1204159" cy="1204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91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5798C1-019A-FE1D-9B06-661EC85CA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4B47AD0E-EA73-ABD0-C791-8E6641CD6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9955FB80-E174-FACE-94C6-B68BFE13AD9A}"/>
              </a:ext>
            </a:extLst>
          </p:cNvPr>
          <p:cNvSpPr txBox="1"/>
          <p:nvPr/>
        </p:nvSpPr>
        <p:spPr>
          <a:xfrm>
            <a:off x="1708727" y="0"/>
            <a:ext cx="10483273" cy="877163"/>
          </a:xfrm>
          <a:prstGeom prst="rect">
            <a:avLst/>
          </a:prstGeom>
          <a:solidFill>
            <a:srgbClr val="361B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1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Christian unity depends on our conduct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91317E-2D28-078D-48A0-3857D8E0DB54}"/>
              </a:ext>
            </a:extLst>
          </p:cNvPr>
          <p:cNvSpPr txBox="1"/>
          <p:nvPr/>
        </p:nvSpPr>
        <p:spPr>
          <a:xfrm>
            <a:off x="-78509" y="86186"/>
            <a:ext cx="1787236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Walk 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Christian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 2)</a:t>
            </a:r>
          </a:p>
          <a:p>
            <a:pPr algn="ctr"/>
            <a:endParaRPr lang="en-GB" sz="12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Ephesians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A25629-D8E7-DA45-6CD7-7DFE252064AD}"/>
              </a:ext>
            </a:extLst>
          </p:cNvPr>
          <p:cNvSpPr txBox="1"/>
          <p:nvPr/>
        </p:nvSpPr>
        <p:spPr>
          <a:xfrm>
            <a:off x="1871600" y="877163"/>
            <a:ext cx="10320400" cy="35548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Attitude precedes actions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humble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gentle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patient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Bear with each other</a:t>
            </a:r>
          </a:p>
        </p:txBody>
      </p:sp>
    </p:spTree>
    <p:extLst>
      <p:ext uri="{BB962C8B-B14F-4D97-AF65-F5344CB8AC3E}">
        <p14:creationId xmlns:p14="http://schemas.microsoft.com/office/powerpoint/2010/main" val="2403799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9C1ADA-D01F-2395-D9F6-D5B56B59B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2ECC2B18-6E67-F7F4-8253-6F5C13D86C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A17817E0-68EC-B888-D147-64B14BDF23D3}"/>
              </a:ext>
            </a:extLst>
          </p:cNvPr>
          <p:cNvSpPr txBox="1"/>
          <p:nvPr/>
        </p:nvSpPr>
        <p:spPr>
          <a:xfrm>
            <a:off x="1708727" y="0"/>
            <a:ext cx="10483273" cy="877163"/>
          </a:xfrm>
          <a:prstGeom prst="rect">
            <a:avLst/>
          </a:prstGeom>
          <a:solidFill>
            <a:srgbClr val="361B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1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Christian unity depends on our conduct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DEF3EF-5F31-7F8E-1823-2E583F73A295}"/>
              </a:ext>
            </a:extLst>
          </p:cNvPr>
          <p:cNvSpPr txBox="1"/>
          <p:nvPr/>
        </p:nvSpPr>
        <p:spPr>
          <a:xfrm>
            <a:off x="-78509" y="86186"/>
            <a:ext cx="1787236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Walk 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Christian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 2)</a:t>
            </a:r>
          </a:p>
          <a:p>
            <a:pPr algn="ctr"/>
            <a:endParaRPr lang="en-GB" sz="12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Ephesians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96A257-5B33-E890-C7FA-B661FF96BDFA}"/>
              </a:ext>
            </a:extLst>
          </p:cNvPr>
          <p:cNvSpPr txBox="1"/>
          <p:nvPr/>
        </p:nvSpPr>
        <p:spPr>
          <a:xfrm>
            <a:off x="1871600" y="877163"/>
            <a:ext cx="103204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Attitude precedes actions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humble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gentle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patient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Bear with each other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loving</a:t>
            </a:r>
            <a:endParaRPr lang="en-GB" sz="3800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ED3A5E0-60D2-2246-868D-327827EC3C62}"/>
              </a:ext>
            </a:extLst>
          </p:cNvPr>
          <p:cNvSpPr txBox="1"/>
          <p:nvPr/>
        </p:nvSpPr>
        <p:spPr>
          <a:xfrm>
            <a:off x="2000027" y="5144854"/>
            <a:ext cx="10063546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700" dirty="0">
                <a:latin typeface="Arial" panose="020B0604020202020204" pitchFamily="34" charset="0"/>
                <a:cs typeface="Arial" panose="020B0604020202020204" pitchFamily="34" charset="0"/>
              </a:rPr>
              <a:t>‘And I pray that you, being rooted and established </a:t>
            </a:r>
            <a:r>
              <a:rPr lang="en-GB" sz="3700" b="1" dirty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 love</a:t>
            </a:r>
            <a:r>
              <a:rPr lang="en-GB" sz="3700" dirty="0">
                <a:latin typeface="Arial" panose="020B0604020202020204" pitchFamily="34" charset="0"/>
                <a:cs typeface="Arial" panose="020B0604020202020204" pitchFamily="34" charset="0"/>
              </a:rPr>
              <a:t>…’ </a:t>
            </a:r>
          </a:p>
          <a:p>
            <a:pPr algn="ctr"/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Ephesians 3:17</a:t>
            </a:r>
          </a:p>
        </p:txBody>
      </p:sp>
    </p:spTree>
    <p:extLst>
      <p:ext uri="{BB962C8B-B14F-4D97-AF65-F5344CB8AC3E}">
        <p14:creationId xmlns:p14="http://schemas.microsoft.com/office/powerpoint/2010/main" val="3316782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C79AB0-CDA8-6077-904A-AAC9D4FAF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A98F258A-028C-E17B-E24E-88D8E0E9E8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C2C25F5-8AF2-358A-0F20-B466959D1460}"/>
              </a:ext>
            </a:extLst>
          </p:cNvPr>
          <p:cNvSpPr txBox="1"/>
          <p:nvPr/>
        </p:nvSpPr>
        <p:spPr>
          <a:xfrm>
            <a:off x="1708727" y="0"/>
            <a:ext cx="10483273" cy="877163"/>
          </a:xfrm>
          <a:prstGeom prst="rect">
            <a:avLst/>
          </a:prstGeom>
          <a:solidFill>
            <a:srgbClr val="361B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1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Christian unity depends on our conduct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CF3568-0659-842D-9B52-0F455EC21F1E}"/>
              </a:ext>
            </a:extLst>
          </p:cNvPr>
          <p:cNvSpPr txBox="1"/>
          <p:nvPr/>
        </p:nvSpPr>
        <p:spPr>
          <a:xfrm>
            <a:off x="-78509" y="86186"/>
            <a:ext cx="1787236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Walk 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Christian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 2)</a:t>
            </a:r>
          </a:p>
          <a:p>
            <a:pPr algn="ctr"/>
            <a:endParaRPr lang="en-GB" sz="12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Ephesians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3AAAD2A-1D5C-7D66-079A-E61926FE0A75}"/>
              </a:ext>
            </a:extLst>
          </p:cNvPr>
          <p:cNvSpPr txBox="1"/>
          <p:nvPr/>
        </p:nvSpPr>
        <p:spPr>
          <a:xfrm>
            <a:off x="1871600" y="877163"/>
            <a:ext cx="103204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Attitude precedes actions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humble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gentle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patient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Bear with each other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loving</a:t>
            </a:r>
            <a:endParaRPr lang="en-GB" sz="3800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5C8649B-9ADB-4049-7001-D5D27E4E18DA}"/>
              </a:ext>
            </a:extLst>
          </p:cNvPr>
          <p:cNvSpPr txBox="1"/>
          <p:nvPr/>
        </p:nvSpPr>
        <p:spPr>
          <a:xfrm>
            <a:off x="1772989" y="5028312"/>
            <a:ext cx="10191973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>‘From Him the whole body, joined and held together by every supporting ligament, grows and builds itself up </a:t>
            </a:r>
            <a:r>
              <a:rPr lang="en-GB" sz="3400" b="1" dirty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 love </a:t>
            </a: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>as each part does its work. </a:t>
            </a:r>
            <a:r>
              <a:rPr lang="en-GB" sz="2850" b="1" dirty="0">
                <a:latin typeface="Arial" panose="020B0604020202020204" pitchFamily="34" charset="0"/>
                <a:cs typeface="Arial" panose="020B0604020202020204" pitchFamily="34" charset="0"/>
              </a:rPr>
              <a:t>Ephesians 4:16</a:t>
            </a:r>
          </a:p>
        </p:txBody>
      </p:sp>
    </p:spTree>
    <p:extLst>
      <p:ext uri="{BB962C8B-B14F-4D97-AF65-F5344CB8AC3E}">
        <p14:creationId xmlns:p14="http://schemas.microsoft.com/office/powerpoint/2010/main" val="445989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wo people standing in a field&#10;&#10;Description automatically generated with low confidence">
            <a:extLst>
              <a:ext uri="{FF2B5EF4-FFF2-40B4-BE49-F238E27FC236}">
                <a16:creationId xmlns:a16="http://schemas.microsoft.com/office/drawing/2014/main" id="{A5B8B838-CD56-0C4E-2E0B-3EFF89DA63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33"/>
          <a:stretch/>
        </p:blipFill>
        <p:spPr>
          <a:xfrm>
            <a:off x="-59821" y="10"/>
            <a:ext cx="12251801" cy="685799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A41EF38-E43B-4A1F-E276-3E56607D6CE1}"/>
              </a:ext>
            </a:extLst>
          </p:cNvPr>
          <p:cNvSpPr txBox="1"/>
          <p:nvPr/>
        </p:nvSpPr>
        <p:spPr>
          <a:xfrm>
            <a:off x="6096000" y="98451"/>
            <a:ext cx="738909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400" dirty="0">
                <a:solidFill>
                  <a:srgbClr val="663300"/>
                </a:solidFill>
                <a:latin typeface="Impact" panose="020B0806030902050204" pitchFamily="34" charset="0"/>
              </a:rPr>
              <a:t>Ephesians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96F7B5-A30A-27CC-C822-2677A8ACE3F8}"/>
              </a:ext>
            </a:extLst>
          </p:cNvPr>
          <p:cNvSpPr txBox="1"/>
          <p:nvPr/>
        </p:nvSpPr>
        <p:spPr>
          <a:xfrm>
            <a:off x="5783863" y="1633832"/>
            <a:ext cx="66132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b="1" dirty="0">
                <a:solidFill>
                  <a:srgbClr val="66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Walking humbly with God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6DBB1F1-DE64-5283-4898-D1AB967B6A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6" y="171714"/>
            <a:ext cx="1204159" cy="1204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34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9FA746-E763-CB0F-F633-800FD0714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A5236852-9BAB-830B-8C8C-C6A81C5983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C3733EC-77AB-BDAA-3801-3A253C29B5D8}"/>
              </a:ext>
            </a:extLst>
          </p:cNvPr>
          <p:cNvSpPr txBox="1"/>
          <p:nvPr/>
        </p:nvSpPr>
        <p:spPr>
          <a:xfrm>
            <a:off x="1708727" y="0"/>
            <a:ext cx="10483273" cy="877163"/>
          </a:xfrm>
          <a:prstGeom prst="rect">
            <a:avLst/>
          </a:prstGeom>
          <a:solidFill>
            <a:srgbClr val="361B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1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Christian unity depends on our conduct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D21A49-F788-2FDA-DAD9-90338C7920B4}"/>
              </a:ext>
            </a:extLst>
          </p:cNvPr>
          <p:cNvSpPr txBox="1"/>
          <p:nvPr/>
        </p:nvSpPr>
        <p:spPr>
          <a:xfrm>
            <a:off x="-78509" y="86186"/>
            <a:ext cx="1787236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Walk 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Christian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 2)</a:t>
            </a:r>
          </a:p>
          <a:p>
            <a:pPr algn="ctr"/>
            <a:endParaRPr lang="en-GB" sz="12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Ephesians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BA1168-19E7-B59D-C236-D9E585FA4EB6}"/>
              </a:ext>
            </a:extLst>
          </p:cNvPr>
          <p:cNvSpPr txBox="1"/>
          <p:nvPr/>
        </p:nvSpPr>
        <p:spPr>
          <a:xfrm>
            <a:off x="1787235" y="850684"/>
            <a:ext cx="10165279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‘Make every effort </a:t>
            </a:r>
            <a:r>
              <a:rPr lang="en-GB" sz="3600" b="1" dirty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 keep 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the unity of the Spirit through the bond of peace.’  </a:t>
            </a: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Ephesians 4:3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E55B84-9B81-FEBA-6CC8-EE5E5B21035C}"/>
              </a:ext>
            </a:extLst>
          </p:cNvPr>
          <p:cNvSpPr txBox="1"/>
          <p:nvPr/>
        </p:nvSpPr>
        <p:spPr>
          <a:xfrm>
            <a:off x="1787236" y="2148288"/>
            <a:ext cx="1016527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“I will ask the Father, and He will give you another advocate to help you </a:t>
            </a: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and be with you forever-the Spirit of truth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. The world cannot accept Him, because it neither sees Him nor knows Him. </a:t>
            </a: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But you know Him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for He lives with you and will be in you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.”  </a:t>
            </a: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John 14:16-17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CECA484-1963-E10D-65B1-57B771B35ADD}"/>
              </a:ext>
            </a:extLst>
          </p:cNvPr>
          <p:cNvSpPr txBox="1"/>
          <p:nvPr/>
        </p:nvSpPr>
        <p:spPr>
          <a:xfrm>
            <a:off x="1703633" y="5637908"/>
            <a:ext cx="10332482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500" dirty="0">
                <a:latin typeface="Arial" panose="020B0604020202020204" pitchFamily="34" charset="0"/>
                <a:cs typeface="Arial" panose="020B0604020202020204" pitchFamily="34" charset="0"/>
              </a:rPr>
              <a:t>‘When you believed </a:t>
            </a:r>
            <a:r>
              <a:rPr lang="en-GB" sz="3500" b="1" dirty="0">
                <a:latin typeface="Arial" panose="020B0604020202020204" pitchFamily="34" charset="0"/>
                <a:cs typeface="Arial" panose="020B0604020202020204" pitchFamily="34" charset="0"/>
              </a:rPr>
              <a:t>you were marked in Him </a:t>
            </a:r>
            <a:r>
              <a:rPr lang="en-GB" sz="3500" dirty="0">
                <a:latin typeface="Arial" panose="020B0604020202020204" pitchFamily="34" charset="0"/>
                <a:cs typeface="Arial" panose="020B0604020202020204" pitchFamily="34" charset="0"/>
              </a:rPr>
              <a:t>with a seal, the promised Holy Spirit.’  </a:t>
            </a: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Ephesians 1:13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FE0B953-A4A8-FBB5-6B86-C0222CFD1A5F}"/>
              </a:ext>
            </a:extLst>
          </p:cNvPr>
          <p:cNvCxnSpPr/>
          <p:nvPr/>
        </p:nvCxnSpPr>
        <p:spPr>
          <a:xfrm>
            <a:off x="3614569" y="2081790"/>
            <a:ext cx="6605196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3ED46DB-F21A-4ADF-75CB-D2E22AE8FFF8}"/>
              </a:ext>
            </a:extLst>
          </p:cNvPr>
          <p:cNvCxnSpPr/>
          <p:nvPr/>
        </p:nvCxnSpPr>
        <p:spPr>
          <a:xfrm>
            <a:off x="3614569" y="5637908"/>
            <a:ext cx="6605196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0931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8" grpId="1"/>
      <p:bldP spid="9" grpId="0"/>
      <p:bldP spid="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4192C2-FA1D-980D-E401-C8E5DA4357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0BEA00DA-FE88-4E90-20C6-5BF51F0F74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9F3DE1BE-01AF-AF91-7574-1BAEAEBD0A6D}"/>
              </a:ext>
            </a:extLst>
          </p:cNvPr>
          <p:cNvSpPr txBox="1"/>
          <p:nvPr/>
        </p:nvSpPr>
        <p:spPr>
          <a:xfrm>
            <a:off x="1708727" y="0"/>
            <a:ext cx="10483273" cy="877163"/>
          </a:xfrm>
          <a:prstGeom prst="rect">
            <a:avLst/>
          </a:prstGeom>
          <a:solidFill>
            <a:srgbClr val="361B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1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Christian unity depends on our conduct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60284F-FEC7-CC1B-58C5-DAFA7AA227E3}"/>
              </a:ext>
            </a:extLst>
          </p:cNvPr>
          <p:cNvSpPr txBox="1"/>
          <p:nvPr/>
        </p:nvSpPr>
        <p:spPr>
          <a:xfrm>
            <a:off x="-78509" y="86186"/>
            <a:ext cx="1787236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Walk 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Christian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 2)</a:t>
            </a:r>
          </a:p>
          <a:p>
            <a:pPr algn="ctr"/>
            <a:endParaRPr lang="en-GB" sz="12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Ephesians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CEA7D4-E743-D816-982B-669D128C26C4}"/>
              </a:ext>
            </a:extLst>
          </p:cNvPr>
          <p:cNvSpPr txBox="1"/>
          <p:nvPr/>
        </p:nvSpPr>
        <p:spPr>
          <a:xfrm>
            <a:off x="1787236" y="897172"/>
            <a:ext cx="1016527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‘For we are God’s handiwork, created in Christ Jesus to do good works, which God prepared in advance for us to do.’  </a:t>
            </a: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Ephesians 2:10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116502B-B1BE-C33C-71C4-C912221AFDC1}"/>
              </a:ext>
            </a:extLst>
          </p:cNvPr>
          <p:cNvSpPr txBox="1"/>
          <p:nvPr/>
        </p:nvSpPr>
        <p:spPr>
          <a:xfrm>
            <a:off x="1708727" y="2824583"/>
            <a:ext cx="10165279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“By this everyone will know that you are my disciples, if you love one another.”</a:t>
            </a:r>
          </a:p>
          <a:p>
            <a:pPr algn="ctr"/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John 13:35</a:t>
            </a:r>
          </a:p>
        </p:txBody>
      </p:sp>
    </p:spTree>
    <p:extLst>
      <p:ext uri="{BB962C8B-B14F-4D97-AF65-F5344CB8AC3E}">
        <p14:creationId xmlns:p14="http://schemas.microsoft.com/office/powerpoint/2010/main" val="3558431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570ED2C9-52D6-AEE9-521B-5C306236E6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5C83965-F846-86AE-BE00-4F93598664AA}"/>
              </a:ext>
            </a:extLst>
          </p:cNvPr>
          <p:cNvSpPr txBox="1"/>
          <p:nvPr/>
        </p:nvSpPr>
        <p:spPr>
          <a:xfrm>
            <a:off x="1708727" y="0"/>
            <a:ext cx="10483273" cy="877163"/>
          </a:xfrm>
          <a:prstGeom prst="rect">
            <a:avLst/>
          </a:prstGeom>
          <a:solidFill>
            <a:srgbClr val="361B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1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Christian unity depends on our conduct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047E5E-C19B-3670-3364-4AD395B8095A}"/>
              </a:ext>
            </a:extLst>
          </p:cNvPr>
          <p:cNvSpPr txBox="1"/>
          <p:nvPr/>
        </p:nvSpPr>
        <p:spPr>
          <a:xfrm>
            <a:off x="-78509" y="86186"/>
            <a:ext cx="1787236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Walk 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Christian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 2)</a:t>
            </a:r>
          </a:p>
          <a:p>
            <a:pPr algn="ctr"/>
            <a:endParaRPr lang="en-GB" sz="12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Ephesians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2566A3-B67A-00B6-A261-035D27434513}"/>
              </a:ext>
            </a:extLst>
          </p:cNvPr>
          <p:cNvSpPr txBox="1"/>
          <p:nvPr/>
        </p:nvSpPr>
        <p:spPr>
          <a:xfrm>
            <a:off x="1871600" y="877163"/>
            <a:ext cx="103204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Attitude precedes actions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humble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gentle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patient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Bear with each other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loving</a:t>
            </a:r>
            <a:endParaRPr lang="en-GB" sz="3800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21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15FAB-3F0D-A946-3838-C61574C7D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6F79D187-F588-8E1F-2027-0D186B5340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BE36126-F6E0-D04E-A90F-1ED02908343E}"/>
              </a:ext>
            </a:extLst>
          </p:cNvPr>
          <p:cNvSpPr txBox="1"/>
          <p:nvPr/>
        </p:nvSpPr>
        <p:spPr>
          <a:xfrm>
            <a:off x="1708727" y="0"/>
            <a:ext cx="10483273" cy="877163"/>
          </a:xfrm>
          <a:prstGeom prst="rect">
            <a:avLst/>
          </a:prstGeom>
          <a:solidFill>
            <a:srgbClr val="361B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1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Christian unity depends on our conduct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2CF8CF-AD8B-F75C-8226-23362AD9AB97}"/>
              </a:ext>
            </a:extLst>
          </p:cNvPr>
          <p:cNvSpPr txBox="1"/>
          <p:nvPr/>
        </p:nvSpPr>
        <p:spPr>
          <a:xfrm>
            <a:off x="-78509" y="86186"/>
            <a:ext cx="1787236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Walk 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Christian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 2)</a:t>
            </a:r>
          </a:p>
          <a:p>
            <a:pPr algn="ctr"/>
            <a:endParaRPr lang="en-GB" sz="12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Ephesians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2EC2059-7F78-E809-4CA5-99AD2A065252}"/>
              </a:ext>
            </a:extLst>
          </p:cNvPr>
          <p:cNvSpPr txBox="1"/>
          <p:nvPr/>
        </p:nvSpPr>
        <p:spPr>
          <a:xfrm>
            <a:off x="1871600" y="877163"/>
            <a:ext cx="103204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Attitude precedes actions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humble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3C2AE5-B28F-0A68-5B3F-5FED000F5BBF}"/>
              </a:ext>
            </a:extLst>
          </p:cNvPr>
          <p:cNvSpPr txBox="1"/>
          <p:nvPr/>
        </p:nvSpPr>
        <p:spPr>
          <a:xfrm>
            <a:off x="1708727" y="2354491"/>
            <a:ext cx="1016527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‘For by the grace given me I say to every one of you: Do not think of yourself more highly than you ought…’ </a:t>
            </a: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Romans 12:3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C98042-74F2-DE1B-BEC9-03046F84C982}"/>
              </a:ext>
            </a:extLst>
          </p:cNvPr>
          <p:cNvSpPr txBox="1"/>
          <p:nvPr/>
        </p:nvSpPr>
        <p:spPr>
          <a:xfrm>
            <a:off x="1783277" y="4272678"/>
            <a:ext cx="10165279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‘Rather, in humility value others above yourselves, not looking to your own interests but each of you to the interests of the others.’ </a:t>
            </a: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Philippians 2:3-4</a:t>
            </a:r>
          </a:p>
        </p:txBody>
      </p:sp>
    </p:spTree>
    <p:extLst>
      <p:ext uri="{BB962C8B-B14F-4D97-AF65-F5344CB8AC3E}">
        <p14:creationId xmlns:p14="http://schemas.microsoft.com/office/powerpoint/2010/main" val="636885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ADF0A-5573-3375-6180-79B937032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C10AF2C6-ACED-31D4-3E10-9C7709D85E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B40F6263-9773-D657-E607-ED541DF6380E}"/>
              </a:ext>
            </a:extLst>
          </p:cNvPr>
          <p:cNvSpPr txBox="1"/>
          <p:nvPr/>
        </p:nvSpPr>
        <p:spPr>
          <a:xfrm>
            <a:off x="1708727" y="0"/>
            <a:ext cx="10483273" cy="877163"/>
          </a:xfrm>
          <a:prstGeom prst="rect">
            <a:avLst/>
          </a:prstGeom>
          <a:solidFill>
            <a:srgbClr val="361B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1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Christian unity depends on our conduct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E21527-1FE5-43DC-7CB2-4DB8A25977E9}"/>
              </a:ext>
            </a:extLst>
          </p:cNvPr>
          <p:cNvSpPr txBox="1"/>
          <p:nvPr/>
        </p:nvSpPr>
        <p:spPr>
          <a:xfrm>
            <a:off x="-78509" y="86186"/>
            <a:ext cx="1787236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Walk 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Christian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 2)</a:t>
            </a:r>
          </a:p>
          <a:p>
            <a:pPr algn="ctr"/>
            <a:endParaRPr lang="en-GB" sz="12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Ephesians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4ED04D5-AE3D-5DE9-51AB-00EBFD6FFA43}"/>
              </a:ext>
            </a:extLst>
          </p:cNvPr>
          <p:cNvSpPr txBox="1"/>
          <p:nvPr/>
        </p:nvSpPr>
        <p:spPr>
          <a:xfrm>
            <a:off x="1871600" y="877163"/>
            <a:ext cx="103204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Attitude precedes actions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humble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4BF916-6B28-865B-BCF1-FF83FD49E9E5}"/>
              </a:ext>
            </a:extLst>
          </p:cNvPr>
          <p:cNvSpPr txBox="1"/>
          <p:nvPr/>
        </p:nvSpPr>
        <p:spPr>
          <a:xfrm>
            <a:off x="1871600" y="2354491"/>
            <a:ext cx="5025559" cy="3416320"/>
          </a:xfrm>
          <a:prstGeom prst="rect">
            <a:avLst/>
          </a:prstGeom>
          <a:solidFill>
            <a:srgbClr val="663300"/>
          </a:solidFill>
          <a:ln>
            <a:solidFill>
              <a:srgbClr val="663300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3600" b="1">
                <a:solidFill>
                  <a:srgbClr val="FDF0E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The world’s view of </a:t>
            </a:r>
          </a:p>
          <a:p>
            <a:r>
              <a:rPr lang="en-GB" dirty="0"/>
              <a:t> life: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b="0" dirty="0"/>
              <a:t>I direct it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b="0" dirty="0"/>
              <a:t>The world defines it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b="0" dirty="0"/>
              <a:t>Others orientate around 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AB1088-5D62-95D8-95A1-A4DDB1D6D1FD}"/>
              </a:ext>
            </a:extLst>
          </p:cNvPr>
          <p:cNvSpPr txBox="1"/>
          <p:nvPr/>
        </p:nvSpPr>
        <p:spPr>
          <a:xfrm>
            <a:off x="7092005" y="2354491"/>
            <a:ext cx="4851931" cy="3416320"/>
          </a:xfrm>
          <a:prstGeom prst="rect">
            <a:avLst/>
          </a:prstGeom>
          <a:solidFill>
            <a:srgbClr val="663300"/>
          </a:solidFill>
          <a:ln>
            <a:solidFill>
              <a:srgbClr val="6633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3600" b="1" dirty="0">
                <a:solidFill>
                  <a:srgbClr val="FDF0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Christian’s view of life: </a:t>
            </a:r>
          </a:p>
          <a:p>
            <a:pPr marL="571500" indent="-571500" algn="ctr">
              <a:buFont typeface="Wingdings" panose="05000000000000000000" pitchFamily="2" charset="2"/>
              <a:buChar char="Ø"/>
            </a:pPr>
            <a:r>
              <a:rPr lang="en-GB" sz="3600" dirty="0">
                <a:solidFill>
                  <a:srgbClr val="FDF0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 directs it</a:t>
            </a:r>
          </a:p>
          <a:p>
            <a:pPr marL="571500" indent="-571500" algn="ctr">
              <a:buFont typeface="Wingdings" panose="05000000000000000000" pitchFamily="2" charset="2"/>
              <a:buChar char="Ø"/>
            </a:pPr>
            <a:r>
              <a:rPr lang="en-GB" sz="3600" dirty="0">
                <a:solidFill>
                  <a:srgbClr val="FDF0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defines it</a:t>
            </a:r>
          </a:p>
          <a:p>
            <a:pPr marL="571500" indent="-571500" algn="ctr">
              <a:buFont typeface="Wingdings" panose="05000000000000000000" pitchFamily="2" charset="2"/>
              <a:buChar char="Ø"/>
            </a:pPr>
            <a:r>
              <a:rPr lang="en-GB" sz="3600" dirty="0">
                <a:solidFill>
                  <a:srgbClr val="FDF0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life orientates around others</a:t>
            </a:r>
            <a:endParaRPr lang="en-GB" sz="3000" b="1" dirty="0">
              <a:solidFill>
                <a:srgbClr val="FDF0E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122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F2D685-317D-F971-4C6B-D1C6CFA215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17AF9187-DB17-A7C0-523E-11CA1F24D4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18C2BE87-DA64-8C26-E02C-A56404E10C2B}"/>
              </a:ext>
            </a:extLst>
          </p:cNvPr>
          <p:cNvSpPr txBox="1"/>
          <p:nvPr/>
        </p:nvSpPr>
        <p:spPr>
          <a:xfrm>
            <a:off x="1708727" y="0"/>
            <a:ext cx="10483273" cy="877163"/>
          </a:xfrm>
          <a:prstGeom prst="rect">
            <a:avLst/>
          </a:prstGeom>
          <a:solidFill>
            <a:srgbClr val="361B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1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Christian unity depends on our conduct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384BB0-7C55-890E-AE1B-B2F19DCD9C4B}"/>
              </a:ext>
            </a:extLst>
          </p:cNvPr>
          <p:cNvSpPr txBox="1"/>
          <p:nvPr/>
        </p:nvSpPr>
        <p:spPr>
          <a:xfrm>
            <a:off x="-78509" y="86186"/>
            <a:ext cx="1787236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Walk 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Christian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 2)</a:t>
            </a:r>
          </a:p>
          <a:p>
            <a:pPr algn="ctr"/>
            <a:endParaRPr lang="en-GB" sz="12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Ephesians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F49C4C2-C905-89BD-B672-E1953F643667}"/>
              </a:ext>
            </a:extLst>
          </p:cNvPr>
          <p:cNvSpPr txBox="1"/>
          <p:nvPr/>
        </p:nvSpPr>
        <p:spPr>
          <a:xfrm>
            <a:off x="1871600" y="877163"/>
            <a:ext cx="10320400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Attitude precedes actions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humble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gentle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87A54C5-C83A-BE21-0034-B743229EFADE}"/>
              </a:ext>
            </a:extLst>
          </p:cNvPr>
          <p:cNvSpPr txBox="1"/>
          <p:nvPr/>
        </p:nvSpPr>
        <p:spPr>
          <a:xfrm>
            <a:off x="1867723" y="3064494"/>
            <a:ext cx="10165279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300" dirty="0">
                <a:latin typeface="Arial" panose="020B0604020202020204" pitchFamily="34" charset="0"/>
                <a:cs typeface="Arial" panose="020B0604020202020204" pitchFamily="34" charset="0"/>
              </a:rPr>
              <a:t>‘Come to me, all you who are weary and burdened, and I will give you rest. Take my yoke upon you and learn from me, </a:t>
            </a:r>
            <a:r>
              <a:rPr lang="en-GB" sz="3300" b="1" dirty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I am gentle and humble in heart</a:t>
            </a:r>
            <a:r>
              <a:rPr lang="en-GB" sz="3300" dirty="0">
                <a:latin typeface="Arial" panose="020B0604020202020204" pitchFamily="34" charset="0"/>
                <a:cs typeface="Arial" panose="020B0604020202020204" pitchFamily="34" charset="0"/>
              </a:rPr>
              <a:t>, and you will find rest for your souls.’ </a:t>
            </a: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Matthew 11:28-29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0A1F41-1907-1B69-46EF-49C9D7F10CD6}"/>
              </a:ext>
            </a:extLst>
          </p:cNvPr>
          <p:cNvSpPr txBox="1"/>
          <p:nvPr/>
        </p:nvSpPr>
        <p:spPr>
          <a:xfrm>
            <a:off x="1867723" y="5438300"/>
            <a:ext cx="9765036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500" dirty="0">
                <a:latin typeface="Arial" panose="020B0604020202020204" pitchFamily="34" charset="0"/>
                <a:cs typeface="Arial" panose="020B0604020202020204" pitchFamily="34" charset="0"/>
              </a:rPr>
              <a:t>‘By the </a:t>
            </a:r>
            <a:r>
              <a:rPr lang="en-GB" sz="3500" b="1" dirty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humility and gentleness of Christ</a:t>
            </a:r>
            <a:r>
              <a:rPr lang="en-GB" sz="3500" dirty="0">
                <a:latin typeface="Arial" panose="020B0604020202020204" pitchFamily="34" charset="0"/>
                <a:cs typeface="Arial" panose="020B0604020202020204" pitchFamily="34" charset="0"/>
              </a:rPr>
              <a:t>, I appeal to you…’ </a:t>
            </a: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2 Corinthians 10:1</a:t>
            </a:r>
          </a:p>
        </p:txBody>
      </p:sp>
    </p:spTree>
    <p:extLst>
      <p:ext uri="{BB962C8B-B14F-4D97-AF65-F5344CB8AC3E}">
        <p14:creationId xmlns:p14="http://schemas.microsoft.com/office/powerpoint/2010/main" val="1524391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6EA787-5386-5109-9755-D844E03F91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70D18C7D-1629-E8A2-1DDD-C34A5A86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2C14530-8929-5ABA-AFEB-1F0A41B667E0}"/>
              </a:ext>
            </a:extLst>
          </p:cNvPr>
          <p:cNvSpPr txBox="1"/>
          <p:nvPr/>
        </p:nvSpPr>
        <p:spPr>
          <a:xfrm>
            <a:off x="1708727" y="0"/>
            <a:ext cx="10483273" cy="877163"/>
          </a:xfrm>
          <a:prstGeom prst="rect">
            <a:avLst/>
          </a:prstGeom>
          <a:solidFill>
            <a:srgbClr val="361B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1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Christian unity depends on our conduct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373133-2517-3668-1A7B-72537EC14FA0}"/>
              </a:ext>
            </a:extLst>
          </p:cNvPr>
          <p:cNvSpPr txBox="1"/>
          <p:nvPr/>
        </p:nvSpPr>
        <p:spPr>
          <a:xfrm>
            <a:off x="-78509" y="86186"/>
            <a:ext cx="1787236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Walk 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Christian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 2)</a:t>
            </a:r>
          </a:p>
          <a:p>
            <a:pPr algn="ctr"/>
            <a:endParaRPr lang="en-GB" sz="12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Ephesians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317515-92B6-35A8-CCDD-34E943AA9932}"/>
              </a:ext>
            </a:extLst>
          </p:cNvPr>
          <p:cNvSpPr txBox="1"/>
          <p:nvPr/>
        </p:nvSpPr>
        <p:spPr>
          <a:xfrm>
            <a:off x="1871600" y="877163"/>
            <a:ext cx="10320400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Attitude precedes actions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humble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gentle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57F828-B4C2-AC11-4222-3C1BD56C5883}"/>
              </a:ext>
            </a:extLst>
          </p:cNvPr>
          <p:cNvSpPr txBox="1"/>
          <p:nvPr/>
        </p:nvSpPr>
        <p:spPr>
          <a:xfrm>
            <a:off x="1966417" y="3159909"/>
            <a:ext cx="9967892" cy="22621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700" i="1" dirty="0">
                <a:latin typeface="Arial" panose="020B0604020202020204" pitchFamily="34" charset="0"/>
                <a:cs typeface="Arial" panose="020B0604020202020204" pitchFamily="34" charset="0"/>
              </a:rPr>
              <a:t>‘Meekness is the absence of the disposition to assert personal rights, either in the presence of God or of men.’ </a:t>
            </a:r>
          </a:p>
          <a:p>
            <a:pPr algn="ctr"/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John Stott</a:t>
            </a:r>
          </a:p>
        </p:txBody>
      </p:sp>
    </p:spTree>
    <p:extLst>
      <p:ext uri="{BB962C8B-B14F-4D97-AF65-F5344CB8AC3E}">
        <p14:creationId xmlns:p14="http://schemas.microsoft.com/office/powerpoint/2010/main" val="2740337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A6D853-8E69-A41B-71A8-1604D0CD90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590CB6DC-F030-E296-81EB-768D33D8AC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7CD035BA-59A1-211B-DE6A-5E391D5D7CA0}"/>
              </a:ext>
            </a:extLst>
          </p:cNvPr>
          <p:cNvSpPr txBox="1"/>
          <p:nvPr/>
        </p:nvSpPr>
        <p:spPr>
          <a:xfrm>
            <a:off x="1708727" y="0"/>
            <a:ext cx="10483273" cy="877163"/>
          </a:xfrm>
          <a:prstGeom prst="rect">
            <a:avLst/>
          </a:prstGeom>
          <a:solidFill>
            <a:srgbClr val="361B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100" b="1" dirty="0">
                <a:solidFill>
                  <a:srgbClr val="FFE8D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Christian unity depends on our conduct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A6B255-41A5-A729-0970-5D995435E459}"/>
              </a:ext>
            </a:extLst>
          </p:cNvPr>
          <p:cNvSpPr txBox="1"/>
          <p:nvPr/>
        </p:nvSpPr>
        <p:spPr>
          <a:xfrm>
            <a:off x="-78509" y="86186"/>
            <a:ext cx="1787236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Walk 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Christian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 2)</a:t>
            </a:r>
          </a:p>
          <a:p>
            <a:pPr algn="ctr"/>
            <a:endParaRPr lang="en-GB" sz="1200" b="1" dirty="0">
              <a:solidFill>
                <a:srgbClr val="462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Ephesians</a:t>
            </a:r>
          </a:p>
          <a:p>
            <a:pPr algn="ctr"/>
            <a:r>
              <a:rPr lang="en-GB" sz="24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7B47315-C4AC-D7ED-E917-DB4E63D60668}"/>
              </a:ext>
            </a:extLst>
          </p:cNvPr>
          <p:cNvSpPr txBox="1"/>
          <p:nvPr/>
        </p:nvSpPr>
        <p:spPr>
          <a:xfrm>
            <a:off x="1871600" y="877163"/>
            <a:ext cx="103204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Attitude precedes actions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humble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gentle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4500" b="1" dirty="0">
                <a:solidFill>
                  <a:srgbClr val="462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patient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2A5123-CCBA-10D5-F1EC-6A60A3956515}"/>
              </a:ext>
            </a:extLst>
          </p:cNvPr>
          <p:cNvSpPr txBox="1"/>
          <p:nvPr/>
        </p:nvSpPr>
        <p:spPr>
          <a:xfrm>
            <a:off x="1949161" y="3752165"/>
            <a:ext cx="10063546" cy="2769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“Lord, how many times shall I forgive my brother or sister who sins against me? Up to seven times?” Jesus answered, “I tell you, not seven times, but seventy-seven times.’</a:t>
            </a:r>
          </a:p>
          <a:p>
            <a:pPr algn="ctr"/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Matthew 18:21-22</a:t>
            </a:r>
          </a:p>
        </p:txBody>
      </p:sp>
    </p:spTree>
    <p:extLst>
      <p:ext uri="{BB962C8B-B14F-4D97-AF65-F5344CB8AC3E}">
        <p14:creationId xmlns:p14="http://schemas.microsoft.com/office/powerpoint/2010/main" val="2578471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40859</TotalTime>
  <Words>718</Words>
  <Application>Microsoft Office PowerPoint</Application>
  <PresentationFormat>Widescreen</PresentationFormat>
  <Paragraphs>144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Impact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Strasser</dc:creator>
  <cp:lastModifiedBy>Multiple Monitors</cp:lastModifiedBy>
  <cp:revision>241</cp:revision>
  <dcterms:created xsi:type="dcterms:W3CDTF">2022-12-16T18:33:56Z</dcterms:created>
  <dcterms:modified xsi:type="dcterms:W3CDTF">2024-02-10T12:27:20Z</dcterms:modified>
</cp:coreProperties>
</file>