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3" r:id="rId5"/>
    <p:sldId id="272" r:id="rId6"/>
    <p:sldId id="271" r:id="rId7"/>
    <p:sldId id="258" r:id="rId8"/>
    <p:sldId id="259" r:id="rId9"/>
    <p:sldId id="260" r:id="rId10"/>
    <p:sldId id="277" r:id="rId11"/>
    <p:sldId id="261" r:id="rId12"/>
    <p:sldId id="274" r:id="rId13"/>
    <p:sldId id="275" r:id="rId14"/>
    <p:sldId id="262" r:id="rId15"/>
    <p:sldId id="263" r:id="rId16"/>
    <p:sldId id="264" r:id="rId17"/>
    <p:sldId id="265" r:id="rId18"/>
    <p:sldId id="266" r:id="rId19"/>
    <p:sldId id="267" r:id="rId20"/>
    <p:sldId id="278" r:id="rId21"/>
    <p:sldId id="268" r:id="rId22"/>
    <p:sldId id="269"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D443-E5DC-44CB-1958-41494EFDB5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0ABF5E-79E5-12F7-B18C-4E5A0CFDA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2F09F84-FF86-1EE9-0DD8-51F844312C8F}"/>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7D59ED14-8D4F-B141-6DD7-81C7FE901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B502FB-BB18-B1A1-6BB0-F03D6B3E4E65}"/>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613463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B6DEF-4C9A-B74A-BDE3-3B5F2E814C2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9759B3-3EFB-FC02-890B-389E808E8C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26F0C6-9CAC-6DE4-4F8A-E9891206280E}"/>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69010282-2D1D-D6F1-9183-034E7B0D05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4565D1-8BBF-4DC1-39C0-688FF67D0F32}"/>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298796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9C101F-1452-3330-D660-861049A584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D1728E-09DE-7098-C144-1BD78E5D1B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5F4281-9354-2167-D5EC-4FFC0715EDF7}"/>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A1A359E0-23E0-970A-6DBA-0E831C6FD1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AF26DF-664A-EC90-834B-8B56595AC0FB}"/>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246692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33DAB-F025-4683-B138-0451B1DDF8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D83DB0-62CD-1B14-16F8-CE0B61AC55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CBC0BC-0B9A-8742-D8CC-41380E340291}"/>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0C6F1E56-2819-BE8F-94AC-B3D18E01DD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06EFA1-7A0D-B117-E181-D2F616AE48FF}"/>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64071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653FE-B6BC-B026-8DA8-3542752DB5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B8F29EA-76BC-60C4-1FA2-D0B7046B44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CA00F3-64D9-AB63-D20F-D4A237269F36}"/>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F8ED51CD-CBCB-C293-1B1A-BE00F74E86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762D98-BD26-C68D-9899-021066BE7D62}"/>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3092539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241DC-CF2A-0A1E-D054-0E862613DE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65D8CA-4A52-61C8-FECC-C4664F625E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AB36B4-AE90-E3A5-7F9E-16AC16E50C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172385B-6F24-E50F-8FFE-50CE70402D38}"/>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6" name="Footer Placeholder 5">
            <a:extLst>
              <a:ext uri="{FF2B5EF4-FFF2-40B4-BE49-F238E27FC236}">
                <a16:creationId xmlns:a16="http://schemas.microsoft.com/office/drawing/2014/main" id="{0092ABC7-BCA0-066A-631A-E26F22F382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25A1693-E96F-3A30-F8B0-C65D906001EF}"/>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3743243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F21DD-754B-2EC6-9111-0AE730D44BE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82FB720-61A3-8608-526C-3D0463B40D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F0DEBE-C8BD-B8B9-C40C-495B26E519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60084B3-D621-E263-A52B-FCC2BEEA0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AAE36D-6ED2-CB49-AD24-EF750C8D30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5BC3944-659B-CBB7-B12F-C230BAEF7269}"/>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8" name="Footer Placeholder 7">
            <a:extLst>
              <a:ext uri="{FF2B5EF4-FFF2-40B4-BE49-F238E27FC236}">
                <a16:creationId xmlns:a16="http://schemas.microsoft.com/office/drawing/2014/main" id="{CDB19EDE-ED5E-F65E-5690-BA06EA7F0C2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371619D-33AC-9334-7904-0A2B6CEC23FE}"/>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3378624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8A7E3-B566-E48B-71F8-3E1A35449C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D9ED90-DC38-63E9-FEE2-9400AB7AF92E}"/>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4" name="Footer Placeholder 3">
            <a:extLst>
              <a:ext uri="{FF2B5EF4-FFF2-40B4-BE49-F238E27FC236}">
                <a16:creationId xmlns:a16="http://schemas.microsoft.com/office/drawing/2014/main" id="{E81CBB2E-0A34-4415-4317-AE6BDDA6434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C795CDE-52D8-FE6B-D6AE-8DB7CA9CC299}"/>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92634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57606F-A606-366B-4326-FA0F60BB6E4C}"/>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3" name="Footer Placeholder 2">
            <a:extLst>
              <a:ext uri="{FF2B5EF4-FFF2-40B4-BE49-F238E27FC236}">
                <a16:creationId xmlns:a16="http://schemas.microsoft.com/office/drawing/2014/main" id="{375DE108-AF17-0EA6-B396-4D2F856DB2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557EB90-6390-C748-78C1-0F73FD6C877F}"/>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246829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6BE64-ED4A-330C-47C9-5EFDD82A0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78AD6D6-CA4D-5D4D-D96D-3AB0EFEF3F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C3C359F-EC62-2E2D-1D18-2D84C00E33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EE85F6-B91E-D73E-AFE2-481768752806}"/>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6" name="Footer Placeholder 5">
            <a:extLst>
              <a:ext uri="{FF2B5EF4-FFF2-40B4-BE49-F238E27FC236}">
                <a16:creationId xmlns:a16="http://schemas.microsoft.com/office/drawing/2014/main" id="{4F052156-22A0-2F58-D715-A923AFA63F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63121D-2FFA-297D-1217-CF0FFE9DDC33}"/>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1033847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0E4D7-EF88-8A34-1956-1558E61122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92B471-FC16-BE90-FBAC-FFAAB44C4C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3124B0-199C-DD09-423A-85C4432E03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0C8520-0564-87A9-A054-5A49E67B876A}"/>
              </a:ext>
            </a:extLst>
          </p:cNvPr>
          <p:cNvSpPr>
            <a:spLocks noGrp="1"/>
          </p:cNvSpPr>
          <p:nvPr>
            <p:ph type="dt" sz="half" idx="10"/>
          </p:nvPr>
        </p:nvSpPr>
        <p:spPr/>
        <p:txBody>
          <a:bodyPr/>
          <a:lstStyle/>
          <a:p>
            <a:fld id="{EEE96B12-78A8-42B8-9ADF-CC01ECA7949C}" type="datetimeFigureOut">
              <a:rPr lang="en-GB" smtClean="0"/>
              <a:t>16/02/2024</a:t>
            </a:fld>
            <a:endParaRPr lang="en-GB"/>
          </a:p>
        </p:txBody>
      </p:sp>
      <p:sp>
        <p:nvSpPr>
          <p:cNvPr id="6" name="Footer Placeholder 5">
            <a:extLst>
              <a:ext uri="{FF2B5EF4-FFF2-40B4-BE49-F238E27FC236}">
                <a16:creationId xmlns:a16="http://schemas.microsoft.com/office/drawing/2014/main" id="{FDA19BF3-8717-9C1E-8A01-7DB370BFB0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8A7DE4-A1DF-5287-0B19-6F5D38C1018A}"/>
              </a:ext>
            </a:extLst>
          </p:cNvPr>
          <p:cNvSpPr>
            <a:spLocks noGrp="1"/>
          </p:cNvSpPr>
          <p:nvPr>
            <p:ph type="sldNum" sz="quarter" idx="12"/>
          </p:nvPr>
        </p:nvSpPr>
        <p:spPr/>
        <p:txBody>
          <a:bodyPr/>
          <a:lstStyle/>
          <a:p>
            <a:fld id="{975543BD-6AD5-411E-911D-B18E595094B8}" type="slidenum">
              <a:rPr lang="en-GB" smtClean="0"/>
              <a:t>‹#›</a:t>
            </a:fld>
            <a:endParaRPr lang="en-GB"/>
          </a:p>
        </p:txBody>
      </p:sp>
    </p:spTree>
    <p:extLst>
      <p:ext uri="{BB962C8B-B14F-4D97-AF65-F5344CB8AC3E}">
        <p14:creationId xmlns:p14="http://schemas.microsoft.com/office/powerpoint/2010/main" val="1764354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18B07-924E-251F-F390-CF42177EE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8DE942-1981-C4D6-9DE3-F70A1FE9AF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28F611-CD74-EC8B-FCC2-888C5EFE4C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E96B12-78A8-42B8-9ADF-CC01ECA7949C}" type="datetimeFigureOut">
              <a:rPr lang="en-GB" smtClean="0"/>
              <a:t>16/02/2024</a:t>
            </a:fld>
            <a:endParaRPr lang="en-GB"/>
          </a:p>
        </p:txBody>
      </p:sp>
      <p:sp>
        <p:nvSpPr>
          <p:cNvPr id="5" name="Footer Placeholder 4">
            <a:extLst>
              <a:ext uri="{FF2B5EF4-FFF2-40B4-BE49-F238E27FC236}">
                <a16:creationId xmlns:a16="http://schemas.microsoft.com/office/drawing/2014/main" id="{5FE5A67C-E99A-9CB9-B62D-49A04C3281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F71E60C-150B-D52B-6306-FE0236336B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543BD-6AD5-411E-911D-B18E595094B8}" type="slidenum">
              <a:rPr lang="en-GB" smtClean="0"/>
              <a:t>‹#›</a:t>
            </a:fld>
            <a:endParaRPr lang="en-GB"/>
          </a:p>
        </p:txBody>
      </p:sp>
    </p:spTree>
    <p:extLst>
      <p:ext uri="{BB962C8B-B14F-4D97-AF65-F5344CB8AC3E}">
        <p14:creationId xmlns:p14="http://schemas.microsoft.com/office/powerpoint/2010/main" val="3835743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ook of Ruth - Faith Bible Church - Seattle">
            <a:extLst>
              <a:ext uri="{FF2B5EF4-FFF2-40B4-BE49-F238E27FC236}">
                <a16:creationId xmlns:a16="http://schemas.microsoft.com/office/drawing/2014/main" id="{BA571B05-962C-F393-F4C5-10B2D2540A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4493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D6FF1-6FFD-82CC-BCE1-41059AFC353C}"/>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B38463F0-4D55-67F4-BF81-507F79977A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90A0D79-BEFB-8F4E-C658-A01A0ACC324C}"/>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4BB1542C-1B42-16EF-4C54-333C1B2B3ADE}"/>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BF54D9AF-9C34-B7B6-071A-2798BBFDFBB6}"/>
              </a:ext>
            </a:extLst>
          </p:cNvPr>
          <p:cNvSpPr txBox="1"/>
          <p:nvPr/>
        </p:nvSpPr>
        <p:spPr>
          <a:xfrm>
            <a:off x="2044460" y="1095555"/>
            <a:ext cx="9696091" cy="646331"/>
          </a:xfrm>
          <a:prstGeom prst="rect">
            <a:avLst/>
          </a:prstGeom>
          <a:noFill/>
        </p:spPr>
        <p:txBody>
          <a:bodyPr wrap="square" rtlCol="0">
            <a:spAutoFit/>
          </a:bodyPr>
          <a:lstStyle/>
          <a:p>
            <a:r>
              <a:rPr lang="en-GB" sz="3600" dirty="0"/>
              <a:t>2. God’s loving Providence</a:t>
            </a:r>
          </a:p>
        </p:txBody>
      </p:sp>
    </p:spTree>
    <p:extLst>
      <p:ext uri="{BB962C8B-B14F-4D97-AF65-F5344CB8AC3E}">
        <p14:creationId xmlns:p14="http://schemas.microsoft.com/office/powerpoint/2010/main" val="1806339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5928F-F8EF-40E1-E2B8-4F4951D8BABD}"/>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46F0B291-97AB-DA0E-78A0-ECE254A3DF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8316464-CFA7-3E7C-1008-C884D86CFF02}"/>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22A34D3A-3243-E2F0-D846-A2970D56EE89}"/>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588AC5A9-D53B-31EE-4C23-5D64C5690242}"/>
              </a:ext>
            </a:extLst>
          </p:cNvPr>
          <p:cNvSpPr txBox="1"/>
          <p:nvPr/>
        </p:nvSpPr>
        <p:spPr>
          <a:xfrm>
            <a:off x="2044460" y="1095555"/>
            <a:ext cx="9696091" cy="1200329"/>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the Israelites – escape and settlement</a:t>
            </a:r>
          </a:p>
        </p:txBody>
      </p:sp>
    </p:spTree>
    <p:extLst>
      <p:ext uri="{BB962C8B-B14F-4D97-AF65-F5344CB8AC3E}">
        <p14:creationId xmlns:p14="http://schemas.microsoft.com/office/powerpoint/2010/main" val="668358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FC1AC-8848-39B2-4098-D09D52BF1716}"/>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CACC6E49-75A2-2C3B-0F64-C9448DD7A7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5D4FAED-832A-F62B-ADE6-E72BF1145A1E}"/>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6A0621C5-7211-6426-7D76-C1A1240CE5BA}"/>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AC8514AC-BA46-417B-697E-5A889915D654}"/>
              </a:ext>
            </a:extLst>
          </p:cNvPr>
          <p:cNvSpPr txBox="1"/>
          <p:nvPr/>
        </p:nvSpPr>
        <p:spPr>
          <a:xfrm>
            <a:off x="2044460" y="1095555"/>
            <a:ext cx="9696091" cy="2308324"/>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the Israelites – escape and settlement</a:t>
            </a:r>
          </a:p>
          <a:p>
            <a:pPr marL="571500" indent="-571500">
              <a:buFont typeface="Arial" panose="020B0604020202020204" pitchFamily="34" charset="0"/>
              <a:buChar char="•"/>
            </a:pPr>
            <a:r>
              <a:rPr lang="en-GB" sz="3600" dirty="0"/>
              <a:t>To Naomi – Ruth, returning home, harvests, and a saviour</a:t>
            </a:r>
          </a:p>
        </p:txBody>
      </p:sp>
    </p:spTree>
    <p:extLst>
      <p:ext uri="{BB962C8B-B14F-4D97-AF65-F5344CB8AC3E}">
        <p14:creationId xmlns:p14="http://schemas.microsoft.com/office/powerpoint/2010/main" val="2691858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71917-1087-FE59-68D1-4FA67A9BDE4A}"/>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BD61C985-B39E-113C-D978-6F4453ECCD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636EB56-4EEC-071E-9C9A-0067BF7CD9F1}"/>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AE6F5CD0-07EC-E861-FCAE-96B2B95C12E1}"/>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0F35114F-278A-7252-DEE6-0758D565C99F}"/>
              </a:ext>
            </a:extLst>
          </p:cNvPr>
          <p:cNvSpPr txBox="1"/>
          <p:nvPr/>
        </p:nvSpPr>
        <p:spPr>
          <a:xfrm>
            <a:off x="2044460" y="1095555"/>
            <a:ext cx="9696091" cy="2862322"/>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the Israelites – escape and settlement</a:t>
            </a:r>
          </a:p>
          <a:p>
            <a:pPr marL="571500" indent="-571500">
              <a:buFont typeface="Arial" panose="020B0604020202020204" pitchFamily="34" charset="0"/>
              <a:buChar char="•"/>
            </a:pPr>
            <a:r>
              <a:rPr lang="en-GB" sz="3600" dirty="0"/>
              <a:t>To Naomi – Ruth, returning home, harvests, and a saviour</a:t>
            </a:r>
          </a:p>
          <a:p>
            <a:pPr marL="571500" indent="-571500">
              <a:buFont typeface="Arial" panose="020B0604020202020204" pitchFamily="34" charset="0"/>
              <a:buChar char="•"/>
            </a:pPr>
            <a:r>
              <a:rPr lang="en-GB" sz="3600" dirty="0"/>
              <a:t>In the days of the Judges</a:t>
            </a:r>
          </a:p>
        </p:txBody>
      </p:sp>
    </p:spTree>
    <p:extLst>
      <p:ext uri="{BB962C8B-B14F-4D97-AF65-F5344CB8AC3E}">
        <p14:creationId xmlns:p14="http://schemas.microsoft.com/office/powerpoint/2010/main" val="1827227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6A9F8-D732-48FA-2680-41E95982C147}"/>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78C0179C-ADA4-BAB3-2B8D-4533FAEFFF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EEBE6AF-F83F-7339-7D58-412EC5E2232C}"/>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A3D8D20B-D7BF-AA10-0315-212AD46D861A}"/>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14993773-E8A8-AB3E-8280-95CB500342AB}"/>
              </a:ext>
            </a:extLst>
          </p:cNvPr>
          <p:cNvSpPr txBox="1"/>
          <p:nvPr/>
        </p:nvSpPr>
        <p:spPr>
          <a:xfrm>
            <a:off x="2044460" y="1095555"/>
            <a:ext cx="9696091" cy="3416320"/>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His enemies – to us (Rom 5:10)</a:t>
            </a:r>
          </a:p>
          <a:p>
            <a:pPr algn="ctr"/>
            <a:r>
              <a:rPr lang="en-GB" sz="3600" b="1" i="1" baseline="300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a:t>
            </a:r>
            <a:r>
              <a:rPr lang="en-GB" sz="3600" i="1"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For if, while we were God’s enemies, we were reconciled to him through the death of his Son, how much more, having been reconciled, shall we be saved through his life!’</a:t>
            </a: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8217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BCCC8-3A76-E138-86BD-EB1476622E4E}"/>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BFB190FA-5AE6-F5BE-4AA8-F496F361C1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916C302-48B9-FB0F-F4A9-1079AD135F71}"/>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E56E3A08-EB95-2269-D40F-A99D101E5130}"/>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308F546B-61B7-2401-32A6-95BDF4251A3C}"/>
              </a:ext>
            </a:extLst>
          </p:cNvPr>
          <p:cNvSpPr txBox="1"/>
          <p:nvPr/>
        </p:nvSpPr>
        <p:spPr>
          <a:xfrm>
            <a:off x="2044460" y="1095555"/>
            <a:ext cx="9696091" cy="5632311"/>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those dead in sin – that’s us (Eph 2:1-6)</a:t>
            </a:r>
          </a:p>
          <a:p>
            <a:pPr algn="ctr"/>
            <a:r>
              <a:rPr lang="en-GB" sz="1800" i="1" dirty="0">
                <a:solidFill>
                  <a:srgbClr val="4472C4"/>
                </a:solidFill>
                <a:effectLst/>
                <a:latin typeface="Calibri" panose="020F0502020204030204" pitchFamily="34" charset="0"/>
                <a:ea typeface="Calibri" panose="020F0502020204030204" pitchFamily="34" charset="0"/>
              </a:rPr>
              <a:t>‘</a:t>
            </a:r>
            <a:r>
              <a:rPr lang="en-GB" sz="3600" i="1" dirty="0">
                <a:solidFill>
                  <a:srgbClr val="4472C4"/>
                </a:solidFill>
                <a:effectLst/>
                <a:latin typeface="Calibri" panose="020F0502020204030204" pitchFamily="34" charset="0"/>
                <a:ea typeface="Calibri" panose="020F0502020204030204" pitchFamily="34" charset="0"/>
              </a:rPr>
              <a:t>As for you, you were dead in your transgressions and sins, </a:t>
            </a:r>
            <a:r>
              <a:rPr lang="en-GB" sz="3600" b="1" i="1" baseline="30000" dirty="0">
                <a:solidFill>
                  <a:srgbClr val="4472C4"/>
                </a:solidFill>
                <a:effectLst/>
                <a:latin typeface="Calibri" panose="020F0502020204030204" pitchFamily="34" charset="0"/>
                <a:ea typeface="Calibri" panose="020F0502020204030204" pitchFamily="34" charset="0"/>
              </a:rPr>
              <a:t>2 </a:t>
            </a:r>
            <a:r>
              <a:rPr lang="en-GB" sz="3600" i="1" dirty="0">
                <a:solidFill>
                  <a:srgbClr val="4472C4"/>
                </a:solidFill>
                <a:effectLst/>
                <a:latin typeface="Calibri" panose="020F0502020204030204" pitchFamily="34" charset="0"/>
                <a:ea typeface="Calibri" panose="020F0502020204030204" pitchFamily="34" charset="0"/>
              </a:rPr>
              <a:t>in which you used to live when you followed the ways of this world and of the ruler of the kingdom of the air, the spirit who is now at work in those who are disobedient. </a:t>
            </a:r>
            <a:r>
              <a:rPr lang="en-GB" sz="3600" b="1" i="1" baseline="30000" dirty="0">
                <a:solidFill>
                  <a:srgbClr val="4472C4"/>
                </a:solidFill>
                <a:effectLst/>
                <a:latin typeface="Calibri" panose="020F0502020204030204" pitchFamily="34" charset="0"/>
                <a:ea typeface="Calibri" panose="020F0502020204030204" pitchFamily="34" charset="0"/>
              </a:rPr>
              <a:t>3 </a:t>
            </a:r>
            <a:r>
              <a:rPr lang="en-GB" sz="3600" i="1" dirty="0">
                <a:solidFill>
                  <a:srgbClr val="4472C4"/>
                </a:solidFill>
                <a:effectLst/>
                <a:latin typeface="Calibri" panose="020F0502020204030204" pitchFamily="34" charset="0"/>
                <a:ea typeface="Calibri" panose="020F0502020204030204" pitchFamily="34" charset="0"/>
              </a:rPr>
              <a:t>All of us also lived among them at one time, gratifying the cravings of our flesh and following its desires and thoughts. </a:t>
            </a:r>
            <a:endParaRPr lang="en-GB" sz="3600" dirty="0"/>
          </a:p>
        </p:txBody>
      </p:sp>
    </p:spTree>
    <p:extLst>
      <p:ext uri="{BB962C8B-B14F-4D97-AF65-F5344CB8AC3E}">
        <p14:creationId xmlns:p14="http://schemas.microsoft.com/office/powerpoint/2010/main" val="58013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0A356-211B-E7E0-A357-E51931B75705}"/>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13AF3016-EBB9-D7BC-0DC6-04A6FEA44D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2E8E8ED-612C-EC30-355E-C0920E733D91}"/>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F44F283F-1F37-7B0E-E583-F4C829FEDD02}"/>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3352BED4-F066-8612-66A2-612A85706D10}"/>
              </a:ext>
            </a:extLst>
          </p:cNvPr>
          <p:cNvSpPr txBox="1"/>
          <p:nvPr/>
        </p:nvSpPr>
        <p:spPr>
          <a:xfrm>
            <a:off x="2044460" y="1095555"/>
            <a:ext cx="9696091" cy="5078313"/>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those dead in sin – that’s us (Eph 2:1-6)</a:t>
            </a:r>
          </a:p>
          <a:p>
            <a:pPr algn="ctr"/>
            <a:r>
              <a:rPr lang="en-GB" sz="1800" i="1" dirty="0">
                <a:solidFill>
                  <a:srgbClr val="4472C4"/>
                </a:solidFill>
                <a:effectLst/>
                <a:latin typeface="Calibri" panose="020F0502020204030204" pitchFamily="34" charset="0"/>
                <a:ea typeface="Calibri" panose="020F0502020204030204" pitchFamily="34" charset="0"/>
              </a:rPr>
              <a:t>‘</a:t>
            </a:r>
            <a:r>
              <a:rPr lang="en-GB" sz="3600" i="1" dirty="0">
                <a:solidFill>
                  <a:srgbClr val="4472C4"/>
                </a:solidFill>
                <a:effectLst/>
                <a:latin typeface="Calibri" panose="020F0502020204030204" pitchFamily="34" charset="0"/>
                <a:ea typeface="Calibri" panose="020F0502020204030204" pitchFamily="34" charset="0"/>
              </a:rPr>
              <a:t>Like the rest, we were by nature deserving of wrath. </a:t>
            </a:r>
            <a:r>
              <a:rPr lang="en-GB" sz="3600" b="1" i="1" baseline="30000" dirty="0">
                <a:solidFill>
                  <a:srgbClr val="4472C4"/>
                </a:solidFill>
                <a:effectLst/>
                <a:latin typeface="Calibri" panose="020F0502020204030204" pitchFamily="34" charset="0"/>
                <a:ea typeface="Calibri" panose="020F0502020204030204" pitchFamily="34" charset="0"/>
              </a:rPr>
              <a:t>4 </a:t>
            </a:r>
            <a:r>
              <a:rPr lang="en-GB" sz="3600" i="1" dirty="0">
                <a:solidFill>
                  <a:srgbClr val="4472C4"/>
                </a:solidFill>
                <a:effectLst/>
                <a:latin typeface="Calibri" panose="020F0502020204030204" pitchFamily="34" charset="0"/>
                <a:ea typeface="Calibri" panose="020F0502020204030204" pitchFamily="34" charset="0"/>
              </a:rPr>
              <a:t>But because of his great love for us, God, who is rich in mercy, </a:t>
            </a:r>
            <a:r>
              <a:rPr lang="en-GB" sz="3600" b="1" i="1" baseline="30000" dirty="0">
                <a:solidFill>
                  <a:srgbClr val="4472C4"/>
                </a:solidFill>
                <a:effectLst/>
                <a:latin typeface="Calibri" panose="020F0502020204030204" pitchFamily="34" charset="0"/>
                <a:ea typeface="Calibri" panose="020F0502020204030204" pitchFamily="34" charset="0"/>
              </a:rPr>
              <a:t>5 </a:t>
            </a:r>
            <a:r>
              <a:rPr lang="en-GB" sz="3600" i="1" dirty="0">
                <a:solidFill>
                  <a:srgbClr val="4472C4"/>
                </a:solidFill>
                <a:effectLst/>
                <a:latin typeface="Calibri" panose="020F0502020204030204" pitchFamily="34" charset="0"/>
                <a:ea typeface="Calibri" panose="020F0502020204030204" pitchFamily="34" charset="0"/>
              </a:rPr>
              <a:t>made us alive with Christ even when we were dead in transgressions—it is by grace you have been saved. </a:t>
            </a:r>
            <a:r>
              <a:rPr lang="en-GB" sz="3600" b="1" i="1" baseline="30000" dirty="0">
                <a:solidFill>
                  <a:srgbClr val="4472C4"/>
                </a:solidFill>
                <a:effectLst/>
                <a:latin typeface="Calibri" panose="020F0502020204030204" pitchFamily="34" charset="0"/>
                <a:ea typeface="Calibri" panose="020F0502020204030204" pitchFamily="34" charset="0"/>
              </a:rPr>
              <a:t>6 </a:t>
            </a:r>
            <a:r>
              <a:rPr lang="en-GB" sz="3600" i="1" dirty="0">
                <a:solidFill>
                  <a:srgbClr val="4472C4"/>
                </a:solidFill>
                <a:effectLst/>
                <a:latin typeface="Calibri" panose="020F0502020204030204" pitchFamily="34" charset="0"/>
                <a:ea typeface="Calibri" panose="020F0502020204030204" pitchFamily="34" charset="0"/>
              </a:rPr>
              <a:t>And God raised us up with Christ and seated us with him in the heavenly realms in Christ Jesus,’</a:t>
            </a:r>
            <a:endParaRPr lang="en-GB" sz="3600" dirty="0"/>
          </a:p>
        </p:txBody>
      </p:sp>
    </p:spTree>
    <p:extLst>
      <p:ext uri="{BB962C8B-B14F-4D97-AF65-F5344CB8AC3E}">
        <p14:creationId xmlns:p14="http://schemas.microsoft.com/office/powerpoint/2010/main" val="1479690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457CB-D28B-9987-1DCF-EB642B54CFD3}"/>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93C52947-72C9-AFE1-EECB-92C19C4DE5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D68763E-6460-644A-B9A8-BF2B072CEE71}"/>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CB036D47-EA65-7111-1DA9-D87AAA701838}"/>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07DAAEA3-90E2-021B-5737-A473EA34CAD3}"/>
              </a:ext>
            </a:extLst>
          </p:cNvPr>
          <p:cNvSpPr txBox="1"/>
          <p:nvPr/>
        </p:nvSpPr>
        <p:spPr>
          <a:xfrm>
            <a:off x="2044460" y="1095555"/>
            <a:ext cx="9696091" cy="4524315"/>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the Israelites – escape and settlement</a:t>
            </a:r>
          </a:p>
          <a:p>
            <a:pPr marL="571500" indent="-571500">
              <a:buFont typeface="Arial" panose="020B0604020202020204" pitchFamily="34" charset="0"/>
              <a:buChar char="•"/>
            </a:pPr>
            <a:r>
              <a:rPr lang="en-GB" sz="3600" dirty="0"/>
              <a:t>To Naomi – Ruth, returning home, harvests, and a saviour</a:t>
            </a:r>
          </a:p>
          <a:p>
            <a:pPr marL="571500" indent="-571500">
              <a:buFont typeface="Arial" panose="020B0604020202020204" pitchFamily="34" charset="0"/>
              <a:buChar char="•"/>
            </a:pPr>
            <a:r>
              <a:rPr lang="en-GB" sz="3600" dirty="0"/>
              <a:t>In the days of the Judges</a:t>
            </a:r>
          </a:p>
          <a:p>
            <a:pPr marL="571500" indent="-571500">
              <a:buFont typeface="Arial" panose="020B0604020202020204" pitchFamily="34" charset="0"/>
              <a:buChar char="•"/>
            </a:pPr>
            <a:r>
              <a:rPr lang="en-GB" sz="3600" dirty="0"/>
              <a:t>To His enemies</a:t>
            </a:r>
          </a:p>
          <a:p>
            <a:pPr marL="571500" indent="-571500">
              <a:buFont typeface="Arial" panose="020B0604020202020204" pitchFamily="34" charset="0"/>
              <a:buChar char="•"/>
            </a:pPr>
            <a:r>
              <a:rPr lang="en-GB" sz="3600" dirty="0"/>
              <a:t>To those who are dead in sin</a:t>
            </a:r>
          </a:p>
          <a:p>
            <a:pPr marL="571500" indent="-571500">
              <a:buFont typeface="Arial" panose="020B0604020202020204" pitchFamily="34" charset="0"/>
              <a:buChar char="•"/>
            </a:pPr>
            <a:r>
              <a:rPr lang="en-GB" sz="3600" dirty="0"/>
              <a:t>To Naomi – a grandson!</a:t>
            </a:r>
          </a:p>
        </p:txBody>
      </p:sp>
    </p:spTree>
    <p:extLst>
      <p:ext uri="{BB962C8B-B14F-4D97-AF65-F5344CB8AC3E}">
        <p14:creationId xmlns:p14="http://schemas.microsoft.com/office/powerpoint/2010/main" val="1572855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4E793-C07F-DEFB-8C39-32DABD9B898C}"/>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506CC63C-0490-54D8-79CF-2A7098FD95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9469FDE4-E6FD-C9A9-23D6-676B3CB09757}"/>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F9748158-3341-4AC6-0CC7-4F4B57CA931F}"/>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6D5C5BEF-C711-5E89-4C75-78680EA80FAD}"/>
              </a:ext>
            </a:extLst>
          </p:cNvPr>
          <p:cNvSpPr txBox="1"/>
          <p:nvPr/>
        </p:nvSpPr>
        <p:spPr>
          <a:xfrm>
            <a:off x="2044460" y="1095555"/>
            <a:ext cx="9886035" cy="5632311"/>
          </a:xfrm>
          <a:prstGeom prst="rect">
            <a:avLst/>
          </a:prstGeom>
          <a:noFill/>
        </p:spPr>
        <p:txBody>
          <a:bodyPr wrap="square" rtlCol="0">
            <a:spAutoFit/>
          </a:bodyPr>
          <a:lstStyle/>
          <a:p>
            <a:r>
              <a:rPr lang="en-GB" sz="3600" dirty="0"/>
              <a:t>2. God’s loving Providence</a:t>
            </a:r>
          </a:p>
          <a:p>
            <a:pPr marL="571500" indent="-571500">
              <a:buFont typeface="Arial" panose="020B0604020202020204" pitchFamily="34" charset="0"/>
              <a:buChar char="•"/>
            </a:pPr>
            <a:r>
              <a:rPr lang="en-GB" sz="3600" dirty="0"/>
              <a:t>To Naomi – a grandson (4:16 &amp; 1:3-5)</a:t>
            </a:r>
          </a:p>
          <a:p>
            <a:pPr algn="ctr"/>
            <a:r>
              <a:rPr lang="en-GB" sz="3600" i="1" dirty="0">
                <a:solidFill>
                  <a:srgbClr val="4472C4"/>
                </a:solidFill>
                <a:effectLst/>
                <a:latin typeface="Calibri" panose="020F0502020204030204" pitchFamily="34" charset="0"/>
                <a:ea typeface="Times New Roman" panose="02020603050405020304" pitchFamily="18" charset="0"/>
              </a:rPr>
              <a:t>‘Then Naomi took the child in her arms and cared for him.’</a:t>
            </a:r>
          </a:p>
          <a:p>
            <a:pPr algn="ctr"/>
            <a:r>
              <a:rPr lang="en-GB" sz="3600" b="1" i="1" baseline="300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3 </a:t>
            </a:r>
            <a:r>
              <a:rPr lang="en-GB" sz="3600" i="1"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Now Elimelek, Naomi’s husband, died, and she was left with her two sons. </a:t>
            </a:r>
            <a:r>
              <a:rPr lang="en-GB" sz="3600" b="1" i="1" baseline="300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4 </a:t>
            </a:r>
            <a:r>
              <a:rPr lang="en-GB" sz="3600" i="1"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They married Moabite women, one named Orpah and the other Ruth. After they had lived there about ten years, </a:t>
            </a:r>
            <a:r>
              <a:rPr lang="en-GB" sz="3600" b="1" i="1" baseline="30000"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5 </a:t>
            </a:r>
            <a:r>
              <a:rPr lang="en-GB" sz="3600" i="1" dirty="0">
                <a:solidFill>
                  <a:srgbClr val="4472C4"/>
                </a:solidFill>
                <a:effectLst/>
                <a:latin typeface="Calibri" panose="020F0502020204030204" pitchFamily="34" charset="0"/>
                <a:ea typeface="Calibri" panose="020F0502020204030204" pitchFamily="34" charset="0"/>
                <a:cs typeface="Calibri" panose="020F0502020204030204" pitchFamily="34" charset="0"/>
              </a:rPr>
              <a:t>both Mahlon and Kilion also died, and Naomi was left without her two sons and her husband.</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22771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C95F2-37B9-FCC7-BB1C-2906FAA7328D}"/>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EE364F3A-A98F-F323-8A23-0FBD9E8748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98DB7CA-E2F2-518F-5E52-964D1E81887B}"/>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D906AA8B-B638-F0DE-C618-1B222D328A87}"/>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BC220AF4-E540-7677-A73D-F2EE33DD4D0D}"/>
              </a:ext>
            </a:extLst>
          </p:cNvPr>
          <p:cNvSpPr txBox="1"/>
          <p:nvPr/>
        </p:nvSpPr>
        <p:spPr>
          <a:xfrm>
            <a:off x="2044460" y="1095555"/>
            <a:ext cx="9886035" cy="646331"/>
          </a:xfrm>
          <a:prstGeom prst="rect">
            <a:avLst/>
          </a:prstGeom>
          <a:noFill/>
        </p:spPr>
        <p:txBody>
          <a:bodyPr wrap="square" rtlCol="0">
            <a:spAutoFit/>
          </a:bodyPr>
          <a:lstStyle/>
          <a:p>
            <a:r>
              <a:rPr lang="en-GB" sz="3600" dirty="0"/>
              <a:t>3. Looking forward to the greatest love story</a:t>
            </a:r>
          </a:p>
        </p:txBody>
      </p:sp>
    </p:spTree>
    <p:extLst>
      <p:ext uri="{BB962C8B-B14F-4D97-AF65-F5344CB8AC3E}">
        <p14:creationId xmlns:p14="http://schemas.microsoft.com/office/powerpoint/2010/main" val="4291629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18C14CB8-101E-1FF1-A883-3E97D29D33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FA94733-BD91-FD28-A62F-07D01D354D5B}"/>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75E32E85-72D6-14B7-8B83-5D9C1B532403}"/>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505B5512-F41F-52F2-1D9F-291DDB82E409}"/>
              </a:ext>
            </a:extLst>
          </p:cNvPr>
          <p:cNvSpPr txBox="1"/>
          <p:nvPr/>
        </p:nvSpPr>
        <p:spPr>
          <a:xfrm>
            <a:off x="2044460" y="1095555"/>
            <a:ext cx="9696091" cy="646331"/>
          </a:xfrm>
          <a:prstGeom prst="rect">
            <a:avLst/>
          </a:prstGeom>
          <a:noFill/>
        </p:spPr>
        <p:txBody>
          <a:bodyPr wrap="square" rtlCol="0">
            <a:spAutoFit/>
          </a:bodyPr>
          <a:lstStyle/>
          <a:p>
            <a:r>
              <a:rPr lang="en-GB" sz="3600" dirty="0"/>
              <a:t>1. Introduction</a:t>
            </a:r>
          </a:p>
        </p:txBody>
      </p:sp>
    </p:spTree>
    <p:extLst>
      <p:ext uri="{BB962C8B-B14F-4D97-AF65-F5344CB8AC3E}">
        <p14:creationId xmlns:p14="http://schemas.microsoft.com/office/powerpoint/2010/main" val="1255729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A0252-4421-C77A-3107-02119A812708}"/>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97009CEC-EEEB-B624-467F-57EAE53DB0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969C4AD-3481-E695-D533-2117EDA5D403}"/>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4A6BD7BA-DD92-E01F-2BA6-65E98711A781}"/>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154C884F-482C-573C-6C66-8D26340CE076}"/>
              </a:ext>
            </a:extLst>
          </p:cNvPr>
          <p:cNvSpPr txBox="1"/>
          <p:nvPr/>
        </p:nvSpPr>
        <p:spPr>
          <a:xfrm>
            <a:off x="2044460" y="1095555"/>
            <a:ext cx="9886035" cy="3970318"/>
          </a:xfrm>
          <a:prstGeom prst="rect">
            <a:avLst/>
          </a:prstGeom>
          <a:noFill/>
        </p:spPr>
        <p:txBody>
          <a:bodyPr wrap="square" rtlCol="0">
            <a:spAutoFit/>
          </a:bodyPr>
          <a:lstStyle/>
          <a:p>
            <a:r>
              <a:rPr lang="en-GB" sz="3600" dirty="0"/>
              <a:t>3. Looking forward to the greatest love story</a:t>
            </a:r>
          </a:p>
          <a:p>
            <a:pPr marL="571500" indent="-571500">
              <a:buFont typeface="Arial" panose="020B0604020202020204" pitchFamily="34" charset="0"/>
              <a:buChar char="•"/>
            </a:pPr>
            <a:r>
              <a:rPr lang="en-GB" sz="3600" dirty="0"/>
              <a:t>Enter Boaz (2:20)</a:t>
            </a:r>
          </a:p>
          <a:p>
            <a:pPr algn="ctr"/>
            <a:r>
              <a:rPr lang="en-GB" sz="3600" i="1" dirty="0">
                <a:solidFill>
                  <a:srgbClr val="4472C4"/>
                </a:solidFill>
                <a:effectLst/>
                <a:latin typeface="Calibri" panose="020F0502020204030204" pitchFamily="34" charset="0"/>
                <a:ea typeface="Times New Roman" panose="02020603050405020304" pitchFamily="18" charset="0"/>
              </a:rPr>
              <a:t>“The </a:t>
            </a:r>
            <a:r>
              <a:rPr lang="en-GB" sz="3600" i="1" cap="small" dirty="0">
                <a:solidFill>
                  <a:srgbClr val="4472C4"/>
                </a:solidFill>
                <a:effectLst/>
                <a:latin typeface="Calibri" panose="020F0502020204030204" pitchFamily="34" charset="0"/>
                <a:ea typeface="Times New Roman" panose="02020603050405020304" pitchFamily="18" charset="0"/>
              </a:rPr>
              <a:t>Lord</a:t>
            </a:r>
            <a:r>
              <a:rPr lang="en-GB" sz="3600" i="1" dirty="0">
                <a:solidFill>
                  <a:srgbClr val="4472C4"/>
                </a:solidFill>
                <a:effectLst/>
                <a:latin typeface="Calibri" panose="020F0502020204030204" pitchFamily="34" charset="0"/>
                <a:ea typeface="Times New Roman" panose="02020603050405020304" pitchFamily="18" charset="0"/>
              </a:rPr>
              <a:t> bless him!” Naomi said to her daughter-in-law. “He has not stopped showing his kindness to the living and the dead.” She added, “That man is our close relative; he is one of our guardian-redeemers.”</a:t>
            </a:r>
            <a:endParaRPr lang="en-GB"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7729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64F19-DBF8-9CD0-0019-BC0D4A7D73F6}"/>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FD9A8015-57CE-CC75-8790-D983764707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1A42FB59-C319-3B4C-6B9A-4C8FABF27560}"/>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331FD633-5297-9699-D0C6-440465686BAC}"/>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E9D35A16-4D85-F2A9-A9DC-37F648B518AC}"/>
              </a:ext>
            </a:extLst>
          </p:cNvPr>
          <p:cNvSpPr txBox="1"/>
          <p:nvPr/>
        </p:nvSpPr>
        <p:spPr>
          <a:xfrm>
            <a:off x="2044460" y="1095555"/>
            <a:ext cx="9886035" cy="3416320"/>
          </a:xfrm>
          <a:prstGeom prst="rect">
            <a:avLst/>
          </a:prstGeom>
          <a:noFill/>
        </p:spPr>
        <p:txBody>
          <a:bodyPr wrap="square" rtlCol="0">
            <a:spAutoFit/>
          </a:bodyPr>
          <a:lstStyle/>
          <a:p>
            <a:r>
              <a:rPr lang="en-GB" sz="3600" dirty="0"/>
              <a:t>3. Looking forward to the greatest love story</a:t>
            </a:r>
          </a:p>
          <a:p>
            <a:pPr marL="571500" indent="-571500">
              <a:buFont typeface="Arial" panose="020B0604020202020204" pitchFamily="34" charset="0"/>
              <a:buChar char="•"/>
            </a:pPr>
            <a:r>
              <a:rPr lang="en-GB" sz="3600" dirty="0"/>
              <a:t>Enter Boaz (2:20)</a:t>
            </a:r>
          </a:p>
          <a:p>
            <a:pPr marL="571500" indent="-571500">
              <a:buFont typeface="Arial" panose="020B0604020202020204" pitchFamily="34" charset="0"/>
              <a:buChar char="•"/>
            </a:pPr>
            <a:r>
              <a:rPr lang="en-GB" sz="3600" dirty="0"/>
              <a:t>The Lord provides (4:13)</a:t>
            </a:r>
          </a:p>
          <a:p>
            <a:pPr algn="ctr"/>
            <a:r>
              <a:rPr lang="en-GB" sz="3600" b="1" i="1" baseline="30000" dirty="0">
                <a:solidFill>
                  <a:srgbClr val="4472C4"/>
                </a:solidFill>
                <a:effectLst/>
                <a:latin typeface="Calibri" panose="020F0502020204030204" pitchFamily="34" charset="0"/>
                <a:ea typeface="Times New Roman" panose="02020603050405020304" pitchFamily="18" charset="0"/>
              </a:rPr>
              <a:t>‘</a:t>
            </a:r>
            <a:r>
              <a:rPr lang="en-GB" sz="3600" i="1" dirty="0">
                <a:solidFill>
                  <a:srgbClr val="4472C4"/>
                </a:solidFill>
                <a:effectLst/>
                <a:latin typeface="Calibri" panose="020F0502020204030204" pitchFamily="34" charset="0"/>
                <a:ea typeface="Times New Roman" panose="02020603050405020304" pitchFamily="18" charset="0"/>
              </a:rPr>
              <a:t>So, Boaz took Ruth, and she became his wife. When he made love to her, the </a:t>
            </a:r>
            <a:r>
              <a:rPr lang="en-GB" sz="3600" i="1" cap="small" dirty="0">
                <a:solidFill>
                  <a:srgbClr val="4472C4"/>
                </a:solidFill>
                <a:effectLst/>
                <a:latin typeface="Calibri" panose="020F0502020204030204" pitchFamily="34" charset="0"/>
                <a:ea typeface="Times New Roman" panose="02020603050405020304" pitchFamily="18" charset="0"/>
              </a:rPr>
              <a:t>Lord</a:t>
            </a:r>
            <a:r>
              <a:rPr lang="en-GB" sz="3600" i="1" dirty="0">
                <a:solidFill>
                  <a:srgbClr val="4472C4"/>
                </a:solidFill>
                <a:effectLst/>
                <a:latin typeface="Calibri" panose="020F0502020204030204" pitchFamily="34" charset="0"/>
                <a:ea typeface="Times New Roman" panose="02020603050405020304" pitchFamily="18" charset="0"/>
              </a:rPr>
              <a:t> enabled her to conceive, and she gave birth to a son.’</a:t>
            </a:r>
            <a:endParaRPr lang="en-GB"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09455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A9395-E520-93B3-626A-DA2FB33CEEC4}"/>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1E1AE658-BB8F-E2FE-FB27-3E64F34196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7A72408-7FB3-7D00-CC43-F58FEB2272B0}"/>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0CEA7542-CFF8-346F-9DAE-71786873ECED}"/>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1B6982F8-BC05-278D-DB32-4D20E634A40B}"/>
              </a:ext>
            </a:extLst>
          </p:cNvPr>
          <p:cNvSpPr txBox="1"/>
          <p:nvPr/>
        </p:nvSpPr>
        <p:spPr>
          <a:xfrm>
            <a:off x="2044460" y="1095555"/>
            <a:ext cx="9886035" cy="5632311"/>
          </a:xfrm>
          <a:prstGeom prst="rect">
            <a:avLst/>
          </a:prstGeom>
          <a:noFill/>
        </p:spPr>
        <p:txBody>
          <a:bodyPr wrap="square" rtlCol="0">
            <a:spAutoFit/>
          </a:bodyPr>
          <a:lstStyle/>
          <a:p>
            <a:r>
              <a:rPr lang="en-GB" sz="3600" dirty="0"/>
              <a:t>3. Looking forward to the greatest love story</a:t>
            </a:r>
          </a:p>
          <a:p>
            <a:pPr marL="571500" indent="-571500">
              <a:buFont typeface="Arial" panose="020B0604020202020204" pitchFamily="34" charset="0"/>
              <a:buChar char="•"/>
            </a:pPr>
            <a:r>
              <a:rPr lang="en-GB" sz="3600" dirty="0"/>
              <a:t>Enter Boaz (2:20)</a:t>
            </a:r>
          </a:p>
          <a:p>
            <a:pPr marL="571500" indent="-571500">
              <a:buFont typeface="Arial" panose="020B0604020202020204" pitchFamily="34" charset="0"/>
              <a:buChar char="•"/>
            </a:pPr>
            <a:r>
              <a:rPr lang="en-GB" sz="3600" dirty="0"/>
              <a:t>The Lord provides (4:14-15)</a:t>
            </a:r>
          </a:p>
          <a:p>
            <a:pPr algn="ctr"/>
            <a:r>
              <a:rPr lang="en-GB" sz="3600" b="1" i="1" baseline="30000" dirty="0">
                <a:solidFill>
                  <a:srgbClr val="4472C4"/>
                </a:solidFill>
                <a:effectLst/>
                <a:latin typeface="Calibri" panose="020F0502020204030204" pitchFamily="34" charset="0"/>
                <a:ea typeface="Times New Roman" panose="02020603050405020304" pitchFamily="18" charset="0"/>
              </a:rPr>
              <a:t>‘14 </a:t>
            </a:r>
            <a:r>
              <a:rPr lang="en-GB" sz="3600" i="1" dirty="0">
                <a:solidFill>
                  <a:srgbClr val="4472C4"/>
                </a:solidFill>
                <a:effectLst/>
                <a:latin typeface="Calibri" panose="020F0502020204030204" pitchFamily="34" charset="0"/>
                <a:ea typeface="Times New Roman" panose="02020603050405020304" pitchFamily="18" charset="0"/>
              </a:rPr>
              <a:t>The women said to Naomi: “Praise be to the </a:t>
            </a:r>
            <a:r>
              <a:rPr lang="en-GB" sz="3600" i="1" cap="small" dirty="0">
                <a:solidFill>
                  <a:srgbClr val="4472C4"/>
                </a:solidFill>
                <a:effectLst/>
                <a:latin typeface="Calibri" panose="020F0502020204030204" pitchFamily="34" charset="0"/>
                <a:ea typeface="Times New Roman" panose="02020603050405020304" pitchFamily="18" charset="0"/>
              </a:rPr>
              <a:t>Lord</a:t>
            </a:r>
            <a:r>
              <a:rPr lang="en-GB" sz="3600" i="1" dirty="0">
                <a:solidFill>
                  <a:srgbClr val="4472C4"/>
                </a:solidFill>
                <a:effectLst/>
                <a:latin typeface="Calibri" panose="020F0502020204030204" pitchFamily="34" charset="0"/>
                <a:ea typeface="Times New Roman" panose="02020603050405020304" pitchFamily="18" charset="0"/>
              </a:rPr>
              <a:t>, who this day has not left you without a guardian-redeemer. May he become famous throughout Israel! </a:t>
            </a:r>
            <a:r>
              <a:rPr lang="en-GB" sz="3600" b="1" i="1" baseline="30000" dirty="0">
                <a:solidFill>
                  <a:srgbClr val="4472C4"/>
                </a:solidFill>
                <a:effectLst/>
                <a:latin typeface="Calibri" panose="020F0502020204030204" pitchFamily="34" charset="0"/>
                <a:ea typeface="Times New Roman" panose="02020603050405020304" pitchFamily="18" charset="0"/>
              </a:rPr>
              <a:t>15 </a:t>
            </a:r>
            <a:r>
              <a:rPr lang="en-GB" sz="3600" i="1" dirty="0">
                <a:solidFill>
                  <a:srgbClr val="4472C4"/>
                </a:solidFill>
                <a:effectLst/>
                <a:latin typeface="Calibri" panose="020F0502020204030204" pitchFamily="34" charset="0"/>
                <a:ea typeface="Times New Roman" panose="02020603050405020304" pitchFamily="18" charset="0"/>
              </a:rPr>
              <a:t>He will renew your life and sustain you in your old age. For your daughter-in-law, who loves you and who is better to you than seven sons, has given him birth.”’</a:t>
            </a:r>
            <a:endParaRPr lang="en-GB"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30635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DD8D7-0247-DD87-195B-09D5EEB8EF5D}"/>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1D392506-9BAB-F286-3271-14E0986CFB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EB83103-AFCB-9ADC-887E-F29D4D654363}"/>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9CD3E2C4-7344-51AB-0D4D-7D1D7FF752F0}"/>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5315763D-B064-78EC-B128-0AD84F11D529}"/>
              </a:ext>
            </a:extLst>
          </p:cNvPr>
          <p:cNvSpPr txBox="1"/>
          <p:nvPr/>
        </p:nvSpPr>
        <p:spPr>
          <a:xfrm>
            <a:off x="2044460" y="1095555"/>
            <a:ext cx="9886035" cy="3416320"/>
          </a:xfrm>
          <a:prstGeom prst="rect">
            <a:avLst/>
          </a:prstGeom>
          <a:noFill/>
        </p:spPr>
        <p:txBody>
          <a:bodyPr wrap="square" rtlCol="0">
            <a:spAutoFit/>
          </a:bodyPr>
          <a:lstStyle/>
          <a:p>
            <a:r>
              <a:rPr lang="en-GB" sz="3600" dirty="0"/>
              <a:t>3. Looking forward to the greatest love story</a:t>
            </a:r>
          </a:p>
          <a:p>
            <a:pPr marL="571500" indent="-571500">
              <a:buFont typeface="Arial" panose="020B0604020202020204" pitchFamily="34" charset="0"/>
              <a:buChar char="•"/>
            </a:pPr>
            <a:r>
              <a:rPr lang="en-GB" sz="3600" dirty="0"/>
              <a:t>Enter Boaz (2:20)</a:t>
            </a:r>
          </a:p>
          <a:p>
            <a:pPr marL="571500" indent="-571500">
              <a:buFont typeface="Arial" panose="020B0604020202020204" pitchFamily="34" charset="0"/>
              <a:buChar char="•"/>
            </a:pPr>
            <a:r>
              <a:rPr lang="en-GB" sz="3600" dirty="0"/>
              <a:t>The Lord provides (4:14-15)</a:t>
            </a:r>
          </a:p>
          <a:p>
            <a:pPr marL="571500" indent="-571500">
              <a:buFont typeface="Arial" panose="020B0604020202020204" pitchFamily="34" charset="0"/>
              <a:buChar char="•"/>
            </a:pPr>
            <a:r>
              <a:rPr lang="en-GB" sz="3600" dirty="0"/>
              <a:t>A forerunner of King Jesus via king David (4:17b)</a:t>
            </a:r>
          </a:p>
          <a:p>
            <a:pPr algn="ctr"/>
            <a:r>
              <a:rPr lang="en-GB" sz="1800" i="1" dirty="0">
                <a:solidFill>
                  <a:srgbClr val="4472C4"/>
                </a:solidFill>
                <a:effectLst/>
                <a:latin typeface="Calibri" panose="020F0502020204030204" pitchFamily="34" charset="0"/>
                <a:ea typeface="Times New Roman" panose="02020603050405020304" pitchFamily="18" charset="0"/>
              </a:rPr>
              <a:t>‘</a:t>
            </a:r>
            <a:r>
              <a:rPr lang="en-GB" sz="3600" i="1" dirty="0">
                <a:solidFill>
                  <a:srgbClr val="4472C4"/>
                </a:solidFill>
                <a:effectLst/>
                <a:latin typeface="Calibri" panose="020F0502020204030204" pitchFamily="34" charset="0"/>
                <a:ea typeface="Times New Roman" panose="02020603050405020304" pitchFamily="18" charset="0"/>
              </a:rPr>
              <a:t>And they named him Obed. He was the father of Jesse, the father of David.’</a:t>
            </a:r>
            <a:endParaRPr lang="en-GB"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3160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00949-B871-E12C-8CEE-8EE5CC4B9281}"/>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51255065-0E21-F7B4-8C82-94BCE8353D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412FC74-0EE9-3B96-8FAF-533C5B546673}"/>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9A8AC7AA-4C08-1740-30E4-A665DC5B1C3A}"/>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7C0A3544-5ADB-84C9-BF05-748388C610E5}"/>
              </a:ext>
            </a:extLst>
          </p:cNvPr>
          <p:cNvSpPr txBox="1"/>
          <p:nvPr/>
        </p:nvSpPr>
        <p:spPr>
          <a:xfrm>
            <a:off x="2044460" y="1095555"/>
            <a:ext cx="9696091" cy="1200329"/>
          </a:xfrm>
          <a:prstGeom prst="rect">
            <a:avLst/>
          </a:prstGeom>
          <a:noFill/>
        </p:spPr>
        <p:txBody>
          <a:bodyPr wrap="square" rtlCol="0">
            <a:spAutoFit/>
          </a:bodyPr>
          <a:lstStyle/>
          <a:p>
            <a:r>
              <a:rPr lang="en-GB" sz="3600" dirty="0"/>
              <a:t>1. Introduction</a:t>
            </a:r>
          </a:p>
          <a:p>
            <a:pPr marL="571500" indent="-571500">
              <a:buFont typeface="Arial" panose="020B0604020202020204" pitchFamily="34" charset="0"/>
              <a:buChar char="•"/>
            </a:pPr>
            <a:r>
              <a:rPr lang="en-GB" sz="3600" dirty="0"/>
              <a:t>Four main characters</a:t>
            </a:r>
          </a:p>
        </p:txBody>
      </p:sp>
    </p:spTree>
    <p:extLst>
      <p:ext uri="{BB962C8B-B14F-4D97-AF65-F5344CB8AC3E}">
        <p14:creationId xmlns:p14="http://schemas.microsoft.com/office/powerpoint/2010/main" val="1270179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505933-B4CE-D46E-F356-FA3E43F27841}"/>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306E9AC6-FD55-9362-3418-007C73422B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0B392299-FA19-EB62-96B8-81C36A5D55F0}"/>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123BF2D6-EC39-1F52-A7DF-AC044B8A2BBC}"/>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F365C3B3-0E64-E95D-52A0-8ECAC81BF3DC}"/>
              </a:ext>
            </a:extLst>
          </p:cNvPr>
          <p:cNvSpPr txBox="1"/>
          <p:nvPr/>
        </p:nvSpPr>
        <p:spPr>
          <a:xfrm>
            <a:off x="2044460" y="1095555"/>
            <a:ext cx="9696091" cy="1754326"/>
          </a:xfrm>
          <a:prstGeom prst="rect">
            <a:avLst/>
          </a:prstGeom>
          <a:noFill/>
        </p:spPr>
        <p:txBody>
          <a:bodyPr wrap="square" rtlCol="0">
            <a:spAutoFit/>
          </a:bodyPr>
          <a:lstStyle/>
          <a:p>
            <a:r>
              <a:rPr lang="en-GB" sz="3600" dirty="0"/>
              <a:t>1. Introduction</a:t>
            </a:r>
          </a:p>
          <a:p>
            <a:pPr marL="571500" indent="-571500">
              <a:buFont typeface="Arial" panose="020B0604020202020204" pitchFamily="34" charset="0"/>
              <a:buChar char="•"/>
            </a:pPr>
            <a:r>
              <a:rPr lang="en-GB" sz="3600" dirty="0"/>
              <a:t>Four main characters</a:t>
            </a:r>
          </a:p>
          <a:p>
            <a:pPr marL="571500" indent="-571500">
              <a:buFont typeface="Arial" panose="020B0604020202020204" pitchFamily="34" charset="0"/>
              <a:buChar char="•"/>
            </a:pPr>
            <a:r>
              <a:rPr lang="en-GB" sz="3600" dirty="0"/>
              <a:t>Five possible reasons</a:t>
            </a:r>
          </a:p>
        </p:txBody>
      </p:sp>
    </p:spTree>
    <p:extLst>
      <p:ext uri="{BB962C8B-B14F-4D97-AF65-F5344CB8AC3E}">
        <p14:creationId xmlns:p14="http://schemas.microsoft.com/office/powerpoint/2010/main" val="767081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CE58A-2447-EB4E-1B45-FB526F012FD7}"/>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CBC689DB-98BB-A5EC-2AA7-0F2395F991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BE06CA2-CF5F-425E-6FDD-54E44220A5D7}"/>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33F02C92-1B18-EF08-ADC1-6F36670967DD}"/>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6B74CADB-1B58-4C17-ADED-6FCF4E469B15}"/>
              </a:ext>
            </a:extLst>
          </p:cNvPr>
          <p:cNvSpPr txBox="1"/>
          <p:nvPr/>
        </p:nvSpPr>
        <p:spPr>
          <a:xfrm>
            <a:off x="2044460" y="1095555"/>
            <a:ext cx="9696091" cy="2308324"/>
          </a:xfrm>
          <a:prstGeom prst="rect">
            <a:avLst/>
          </a:prstGeom>
          <a:noFill/>
        </p:spPr>
        <p:txBody>
          <a:bodyPr wrap="square" rtlCol="0">
            <a:spAutoFit/>
          </a:bodyPr>
          <a:lstStyle/>
          <a:p>
            <a:r>
              <a:rPr lang="en-GB" sz="3600" dirty="0"/>
              <a:t>1. Introduction</a:t>
            </a:r>
          </a:p>
          <a:p>
            <a:pPr marL="571500" indent="-571500">
              <a:buFont typeface="Arial" panose="020B0604020202020204" pitchFamily="34" charset="0"/>
              <a:buChar char="•"/>
            </a:pPr>
            <a:r>
              <a:rPr lang="en-GB" sz="3600" dirty="0"/>
              <a:t>Four main characters</a:t>
            </a:r>
          </a:p>
          <a:p>
            <a:pPr marL="571500" indent="-571500">
              <a:buFont typeface="Arial" panose="020B0604020202020204" pitchFamily="34" charset="0"/>
              <a:buChar char="•"/>
            </a:pPr>
            <a:r>
              <a:rPr lang="en-GB" sz="3600" dirty="0"/>
              <a:t>Five possible reasons</a:t>
            </a:r>
          </a:p>
          <a:p>
            <a:pPr marL="571500" indent="-571500">
              <a:buFont typeface="Arial" panose="020B0604020202020204" pitchFamily="34" charset="0"/>
              <a:buChar char="•"/>
            </a:pPr>
            <a:r>
              <a:rPr lang="en-GB" sz="3600" dirty="0"/>
              <a:t>A love story – four for the price of one!</a:t>
            </a:r>
          </a:p>
        </p:txBody>
      </p:sp>
    </p:spTree>
    <p:extLst>
      <p:ext uri="{BB962C8B-B14F-4D97-AF65-F5344CB8AC3E}">
        <p14:creationId xmlns:p14="http://schemas.microsoft.com/office/powerpoint/2010/main" val="3904257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7EAE2-3E2D-CCF2-108E-B8B1F89A8358}"/>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535F516E-3533-7A30-614C-6AECA8CB61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28A5707-17C5-774A-DF51-3B4C282DD9E0}"/>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6C4C28A5-91B5-D9DE-0AE4-3B2B1BBFA8FB}"/>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0CB82F92-9564-003E-A3CA-A1AF7436A0A2}"/>
              </a:ext>
            </a:extLst>
          </p:cNvPr>
          <p:cNvSpPr txBox="1"/>
          <p:nvPr/>
        </p:nvSpPr>
        <p:spPr>
          <a:xfrm>
            <a:off x="2044460" y="1095555"/>
            <a:ext cx="9696091" cy="3416320"/>
          </a:xfrm>
          <a:prstGeom prst="rect">
            <a:avLst/>
          </a:prstGeom>
          <a:noFill/>
        </p:spPr>
        <p:txBody>
          <a:bodyPr wrap="square" rtlCol="0">
            <a:spAutoFit/>
          </a:bodyPr>
          <a:lstStyle/>
          <a:p>
            <a:r>
              <a:rPr lang="en-GB" sz="3600" dirty="0"/>
              <a:t>1. Introduction</a:t>
            </a:r>
          </a:p>
          <a:p>
            <a:pPr marL="571500" indent="-571500">
              <a:buFont typeface="Arial" panose="020B0604020202020204" pitchFamily="34" charset="0"/>
              <a:buChar char="•"/>
            </a:pPr>
            <a:r>
              <a:rPr lang="en-GB" sz="3600" dirty="0"/>
              <a:t>Four main characters</a:t>
            </a:r>
          </a:p>
          <a:p>
            <a:pPr marL="571500" indent="-571500">
              <a:buFont typeface="Arial" panose="020B0604020202020204" pitchFamily="34" charset="0"/>
              <a:buChar char="•"/>
            </a:pPr>
            <a:r>
              <a:rPr lang="en-GB" sz="3600" dirty="0"/>
              <a:t>Five possible reasons</a:t>
            </a:r>
          </a:p>
          <a:p>
            <a:pPr marL="571500" indent="-571500">
              <a:buFont typeface="Arial" panose="020B0604020202020204" pitchFamily="34" charset="0"/>
              <a:buChar char="•"/>
            </a:pPr>
            <a:r>
              <a:rPr lang="en-GB" sz="3600" dirty="0"/>
              <a:t>A love story – four for the price of one!</a:t>
            </a:r>
          </a:p>
          <a:p>
            <a:pPr marL="571500" indent="-571500">
              <a:buFont typeface="Arial" panose="020B0604020202020204" pitchFamily="34" charset="0"/>
              <a:buChar char="•"/>
            </a:pPr>
            <a:r>
              <a:rPr lang="en-GB" sz="3600" dirty="0"/>
              <a:t>Love story #1 – Ruth &amp; Naomi (daughter-in-law and mother-in-law)</a:t>
            </a:r>
          </a:p>
        </p:txBody>
      </p:sp>
    </p:spTree>
    <p:extLst>
      <p:ext uri="{BB962C8B-B14F-4D97-AF65-F5344CB8AC3E}">
        <p14:creationId xmlns:p14="http://schemas.microsoft.com/office/powerpoint/2010/main" val="1687802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BE588-1E45-4BE3-4E87-D267968A1492}"/>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68562E0A-7D4E-3930-0787-29077C353B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B2CB1BC-A18C-D31E-6474-11C6CDB539D7}"/>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31B1C2B2-F216-AD93-24AE-5164F88B1F27}"/>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34A6F959-F7EA-74CD-EE61-5FB00DEC185E}"/>
              </a:ext>
            </a:extLst>
          </p:cNvPr>
          <p:cNvSpPr txBox="1"/>
          <p:nvPr/>
        </p:nvSpPr>
        <p:spPr>
          <a:xfrm>
            <a:off x="1895187" y="707886"/>
            <a:ext cx="10035308" cy="6063198"/>
          </a:xfrm>
          <a:prstGeom prst="rect">
            <a:avLst/>
          </a:prstGeom>
          <a:noFill/>
        </p:spPr>
        <p:txBody>
          <a:bodyPr wrap="square" rtlCol="0">
            <a:spAutoFit/>
          </a:bodyPr>
          <a:lstStyle/>
          <a:p>
            <a:r>
              <a:rPr lang="en-GB" sz="3600" dirty="0"/>
              <a:t>Love story #1 – Ruth &amp; Naomi (v.11-14)</a:t>
            </a:r>
          </a:p>
          <a:p>
            <a:pPr algn="ctr"/>
            <a:r>
              <a:rPr lang="en-GB" sz="3200" b="1" i="1" baseline="30000" dirty="0">
                <a:solidFill>
                  <a:srgbClr val="4472C4"/>
                </a:solidFill>
                <a:effectLst/>
                <a:latin typeface="Calibri" panose="020F0502020204030204" pitchFamily="34" charset="0"/>
                <a:ea typeface="Times New Roman" panose="02020603050405020304" pitchFamily="18" charset="0"/>
              </a:rPr>
              <a:t>11 </a:t>
            </a:r>
            <a:r>
              <a:rPr lang="en-GB" sz="3200" i="1" dirty="0">
                <a:solidFill>
                  <a:srgbClr val="4472C4"/>
                </a:solidFill>
                <a:effectLst/>
                <a:latin typeface="Calibri" panose="020F0502020204030204" pitchFamily="34" charset="0"/>
                <a:ea typeface="Times New Roman" panose="02020603050405020304" pitchFamily="18" charset="0"/>
              </a:rPr>
              <a:t>But Naomi said, “Return home, my daughters. Why would you come with me? Am I going to have any more sons, who could become your husbands? </a:t>
            </a:r>
            <a:r>
              <a:rPr lang="en-GB" sz="3200" b="1" i="1" baseline="30000" dirty="0">
                <a:solidFill>
                  <a:srgbClr val="4472C4"/>
                </a:solidFill>
                <a:effectLst/>
                <a:latin typeface="Calibri" panose="020F0502020204030204" pitchFamily="34" charset="0"/>
                <a:ea typeface="Times New Roman" panose="02020603050405020304" pitchFamily="18" charset="0"/>
              </a:rPr>
              <a:t>12 </a:t>
            </a:r>
            <a:r>
              <a:rPr lang="en-GB" sz="3200" i="1" dirty="0">
                <a:solidFill>
                  <a:srgbClr val="4472C4"/>
                </a:solidFill>
                <a:effectLst/>
                <a:latin typeface="Calibri" panose="020F0502020204030204" pitchFamily="34" charset="0"/>
                <a:ea typeface="Times New Roman" panose="02020603050405020304" pitchFamily="18" charset="0"/>
              </a:rPr>
              <a:t>Return home, my daughters; I am too old to have another husband. Even if I thought there was still hope for me—even if I had a husband tonight and then gave birth to sons— </a:t>
            </a:r>
            <a:r>
              <a:rPr lang="en-GB" sz="3200" b="1" i="1" baseline="30000" dirty="0">
                <a:solidFill>
                  <a:srgbClr val="4472C4"/>
                </a:solidFill>
                <a:effectLst/>
                <a:latin typeface="Calibri" panose="020F0502020204030204" pitchFamily="34" charset="0"/>
                <a:ea typeface="Times New Roman" panose="02020603050405020304" pitchFamily="18" charset="0"/>
              </a:rPr>
              <a:t>13 </a:t>
            </a:r>
            <a:r>
              <a:rPr lang="en-GB" sz="3200" i="1" dirty="0">
                <a:solidFill>
                  <a:srgbClr val="4472C4"/>
                </a:solidFill>
                <a:effectLst/>
                <a:latin typeface="Calibri" panose="020F0502020204030204" pitchFamily="34" charset="0"/>
                <a:ea typeface="Times New Roman" panose="02020603050405020304" pitchFamily="18" charset="0"/>
              </a:rPr>
              <a:t>would you wait until they grew up? Would you remain unmarried for them? No, my daughters. It is more bitter for me than for you because the </a:t>
            </a:r>
            <a:r>
              <a:rPr lang="en-GB" sz="3200" i="1" cap="small" dirty="0">
                <a:solidFill>
                  <a:srgbClr val="4472C4"/>
                </a:solidFill>
                <a:effectLst/>
                <a:latin typeface="Calibri" panose="020F0502020204030204" pitchFamily="34" charset="0"/>
                <a:ea typeface="Times New Roman" panose="02020603050405020304" pitchFamily="18" charset="0"/>
              </a:rPr>
              <a:t>Lord</a:t>
            </a:r>
            <a:r>
              <a:rPr lang="en-GB" sz="3200" i="1" dirty="0">
                <a:solidFill>
                  <a:srgbClr val="4472C4"/>
                </a:solidFill>
                <a:effectLst/>
                <a:latin typeface="Calibri" panose="020F0502020204030204" pitchFamily="34" charset="0"/>
                <a:ea typeface="Times New Roman" panose="02020603050405020304" pitchFamily="18" charset="0"/>
              </a:rPr>
              <a:t>’s hand has turned against me!” </a:t>
            </a:r>
            <a:r>
              <a:rPr lang="en-GB" sz="3200" b="1" i="1" baseline="30000" dirty="0">
                <a:solidFill>
                  <a:srgbClr val="4472C4"/>
                </a:solidFill>
                <a:effectLst/>
                <a:latin typeface="Calibri" panose="020F0502020204030204" pitchFamily="34" charset="0"/>
                <a:ea typeface="Times New Roman" panose="02020603050405020304" pitchFamily="18" charset="0"/>
              </a:rPr>
              <a:t>14 </a:t>
            </a:r>
            <a:r>
              <a:rPr lang="en-GB" sz="3200" i="1" dirty="0">
                <a:solidFill>
                  <a:srgbClr val="4472C4"/>
                </a:solidFill>
                <a:effectLst/>
                <a:latin typeface="Calibri" panose="020F0502020204030204" pitchFamily="34" charset="0"/>
                <a:ea typeface="Times New Roman" panose="02020603050405020304" pitchFamily="18" charset="0"/>
              </a:rPr>
              <a:t>At this they wept aloud again. Then Orpah kissed her mother-in-law goodbye, but Ruth clung to her.</a:t>
            </a:r>
            <a:endParaRPr lang="en-GB" sz="3600" dirty="0"/>
          </a:p>
        </p:txBody>
      </p:sp>
    </p:spTree>
    <p:extLst>
      <p:ext uri="{BB962C8B-B14F-4D97-AF65-F5344CB8AC3E}">
        <p14:creationId xmlns:p14="http://schemas.microsoft.com/office/powerpoint/2010/main" val="2104710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7260F-898D-1702-50DC-28E21AFA57BB}"/>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F52466D5-A3E2-9B67-6384-CF2B38C01C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919033B-79AE-E760-918E-F91A870E2770}"/>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B2AA5711-0A7D-C266-B264-55654E34E9F8}"/>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A4FC3425-60F7-B9F1-BB66-4045540B6D51}"/>
              </a:ext>
            </a:extLst>
          </p:cNvPr>
          <p:cNvSpPr txBox="1"/>
          <p:nvPr/>
        </p:nvSpPr>
        <p:spPr>
          <a:xfrm>
            <a:off x="1895187" y="892705"/>
            <a:ext cx="10035308" cy="5570756"/>
          </a:xfrm>
          <a:prstGeom prst="rect">
            <a:avLst/>
          </a:prstGeom>
          <a:noFill/>
        </p:spPr>
        <p:txBody>
          <a:bodyPr wrap="square" rtlCol="0">
            <a:spAutoFit/>
          </a:bodyPr>
          <a:lstStyle/>
          <a:p>
            <a:r>
              <a:rPr lang="en-GB" sz="3600" dirty="0"/>
              <a:t>Love story #1 – Ruth &amp; Naomi (v.15-18)</a:t>
            </a:r>
          </a:p>
          <a:p>
            <a:pPr algn="ctr"/>
            <a:r>
              <a:rPr lang="en-GB" sz="3200" b="1" i="1" baseline="30000" dirty="0">
                <a:solidFill>
                  <a:srgbClr val="4472C4"/>
                </a:solidFill>
                <a:effectLst/>
                <a:latin typeface="Calibri" panose="020F0502020204030204" pitchFamily="34" charset="0"/>
                <a:ea typeface="Times New Roman" panose="02020603050405020304" pitchFamily="18" charset="0"/>
              </a:rPr>
              <a:t>15 </a:t>
            </a:r>
            <a:r>
              <a:rPr lang="en-GB" sz="3200" i="1" dirty="0">
                <a:solidFill>
                  <a:srgbClr val="4472C4"/>
                </a:solidFill>
                <a:effectLst/>
                <a:latin typeface="Calibri" panose="020F0502020204030204" pitchFamily="34" charset="0"/>
                <a:ea typeface="Times New Roman" panose="02020603050405020304" pitchFamily="18" charset="0"/>
              </a:rPr>
              <a:t>“Look,” said Naomi, “your sister-in-law is going back to her people and her gods. Go back with her.” </a:t>
            </a:r>
            <a:r>
              <a:rPr lang="en-GB" sz="3200" b="1" i="1" baseline="30000" dirty="0">
                <a:solidFill>
                  <a:srgbClr val="4472C4"/>
                </a:solidFill>
                <a:effectLst/>
                <a:latin typeface="Calibri" panose="020F0502020204030204" pitchFamily="34" charset="0"/>
                <a:ea typeface="Times New Roman" panose="02020603050405020304" pitchFamily="18" charset="0"/>
              </a:rPr>
              <a:t>16 </a:t>
            </a:r>
            <a:r>
              <a:rPr lang="en-GB" sz="3200" i="1" dirty="0">
                <a:solidFill>
                  <a:srgbClr val="4472C4"/>
                </a:solidFill>
                <a:effectLst/>
                <a:latin typeface="Calibri" panose="020F0502020204030204" pitchFamily="34" charset="0"/>
                <a:ea typeface="Times New Roman" panose="02020603050405020304" pitchFamily="18" charset="0"/>
              </a:rPr>
              <a:t>But Ruth replied, “Don’t urge me to leave you or to turn back from you. Where you go, I will go, and where you stay, I will stay. Your people will be my people and your God my God. </a:t>
            </a:r>
            <a:r>
              <a:rPr lang="en-GB" sz="3200" b="1" i="1" baseline="30000" dirty="0">
                <a:solidFill>
                  <a:srgbClr val="4472C4"/>
                </a:solidFill>
                <a:effectLst/>
                <a:latin typeface="Calibri" panose="020F0502020204030204" pitchFamily="34" charset="0"/>
                <a:ea typeface="Times New Roman" panose="02020603050405020304" pitchFamily="18" charset="0"/>
              </a:rPr>
              <a:t>17 </a:t>
            </a:r>
            <a:r>
              <a:rPr lang="en-GB" sz="3200" i="1" dirty="0">
                <a:solidFill>
                  <a:srgbClr val="4472C4"/>
                </a:solidFill>
                <a:effectLst/>
                <a:latin typeface="Calibri" panose="020F0502020204030204" pitchFamily="34" charset="0"/>
                <a:ea typeface="Times New Roman" panose="02020603050405020304" pitchFamily="18" charset="0"/>
              </a:rPr>
              <a:t>Where you die, I will die, and there I will be buried. May the </a:t>
            </a:r>
            <a:r>
              <a:rPr lang="en-GB" sz="3200" i="1" cap="small" dirty="0">
                <a:solidFill>
                  <a:srgbClr val="4472C4"/>
                </a:solidFill>
                <a:effectLst/>
                <a:latin typeface="Calibri" panose="020F0502020204030204" pitchFamily="34" charset="0"/>
                <a:ea typeface="Times New Roman" panose="02020603050405020304" pitchFamily="18" charset="0"/>
              </a:rPr>
              <a:t>Lord</a:t>
            </a:r>
            <a:r>
              <a:rPr lang="en-GB" sz="3200" i="1" dirty="0">
                <a:solidFill>
                  <a:srgbClr val="4472C4"/>
                </a:solidFill>
                <a:effectLst/>
                <a:latin typeface="Calibri" panose="020F0502020204030204" pitchFamily="34" charset="0"/>
                <a:ea typeface="Times New Roman" panose="02020603050405020304" pitchFamily="18" charset="0"/>
              </a:rPr>
              <a:t> deal with me, be it ever so severely, if even death separates you and me.” </a:t>
            </a:r>
            <a:r>
              <a:rPr lang="en-GB" sz="3200" b="1" i="1" baseline="30000" dirty="0">
                <a:solidFill>
                  <a:srgbClr val="4472C4"/>
                </a:solidFill>
                <a:effectLst/>
                <a:latin typeface="Calibri" panose="020F0502020204030204" pitchFamily="34" charset="0"/>
                <a:ea typeface="Times New Roman" panose="02020603050405020304" pitchFamily="18" charset="0"/>
              </a:rPr>
              <a:t>18 </a:t>
            </a:r>
            <a:r>
              <a:rPr lang="en-GB" sz="3200" i="1" dirty="0">
                <a:solidFill>
                  <a:srgbClr val="4472C4"/>
                </a:solidFill>
                <a:effectLst/>
                <a:latin typeface="Calibri" panose="020F0502020204030204" pitchFamily="34" charset="0"/>
                <a:ea typeface="Times New Roman" panose="02020603050405020304" pitchFamily="18" charset="0"/>
              </a:rPr>
              <a:t>When Naomi realized that Ruth was determined to go with her, she stopped urging her</a:t>
            </a:r>
            <a:r>
              <a:rPr lang="en-GB" sz="1800" i="1" dirty="0">
                <a:solidFill>
                  <a:srgbClr val="4472C4"/>
                </a:solidFill>
                <a:effectLst/>
                <a:latin typeface="Calibri" panose="020F0502020204030204" pitchFamily="34" charset="0"/>
                <a:ea typeface="Times New Roman" panose="02020603050405020304" pitchFamily="18" charset="0"/>
              </a:rPr>
              <a:t>.</a:t>
            </a:r>
            <a:endParaRPr lang="en-GB"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74105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F9247-2050-3F21-F3BD-D09A09DD4710}"/>
            </a:ext>
          </a:extLst>
        </p:cNvPr>
        <p:cNvGrpSpPr/>
        <p:nvPr/>
      </p:nvGrpSpPr>
      <p:grpSpPr>
        <a:xfrm>
          <a:off x="0" y="0"/>
          <a:ext cx="0" cy="0"/>
          <a:chOff x="0" y="0"/>
          <a:chExt cx="0" cy="0"/>
        </a:xfrm>
      </p:grpSpPr>
      <p:pic>
        <p:nvPicPr>
          <p:cNvPr id="2050" name="Picture 2" descr="Understanding the Harvest - Kenneth Copeland Ministries Australia">
            <a:extLst>
              <a:ext uri="{FF2B5EF4-FFF2-40B4-BE49-F238E27FC236}">
                <a16:creationId xmlns:a16="http://schemas.microsoft.com/office/drawing/2014/main" id="{C3E44E58-D87D-C423-3334-6B606DAC7D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6336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32B235E-CD74-9096-45FD-93182C467536}"/>
              </a:ext>
            </a:extLst>
          </p:cNvPr>
          <p:cNvSpPr txBox="1"/>
          <p:nvPr/>
        </p:nvSpPr>
        <p:spPr>
          <a:xfrm>
            <a:off x="261505" y="461818"/>
            <a:ext cx="1016000" cy="6001643"/>
          </a:xfrm>
          <a:prstGeom prst="rect">
            <a:avLst/>
          </a:prstGeom>
          <a:noFill/>
        </p:spPr>
        <p:txBody>
          <a:bodyPr wrap="square" rtlCol="0">
            <a:spAutoFit/>
          </a:bodyPr>
          <a:lstStyle/>
          <a:p>
            <a:r>
              <a:rPr lang="en-GB" sz="9600" dirty="0">
                <a:solidFill>
                  <a:srgbClr val="FF0000"/>
                </a:solidFill>
                <a:latin typeface="Bodoni MT Black" panose="02070A03080606020203" pitchFamily="18" charset="0"/>
              </a:rPr>
              <a:t>R</a:t>
            </a:r>
          </a:p>
          <a:p>
            <a:r>
              <a:rPr lang="en-GB" sz="9600" dirty="0">
                <a:solidFill>
                  <a:srgbClr val="FF0000"/>
                </a:solidFill>
                <a:latin typeface="Bodoni MT Black" panose="02070A03080606020203" pitchFamily="18" charset="0"/>
              </a:rPr>
              <a:t>U</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T</a:t>
            </a:r>
            <a:br>
              <a:rPr lang="en-GB" sz="9600" dirty="0">
                <a:solidFill>
                  <a:srgbClr val="FF0000"/>
                </a:solidFill>
                <a:latin typeface="Bodoni MT Black" panose="02070A03080606020203" pitchFamily="18" charset="0"/>
              </a:rPr>
            </a:br>
            <a:r>
              <a:rPr lang="en-GB" sz="9600" dirty="0">
                <a:solidFill>
                  <a:srgbClr val="FF0000"/>
                </a:solidFill>
                <a:latin typeface="Bodoni MT Black" panose="02070A03080606020203" pitchFamily="18" charset="0"/>
              </a:rPr>
              <a:t>H</a:t>
            </a:r>
          </a:p>
        </p:txBody>
      </p:sp>
      <p:sp>
        <p:nvSpPr>
          <p:cNvPr id="3" name="TextBox 2">
            <a:extLst>
              <a:ext uri="{FF2B5EF4-FFF2-40B4-BE49-F238E27FC236}">
                <a16:creationId xmlns:a16="http://schemas.microsoft.com/office/drawing/2014/main" id="{E31A68F4-FD38-E140-2121-F79AB668C90D}"/>
              </a:ext>
            </a:extLst>
          </p:cNvPr>
          <p:cNvSpPr txBox="1"/>
          <p:nvPr/>
        </p:nvSpPr>
        <p:spPr>
          <a:xfrm>
            <a:off x="1633682" y="0"/>
            <a:ext cx="10558318" cy="707886"/>
          </a:xfrm>
          <a:prstGeom prst="rect">
            <a:avLst/>
          </a:prstGeom>
          <a:solidFill>
            <a:schemeClr val="accent4">
              <a:lumMod val="20000"/>
              <a:lumOff val="80000"/>
            </a:schemeClr>
          </a:solidFill>
        </p:spPr>
        <p:txBody>
          <a:bodyPr wrap="square" rtlCol="0">
            <a:spAutoFit/>
          </a:bodyPr>
          <a:lstStyle/>
          <a:p>
            <a:pPr algn="ctr"/>
            <a:r>
              <a:rPr lang="en-GB" sz="4000" dirty="0"/>
              <a:t>A Walk Through The Book Of Ruth – Love Actually</a:t>
            </a:r>
          </a:p>
        </p:txBody>
      </p:sp>
      <p:sp>
        <p:nvSpPr>
          <p:cNvPr id="4" name="TextBox 3">
            <a:extLst>
              <a:ext uri="{FF2B5EF4-FFF2-40B4-BE49-F238E27FC236}">
                <a16:creationId xmlns:a16="http://schemas.microsoft.com/office/drawing/2014/main" id="{61C4C769-80E2-7F44-6346-E74C45647AB7}"/>
              </a:ext>
            </a:extLst>
          </p:cNvPr>
          <p:cNvSpPr txBox="1"/>
          <p:nvPr/>
        </p:nvSpPr>
        <p:spPr>
          <a:xfrm>
            <a:off x="2044460" y="1095555"/>
            <a:ext cx="9696091" cy="3416320"/>
          </a:xfrm>
          <a:prstGeom prst="rect">
            <a:avLst/>
          </a:prstGeom>
          <a:noFill/>
        </p:spPr>
        <p:txBody>
          <a:bodyPr wrap="square" rtlCol="0">
            <a:spAutoFit/>
          </a:bodyPr>
          <a:lstStyle/>
          <a:p>
            <a:r>
              <a:rPr lang="en-GB" sz="3600" dirty="0"/>
              <a:t>1. Introduction</a:t>
            </a:r>
          </a:p>
          <a:p>
            <a:pPr marL="571500" indent="-571500">
              <a:buFont typeface="Arial" panose="020B0604020202020204" pitchFamily="34" charset="0"/>
              <a:buChar char="•"/>
            </a:pPr>
            <a:r>
              <a:rPr lang="en-GB" sz="3600" dirty="0"/>
              <a:t>Four main characters</a:t>
            </a:r>
          </a:p>
          <a:p>
            <a:pPr marL="571500" indent="-571500">
              <a:buFont typeface="Arial" panose="020B0604020202020204" pitchFamily="34" charset="0"/>
              <a:buChar char="•"/>
            </a:pPr>
            <a:r>
              <a:rPr lang="en-GB" sz="3600" dirty="0"/>
              <a:t>Five possible reasons</a:t>
            </a:r>
          </a:p>
          <a:p>
            <a:pPr marL="571500" indent="-571500">
              <a:buFont typeface="Arial" panose="020B0604020202020204" pitchFamily="34" charset="0"/>
              <a:buChar char="•"/>
            </a:pPr>
            <a:r>
              <a:rPr lang="en-GB" sz="3600" dirty="0"/>
              <a:t>A love story – four for the price of one!</a:t>
            </a:r>
          </a:p>
          <a:p>
            <a:pPr marL="571500" indent="-571500">
              <a:buFont typeface="Arial" panose="020B0604020202020204" pitchFamily="34" charset="0"/>
              <a:buChar char="•"/>
            </a:pPr>
            <a:r>
              <a:rPr lang="en-GB" sz="3600" dirty="0"/>
              <a:t>Love story #1 – Ruth &amp; Naomi</a:t>
            </a:r>
          </a:p>
          <a:p>
            <a:pPr marL="571500" indent="-571500">
              <a:buFont typeface="Arial" panose="020B0604020202020204" pitchFamily="34" charset="0"/>
              <a:buChar char="•"/>
            </a:pPr>
            <a:r>
              <a:rPr lang="en-GB" sz="3600" dirty="0"/>
              <a:t>Love story #2 – Ruth &amp; the God of Israel</a:t>
            </a:r>
          </a:p>
        </p:txBody>
      </p:sp>
    </p:spTree>
    <p:extLst>
      <p:ext uri="{BB962C8B-B14F-4D97-AF65-F5344CB8AC3E}">
        <p14:creationId xmlns:p14="http://schemas.microsoft.com/office/powerpoint/2010/main" val="3399547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1463</Words>
  <Application>Microsoft Office PowerPoint</Application>
  <PresentationFormat>Widescreen</PresentationFormat>
  <Paragraphs>138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Bodoni MT Black</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Nigel Hoad</dc:creator>
  <cp:lastModifiedBy>Nigel Hoad</cp:lastModifiedBy>
  <cp:revision>23</cp:revision>
  <dcterms:created xsi:type="dcterms:W3CDTF">2024-02-16T13:47:02Z</dcterms:created>
  <dcterms:modified xsi:type="dcterms:W3CDTF">2024-02-16T15:41:26Z</dcterms:modified>
</cp:coreProperties>
</file>