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2" r:id="rId4"/>
    <p:sldId id="263" r:id="rId5"/>
    <p:sldId id="260" r:id="rId6"/>
    <p:sldId id="264" r:id="rId7"/>
    <p:sldId id="261" r:id="rId8"/>
    <p:sldId id="265" r:id="rId9"/>
    <p:sldId id="267" r:id="rId10"/>
    <p:sldId id="26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2DE"/>
    <a:srgbClr val="6297EC"/>
    <a:srgbClr val="745EF8"/>
    <a:srgbClr val="7D9CD9"/>
    <a:srgbClr val="75AEE1"/>
    <a:srgbClr val="87B8E5"/>
    <a:srgbClr val="8EA9DE"/>
    <a:srgbClr val="5B07D7"/>
    <a:srgbClr val="47C3FB"/>
    <a:srgbClr val="00B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9" autoAdjust="0"/>
    <p:restoredTop sz="94660"/>
  </p:normalViewPr>
  <p:slideViewPr>
    <p:cSldViewPr snapToGrid="0">
      <p:cViewPr varScale="1">
        <p:scale>
          <a:sx n="108" d="100"/>
          <a:sy n="108"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5397-8A1F-CB79-3F2E-FAFDD2BA69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393B3C-B1D3-32E0-01A1-0BF51AD0B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037CC2-1E17-A758-DDC3-306D551FB507}"/>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5" name="Footer Placeholder 4">
            <a:extLst>
              <a:ext uri="{FF2B5EF4-FFF2-40B4-BE49-F238E27FC236}">
                <a16:creationId xmlns:a16="http://schemas.microsoft.com/office/drawing/2014/main" id="{F1633D2F-17C8-21C5-088E-5B10882F2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384D18-239D-E367-033D-3A1413AD36DF}"/>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270977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6E3D-D8BD-62C7-08C3-616FD59BF6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BE87C5-1E4C-0AC3-2EC1-680509807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C56F86-89E5-253F-B1AC-0A5345E31226}"/>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5" name="Footer Placeholder 4">
            <a:extLst>
              <a:ext uri="{FF2B5EF4-FFF2-40B4-BE49-F238E27FC236}">
                <a16:creationId xmlns:a16="http://schemas.microsoft.com/office/drawing/2014/main" id="{554572ED-3AE0-94A7-BCA2-57C6842607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04C8FA-F458-E409-7C1A-99000E81E52A}"/>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418057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6814AD-35DF-2A82-E0F0-C61A818F70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9CA85A-97D9-3534-45E3-A017BD33CF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BE0D1-C4F9-8003-CF2E-3C942ED17228}"/>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5" name="Footer Placeholder 4">
            <a:extLst>
              <a:ext uri="{FF2B5EF4-FFF2-40B4-BE49-F238E27FC236}">
                <a16:creationId xmlns:a16="http://schemas.microsoft.com/office/drawing/2014/main" id="{B7CF11DB-CC9F-2121-7F1A-A645204C8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8357B-6C2F-1440-1576-3C6C367BFBB1}"/>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64450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089F-1049-F388-6F2C-03098850A8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92E9F0-E877-9B11-D9F0-5DE5AF239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B6A4E0-8EC2-499D-8C38-409880E73015}"/>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5" name="Footer Placeholder 4">
            <a:extLst>
              <a:ext uri="{FF2B5EF4-FFF2-40B4-BE49-F238E27FC236}">
                <a16:creationId xmlns:a16="http://schemas.microsoft.com/office/drawing/2014/main" id="{DD0126E8-8C0D-9E58-DA71-9AD5DB6DFB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2DF250-3942-A276-2F3C-0A843584E092}"/>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153248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74AF-5FCE-5F31-44B8-17EE0DA23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873BB1-6ADF-BBC2-A004-EA80DEF607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F37704-4646-3747-2264-74415492B490}"/>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5" name="Footer Placeholder 4">
            <a:extLst>
              <a:ext uri="{FF2B5EF4-FFF2-40B4-BE49-F238E27FC236}">
                <a16:creationId xmlns:a16="http://schemas.microsoft.com/office/drawing/2014/main" id="{A6CBD71B-0D29-6755-F77C-30647FE8E1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2F85EE-649D-5AA2-506C-6B697365072E}"/>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121472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6633-2EF6-C5D8-72FD-1BCEDA9026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1CE0F9-5F4A-ADBE-4B9F-17C42D1B15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590C51-9541-D77F-733A-3E8D27BEE4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3258B9-8FDC-30B2-0DD8-952D9F7D20DB}"/>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6" name="Footer Placeholder 5">
            <a:extLst>
              <a:ext uri="{FF2B5EF4-FFF2-40B4-BE49-F238E27FC236}">
                <a16:creationId xmlns:a16="http://schemas.microsoft.com/office/drawing/2014/main" id="{312CEDC5-94E4-D9CD-9589-9A29A56232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249762-4483-28AE-386C-642368B42357}"/>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228559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4BD1-5776-2790-17FE-91292D4511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B7CEE-C3FE-0C8C-0BC5-A9B6AD3FB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3651D1-E9DF-C776-047F-5A45E60FCF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6CE5F1-5E87-7F05-2E73-C1F447D7A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1EF3F9-9DB2-2F11-8776-AB686D486F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CE0E81-93D2-335D-3A56-14C0975DC5EF}"/>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8" name="Footer Placeholder 7">
            <a:extLst>
              <a:ext uri="{FF2B5EF4-FFF2-40B4-BE49-F238E27FC236}">
                <a16:creationId xmlns:a16="http://schemas.microsoft.com/office/drawing/2014/main" id="{F2C664E3-6EA4-1F72-4CF7-20B4FF033F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739AD6-C9A2-BBC1-12F4-D4EF11CE2F18}"/>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221040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C216-165A-349A-28B8-9A7FFB9CD4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ECE91C-8A88-C228-7C98-7B3FEBA386F0}"/>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4" name="Footer Placeholder 3">
            <a:extLst>
              <a:ext uri="{FF2B5EF4-FFF2-40B4-BE49-F238E27FC236}">
                <a16:creationId xmlns:a16="http://schemas.microsoft.com/office/drawing/2014/main" id="{2626462D-FEF2-8ED7-2AD9-A87B7F0730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D2D6F6-1626-0097-FDD1-8F7F55626EAD}"/>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174672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502646-6858-9CEB-FAD8-E2BCD66FF363}"/>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3" name="Footer Placeholder 2">
            <a:extLst>
              <a:ext uri="{FF2B5EF4-FFF2-40B4-BE49-F238E27FC236}">
                <a16:creationId xmlns:a16="http://schemas.microsoft.com/office/drawing/2014/main" id="{0D628151-43FB-5683-0F1A-BAA2E74124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BA0257-B2B9-29ED-60D6-B4EBAFB179C5}"/>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230708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3174-F5EB-386E-A15A-8955B4497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6136FB-5104-5031-8B08-45BD0F641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C5B533-A4EF-DE8E-B14D-AB4EFBD1A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1716FA-AE58-0529-0592-0014220C4699}"/>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6" name="Footer Placeholder 5">
            <a:extLst>
              <a:ext uri="{FF2B5EF4-FFF2-40B4-BE49-F238E27FC236}">
                <a16:creationId xmlns:a16="http://schemas.microsoft.com/office/drawing/2014/main" id="{58A39DD6-3B76-624C-A41B-D85B58B2B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12AD82-857E-16E3-F301-A88B703317CF}"/>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210878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0770-4A8A-038A-57B8-BDEB26D4B0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D9D4BD-9FEE-95D6-C511-8FCEB548E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116150-49F0-2E4C-0F0C-0619CD63D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EB3844-36BF-AC08-5BF8-9D5856663E3B}"/>
              </a:ext>
            </a:extLst>
          </p:cNvPr>
          <p:cNvSpPr>
            <a:spLocks noGrp="1"/>
          </p:cNvSpPr>
          <p:nvPr>
            <p:ph type="dt" sz="half" idx="10"/>
          </p:nvPr>
        </p:nvSpPr>
        <p:spPr/>
        <p:txBody>
          <a:bodyPr/>
          <a:lstStyle/>
          <a:p>
            <a:fld id="{644D2110-3025-4B76-B20C-66A00F8F7712}" type="datetimeFigureOut">
              <a:rPr lang="en-GB" smtClean="0"/>
              <a:t>30/03/2024</a:t>
            </a:fld>
            <a:endParaRPr lang="en-GB"/>
          </a:p>
        </p:txBody>
      </p:sp>
      <p:sp>
        <p:nvSpPr>
          <p:cNvPr id="6" name="Footer Placeholder 5">
            <a:extLst>
              <a:ext uri="{FF2B5EF4-FFF2-40B4-BE49-F238E27FC236}">
                <a16:creationId xmlns:a16="http://schemas.microsoft.com/office/drawing/2014/main" id="{C706077F-06C2-9A4B-4CF3-420FBE6C88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B9B38D-013C-00F9-E6C4-66AEC9DD29E9}"/>
              </a:ext>
            </a:extLst>
          </p:cNvPr>
          <p:cNvSpPr>
            <a:spLocks noGrp="1"/>
          </p:cNvSpPr>
          <p:nvPr>
            <p:ph type="sldNum" sz="quarter" idx="12"/>
          </p:nvPr>
        </p:nvSpPr>
        <p:spPr/>
        <p:txBody>
          <a:bodyPr/>
          <a:lstStyle/>
          <a:p>
            <a:fld id="{B5E4A852-EEED-464B-B6E0-D906B3989879}" type="slidenum">
              <a:rPr lang="en-GB" smtClean="0"/>
              <a:t>‹#›</a:t>
            </a:fld>
            <a:endParaRPr lang="en-GB"/>
          </a:p>
        </p:txBody>
      </p:sp>
    </p:spTree>
    <p:extLst>
      <p:ext uri="{BB962C8B-B14F-4D97-AF65-F5344CB8AC3E}">
        <p14:creationId xmlns:p14="http://schemas.microsoft.com/office/powerpoint/2010/main" val="309967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232F06-03CF-611E-4D9D-37706D7767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40E5C3-4E4E-C12B-EE8B-37EA56378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E9E39-029E-E74A-52E2-AA96C0269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4D2110-3025-4B76-B20C-66A00F8F7712}" type="datetimeFigureOut">
              <a:rPr lang="en-GB" smtClean="0"/>
              <a:t>30/03/2024</a:t>
            </a:fld>
            <a:endParaRPr lang="en-GB"/>
          </a:p>
        </p:txBody>
      </p:sp>
      <p:sp>
        <p:nvSpPr>
          <p:cNvPr id="5" name="Footer Placeholder 4">
            <a:extLst>
              <a:ext uri="{FF2B5EF4-FFF2-40B4-BE49-F238E27FC236}">
                <a16:creationId xmlns:a16="http://schemas.microsoft.com/office/drawing/2014/main" id="{599CC6EB-733B-7F7C-996F-61C13D4DE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517933A-D012-20E0-2146-5485FEBB5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E4A852-EEED-464B-B6E0-D906B3989879}" type="slidenum">
              <a:rPr lang="en-GB" smtClean="0"/>
              <a:t>‹#›</a:t>
            </a:fld>
            <a:endParaRPr lang="en-GB"/>
          </a:p>
        </p:txBody>
      </p:sp>
    </p:spTree>
    <p:extLst>
      <p:ext uri="{BB962C8B-B14F-4D97-AF65-F5344CB8AC3E}">
        <p14:creationId xmlns:p14="http://schemas.microsoft.com/office/powerpoint/2010/main" val="236412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logo of a church&#10;&#10;Description automatically generated">
            <a:extLst>
              <a:ext uri="{FF2B5EF4-FFF2-40B4-BE49-F238E27FC236}">
                <a16:creationId xmlns:a16="http://schemas.microsoft.com/office/drawing/2014/main" id="{B700B407-8A92-F9BB-42D0-CAA0D2165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019099"/>
            <a:ext cx="1403706" cy="1403706"/>
          </a:xfrm>
          <a:prstGeom prst="rect">
            <a:avLst/>
          </a:prstGeom>
        </p:spPr>
      </p:pic>
      <p:sp>
        <p:nvSpPr>
          <p:cNvPr id="5" name="Rectangle 4">
            <a:extLst>
              <a:ext uri="{FF2B5EF4-FFF2-40B4-BE49-F238E27FC236}">
                <a16:creationId xmlns:a16="http://schemas.microsoft.com/office/drawing/2014/main" id="{3F16D6F0-30B1-05F9-3BE9-EC836DCE0A5E}"/>
              </a:ext>
            </a:extLst>
          </p:cNvPr>
          <p:cNvSpPr/>
          <p:nvPr/>
        </p:nvSpPr>
        <p:spPr>
          <a:xfrm>
            <a:off x="4131113" y="148233"/>
            <a:ext cx="5623655" cy="1169551"/>
          </a:xfrm>
          <a:prstGeom prst="rect">
            <a:avLst/>
          </a:prstGeom>
          <a:noFill/>
        </p:spPr>
        <p:txBody>
          <a:bodyPr wrap="none" lIns="91440" tIns="45720" rIns="91440" bIns="45720">
            <a:spAutoFit/>
          </a:bodyPr>
          <a:lstStyle/>
          <a:p>
            <a:pPr algn="ctr"/>
            <a:r>
              <a:rPr lang="en-US" sz="7000" b="1" dirty="0">
                <a:ln w="0"/>
                <a:solidFill>
                  <a:schemeClr val="bg1"/>
                </a:solidFill>
                <a:effectLst>
                  <a:outerShdw blurRad="38100" dist="19050" dir="2700000" algn="tl" rotWithShape="0">
                    <a:schemeClr val="dk1">
                      <a:alpha val="40000"/>
                    </a:schemeClr>
                  </a:outerShdw>
                </a:effectLst>
                <a:latin typeface="Candara" panose="020E0502030303020204" pitchFamily="34" charset="0"/>
              </a:rPr>
              <a:t>Easter Sunday</a:t>
            </a:r>
            <a:endParaRPr lang="en-US" sz="7000" b="1" cap="none" spc="0" dirty="0">
              <a:ln w="0"/>
              <a:solidFill>
                <a:schemeClr val="bg1"/>
              </a:solidFill>
              <a:effectLst>
                <a:outerShdw blurRad="38100" dist="19050" dir="2700000" algn="tl" rotWithShape="0">
                  <a:schemeClr val="dk1">
                    <a:alpha val="40000"/>
                  </a:schemeClr>
                </a:outerShdw>
              </a:effectLst>
              <a:latin typeface="Candara" panose="020E0502030303020204" pitchFamily="34" charset="0"/>
            </a:endParaRPr>
          </a:p>
        </p:txBody>
      </p:sp>
    </p:spTree>
    <p:extLst>
      <p:ext uri="{BB962C8B-B14F-4D97-AF65-F5344CB8AC3E}">
        <p14:creationId xmlns:p14="http://schemas.microsoft.com/office/powerpoint/2010/main" val="376487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297EC"/>
        </a:solidFill>
        <a:effectLst/>
      </p:bgPr>
    </p:bg>
    <p:spTree>
      <p:nvGrpSpPr>
        <p:cNvPr id="1" name=""/>
        <p:cNvGrpSpPr/>
        <p:nvPr/>
      </p:nvGrpSpPr>
      <p:grpSpPr>
        <a:xfrm>
          <a:off x="0" y="0"/>
          <a:ext cx="0" cy="0"/>
          <a:chOff x="0" y="0"/>
          <a:chExt cx="0" cy="0"/>
        </a:xfrm>
      </p:grpSpPr>
      <p:pic>
        <p:nvPicPr>
          <p:cNvPr id="5" name="Content Placeholder 4" descr="A cartoon of a cave with a light in the door&#10;&#10;Description automatically generated with medium confidence">
            <a:extLst>
              <a:ext uri="{FF2B5EF4-FFF2-40B4-BE49-F238E27FC236}">
                <a16:creationId xmlns:a16="http://schemas.microsoft.com/office/drawing/2014/main" id="{D7C6A634-CE9C-DD21-46B9-A6CFA0D7C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0" t="23573" r="36691" b="34173"/>
          <a:stretch/>
        </p:blipFill>
        <p:spPr>
          <a:xfrm>
            <a:off x="8300319" y="4365524"/>
            <a:ext cx="3891681" cy="2526890"/>
          </a:xfrm>
        </p:spPr>
      </p:pic>
      <p:sp>
        <p:nvSpPr>
          <p:cNvPr id="3" name="Rectangle 2">
            <a:extLst>
              <a:ext uri="{FF2B5EF4-FFF2-40B4-BE49-F238E27FC236}">
                <a16:creationId xmlns:a16="http://schemas.microsoft.com/office/drawing/2014/main" id="{42CAA3C2-AEC8-1D57-3427-DA735A4BAAEB}"/>
              </a:ext>
            </a:extLst>
          </p:cNvPr>
          <p:cNvSpPr/>
          <p:nvPr/>
        </p:nvSpPr>
        <p:spPr>
          <a:xfrm>
            <a:off x="31879" y="109449"/>
            <a:ext cx="12192000" cy="1169551"/>
          </a:xfrm>
          <a:prstGeom prst="rect">
            <a:avLst/>
          </a:prstGeom>
          <a:noFill/>
        </p:spPr>
        <p:txBody>
          <a:bodyPr wrap="square" lIns="91440" tIns="45720" rIns="91440" bIns="45720">
            <a:spAutoFit/>
          </a:bodyPr>
          <a:lstStyle/>
          <a:p>
            <a:r>
              <a:rPr lang="en-US" sz="7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A Living Hope</a:t>
            </a:r>
            <a:endPar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endParaRPr>
          </a:p>
        </p:txBody>
      </p:sp>
      <p:sp>
        <p:nvSpPr>
          <p:cNvPr id="4" name="Title 2">
            <a:extLst>
              <a:ext uri="{FF2B5EF4-FFF2-40B4-BE49-F238E27FC236}">
                <a16:creationId xmlns:a16="http://schemas.microsoft.com/office/drawing/2014/main" id="{610F339A-99AD-E34F-18C0-A4B13710039E}"/>
              </a:ext>
            </a:extLst>
          </p:cNvPr>
          <p:cNvSpPr txBox="1">
            <a:spLocks/>
          </p:cNvSpPr>
          <p:nvPr/>
        </p:nvSpPr>
        <p:spPr>
          <a:xfrm>
            <a:off x="409949" y="1279000"/>
            <a:ext cx="11813930" cy="514756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Jesus’ resurrection from the dead (vs.3)</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an inheritance (vs.4-5)</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hard times (vs.5-7)</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salvation of our souls (vs.8-9)</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a:t>
            </a:r>
            <a:r>
              <a:rPr lang="en-GB" sz="40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Love for Jesus</a:t>
            </a:r>
          </a:p>
          <a:p>
            <a:r>
              <a:rPr lang="en-GB" sz="40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Faith in Jesus</a:t>
            </a:r>
          </a:p>
          <a:p>
            <a:r>
              <a:rPr lang="en-GB" sz="40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Filled with joy because of Jesus!</a:t>
            </a:r>
          </a:p>
          <a:p>
            <a:endParaRPr lang="en-US" sz="5000" b="1" dirty="0">
              <a:ln w="0"/>
              <a:solidFill>
                <a:srgbClr val="FFFF00"/>
              </a:solidFill>
              <a:effectLst>
                <a:outerShdw blurRad="50800" dist="19050" dir="2700000" algn="tl" rotWithShape="0">
                  <a:schemeClr val="tx1">
                    <a:alpha val="60000"/>
                  </a:schemeClr>
                </a:outerShdw>
              </a:effectLst>
              <a:latin typeface="Candara" panose="020E0502030303020204" pitchFamily="34" charset="0"/>
            </a:endParaRPr>
          </a:p>
        </p:txBody>
      </p:sp>
      <p:sp>
        <p:nvSpPr>
          <p:cNvPr id="7" name="TextBox 6">
            <a:extLst>
              <a:ext uri="{FF2B5EF4-FFF2-40B4-BE49-F238E27FC236}">
                <a16:creationId xmlns:a16="http://schemas.microsoft.com/office/drawing/2014/main" id="{478623CA-4D55-7835-EBFC-9D978CEEC652}"/>
              </a:ext>
            </a:extLst>
          </p:cNvPr>
          <p:cNvSpPr txBox="1"/>
          <p:nvPr/>
        </p:nvSpPr>
        <p:spPr>
          <a:xfrm>
            <a:off x="5878083" y="291046"/>
            <a:ext cx="5870572" cy="861774"/>
          </a:xfrm>
          <a:prstGeom prst="rect">
            <a:avLst/>
          </a:prstGeom>
          <a:noFill/>
        </p:spPr>
        <p:txBody>
          <a:bodyPr wrap="square">
            <a:spAutoFit/>
          </a:bodyPr>
          <a:lstStyle/>
          <a:p>
            <a:r>
              <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- 1 Peter 1:3-9</a:t>
            </a:r>
            <a:endParaRPr lang="en-GB" sz="5000" dirty="0"/>
          </a:p>
        </p:txBody>
      </p:sp>
      <p:sp>
        <p:nvSpPr>
          <p:cNvPr id="2" name="Rectangle: Rounded Corners 1">
            <a:extLst>
              <a:ext uri="{FF2B5EF4-FFF2-40B4-BE49-F238E27FC236}">
                <a16:creationId xmlns:a16="http://schemas.microsoft.com/office/drawing/2014/main" id="{50E6D511-3F4C-12B6-CA6E-45A6083AB1A5}"/>
              </a:ext>
            </a:extLst>
          </p:cNvPr>
          <p:cNvSpPr/>
          <p:nvPr/>
        </p:nvSpPr>
        <p:spPr>
          <a:xfrm>
            <a:off x="519454" y="5478954"/>
            <a:ext cx="7780865" cy="1279001"/>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3662DE"/>
                </a:solidFill>
                <a:latin typeface="Candara" panose="020E0502030303020204" pitchFamily="34" charset="0"/>
                <a:ea typeface="Calibri" panose="020F0502020204030204" pitchFamily="34" charset="0"/>
                <a:cs typeface="Times New Roman" panose="02020603050405020304" pitchFamily="18" charset="0"/>
              </a:rPr>
              <a:t>‘And are filled with an inexpressible and glorious joy…’ </a:t>
            </a:r>
            <a:r>
              <a:rPr lang="en-GB" sz="36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1 Peter 1:8</a:t>
            </a:r>
            <a:endParaRPr lang="en-GB" sz="3600" b="1" dirty="0">
              <a:solidFill>
                <a:srgbClr val="3662DE"/>
              </a:solidFill>
              <a:latin typeface="Candara" panose="020E0502030303020204" pitchFamily="34" charset="0"/>
            </a:endParaRPr>
          </a:p>
        </p:txBody>
      </p:sp>
    </p:spTree>
    <p:extLst>
      <p:ext uri="{BB962C8B-B14F-4D97-AF65-F5344CB8AC3E}">
        <p14:creationId xmlns:p14="http://schemas.microsoft.com/office/powerpoint/2010/main" val="343968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logo of a church&#10;&#10;Description automatically generated">
            <a:extLst>
              <a:ext uri="{FF2B5EF4-FFF2-40B4-BE49-F238E27FC236}">
                <a16:creationId xmlns:a16="http://schemas.microsoft.com/office/drawing/2014/main" id="{B700B407-8A92-F9BB-42D0-CAA0D2165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019099"/>
            <a:ext cx="1403706" cy="1403706"/>
          </a:xfrm>
          <a:prstGeom prst="rect">
            <a:avLst/>
          </a:prstGeom>
        </p:spPr>
      </p:pic>
      <p:sp>
        <p:nvSpPr>
          <p:cNvPr id="5" name="Rectangle 4">
            <a:extLst>
              <a:ext uri="{FF2B5EF4-FFF2-40B4-BE49-F238E27FC236}">
                <a16:creationId xmlns:a16="http://schemas.microsoft.com/office/drawing/2014/main" id="{3F16D6F0-30B1-05F9-3BE9-EC836DCE0A5E}"/>
              </a:ext>
            </a:extLst>
          </p:cNvPr>
          <p:cNvSpPr/>
          <p:nvPr/>
        </p:nvSpPr>
        <p:spPr>
          <a:xfrm>
            <a:off x="4131113" y="148233"/>
            <a:ext cx="5623655" cy="1169551"/>
          </a:xfrm>
          <a:prstGeom prst="rect">
            <a:avLst/>
          </a:prstGeom>
          <a:noFill/>
        </p:spPr>
        <p:txBody>
          <a:bodyPr wrap="none" lIns="91440" tIns="45720" rIns="91440" bIns="45720">
            <a:spAutoFit/>
          </a:bodyPr>
          <a:lstStyle/>
          <a:p>
            <a:pPr algn="ctr"/>
            <a:r>
              <a:rPr lang="en-US" sz="7000" b="1" dirty="0">
                <a:ln w="0"/>
                <a:solidFill>
                  <a:schemeClr val="bg1"/>
                </a:solidFill>
                <a:effectLst>
                  <a:outerShdw blurRad="38100" dist="19050" dir="2700000" algn="tl" rotWithShape="0">
                    <a:schemeClr val="dk1">
                      <a:alpha val="40000"/>
                    </a:schemeClr>
                  </a:outerShdw>
                </a:effectLst>
                <a:latin typeface="Candara" panose="020E0502030303020204" pitchFamily="34" charset="0"/>
              </a:rPr>
              <a:t>Easter Sunday</a:t>
            </a:r>
            <a:endParaRPr lang="en-US" sz="7000" b="1" cap="none" spc="0" dirty="0">
              <a:ln w="0"/>
              <a:solidFill>
                <a:schemeClr val="bg1"/>
              </a:solidFill>
              <a:effectLst>
                <a:outerShdw blurRad="38100" dist="19050" dir="2700000" algn="tl" rotWithShape="0">
                  <a:schemeClr val="dk1">
                    <a:alpha val="40000"/>
                  </a:schemeClr>
                </a:outerShdw>
              </a:effectLst>
              <a:latin typeface="Candara" panose="020E0502030303020204" pitchFamily="34" charset="0"/>
            </a:endParaRPr>
          </a:p>
        </p:txBody>
      </p:sp>
    </p:spTree>
    <p:extLst>
      <p:ext uri="{BB962C8B-B14F-4D97-AF65-F5344CB8AC3E}">
        <p14:creationId xmlns:p14="http://schemas.microsoft.com/office/powerpoint/2010/main" val="317835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97EC"/>
        </a:solidFill>
        <a:effectLst/>
      </p:bgPr>
    </p:bg>
    <p:spTree>
      <p:nvGrpSpPr>
        <p:cNvPr id="1" name=""/>
        <p:cNvGrpSpPr/>
        <p:nvPr/>
      </p:nvGrpSpPr>
      <p:grpSpPr>
        <a:xfrm>
          <a:off x="0" y="0"/>
          <a:ext cx="0" cy="0"/>
          <a:chOff x="0" y="0"/>
          <a:chExt cx="0" cy="0"/>
        </a:xfrm>
      </p:grpSpPr>
      <p:pic>
        <p:nvPicPr>
          <p:cNvPr id="5" name="Content Placeholder 4" descr="A cartoon of a cave with a light in the door&#10;&#10;Description automatically generated with medium confidence">
            <a:extLst>
              <a:ext uri="{FF2B5EF4-FFF2-40B4-BE49-F238E27FC236}">
                <a16:creationId xmlns:a16="http://schemas.microsoft.com/office/drawing/2014/main" id="{D7C6A634-CE9C-DD21-46B9-A6CFA0D7C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0" t="23573" r="36691" b="34173"/>
          <a:stretch/>
        </p:blipFill>
        <p:spPr>
          <a:xfrm>
            <a:off x="8300319" y="4365524"/>
            <a:ext cx="3891681" cy="2526890"/>
          </a:xfrm>
        </p:spPr>
      </p:pic>
      <p:sp>
        <p:nvSpPr>
          <p:cNvPr id="3" name="Rectangle 2">
            <a:extLst>
              <a:ext uri="{FF2B5EF4-FFF2-40B4-BE49-F238E27FC236}">
                <a16:creationId xmlns:a16="http://schemas.microsoft.com/office/drawing/2014/main" id="{42CAA3C2-AEC8-1D57-3427-DA735A4BAAEB}"/>
              </a:ext>
            </a:extLst>
          </p:cNvPr>
          <p:cNvSpPr/>
          <p:nvPr/>
        </p:nvSpPr>
        <p:spPr>
          <a:xfrm>
            <a:off x="31879" y="109449"/>
            <a:ext cx="12192000" cy="1169551"/>
          </a:xfrm>
          <a:prstGeom prst="rect">
            <a:avLst/>
          </a:prstGeom>
          <a:noFill/>
        </p:spPr>
        <p:txBody>
          <a:bodyPr wrap="square" lIns="91440" tIns="45720" rIns="91440" bIns="45720">
            <a:spAutoFit/>
          </a:bodyPr>
          <a:lstStyle/>
          <a:p>
            <a:r>
              <a:rPr lang="en-US" sz="7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A Living Hope</a:t>
            </a:r>
            <a:endPar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endParaRPr>
          </a:p>
        </p:txBody>
      </p:sp>
      <p:sp>
        <p:nvSpPr>
          <p:cNvPr id="4" name="Title 2">
            <a:extLst>
              <a:ext uri="{FF2B5EF4-FFF2-40B4-BE49-F238E27FC236}">
                <a16:creationId xmlns:a16="http://schemas.microsoft.com/office/drawing/2014/main" id="{610F339A-99AD-E34F-18C0-A4B13710039E}"/>
              </a:ext>
            </a:extLst>
          </p:cNvPr>
          <p:cNvSpPr txBox="1">
            <a:spLocks/>
          </p:cNvSpPr>
          <p:nvPr/>
        </p:nvSpPr>
        <p:spPr>
          <a:xfrm>
            <a:off x="409949" y="1279000"/>
            <a:ext cx="11813930" cy="715581"/>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Jesus’ resurrection from the dead (vs.3)</a:t>
            </a:r>
          </a:p>
        </p:txBody>
      </p:sp>
      <p:sp>
        <p:nvSpPr>
          <p:cNvPr id="8" name="TextBox 7">
            <a:extLst>
              <a:ext uri="{FF2B5EF4-FFF2-40B4-BE49-F238E27FC236}">
                <a16:creationId xmlns:a16="http://schemas.microsoft.com/office/drawing/2014/main" id="{523B65AC-DD2B-2411-D130-FA2842B29B3D}"/>
              </a:ext>
            </a:extLst>
          </p:cNvPr>
          <p:cNvSpPr txBox="1"/>
          <p:nvPr/>
        </p:nvSpPr>
        <p:spPr>
          <a:xfrm>
            <a:off x="5878083" y="291046"/>
            <a:ext cx="5870572" cy="861774"/>
          </a:xfrm>
          <a:prstGeom prst="rect">
            <a:avLst/>
          </a:prstGeom>
          <a:noFill/>
        </p:spPr>
        <p:txBody>
          <a:bodyPr wrap="square">
            <a:spAutoFit/>
          </a:bodyPr>
          <a:lstStyle/>
          <a:p>
            <a:r>
              <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- 1 Peter 1:3-9</a:t>
            </a:r>
            <a:endParaRPr lang="en-GB" sz="5000" dirty="0"/>
          </a:p>
        </p:txBody>
      </p:sp>
      <p:sp>
        <p:nvSpPr>
          <p:cNvPr id="2" name="Rectangle: Rounded Corners 1">
            <a:extLst>
              <a:ext uri="{FF2B5EF4-FFF2-40B4-BE49-F238E27FC236}">
                <a16:creationId xmlns:a16="http://schemas.microsoft.com/office/drawing/2014/main" id="{B8702197-8845-DAA8-39C5-39C14B8E1F80}"/>
              </a:ext>
            </a:extLst>
          </p:cNvPr>
          <p:cNvSpPr/>
          <p:nvPr/>
        </p:nvSpPr>
        <p:spPr>
          <a:xfrm>
            <a:off x="409949" y="2167467"/>
            <a:ext cx="11147051" cy="1625600"/>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3662DE"/>
                </a:solidFill>
                <a:latin typeface="Candara" panose="020E0502030303020204" pitchFamily="34" charset="0"/>
                <a:ea typeface="Calibri" panose="020F0502020204030204" pitchFamily="34" charset="0"/>
                <a:cs typeface="Times New Roman" panose="02020603050405020304" pitchFamily="18" charset="0"/>
              </a:rPr>
              <a:t>“</a:t>
            </a:r>
            <a:r>
              <a:rPr lang="en-GB" sz="4000" dirty="0">
                <a:solidFill>
                  <a:srgbClr val="3662DE"/>
                </a:solidFill>
                <a:effectLst/>
                <a:latin typeface="Candara" panose="020E0502030303020204" pitchFamily="34" charset="0"/>
                <a:ea typeface="Calibri" panose="020F0502020204030204" pitchFamily="34" charset="0"/>
                <a:cs typeface="Times New Roman" panose="02020603050405020304" pitchFamily="18" charset="0"/>
              </a:rPr>
              <a:t>But after I have risen, I will go ahead of you into Galilee.” </a:t>
            </a:r>
            <a:r>
              <a:rPr lang="en-GB" sz="3400" b="1" dirty="0">
                <a:solidFill>
                  <a:srgbClr val="3662DE"/>
                </a:solidFill>
                <a:effectLst/>
                <a:latin typeface="Candara" panose="020E0502030303020204" pitchFamily="34" charset="0"/>
                <a:ea typeface="Calibri" panose="020F0502020204030204" pitchFamily="34" charset="0"/>
                <a:cs typeface="Times New Roman" panose="02020603050405020304" pitchFamily="18" charset="0"/>
              </a:rPr>
              <a:t>Matthew 26:32</a:t>
            </a:r>
            <a:endParaRPr lang="en-GB" sz="3400" b="1" dirty="0">
              <a:solidFill>
                <a:srgbClr val="3662DE"/>
              </a:solidFill>
              <a:latin typeface="Candara" panose="020E0502030303020204" pitchFamily="34" charset="0"/>
            </a:endParaRPr>
          </a:p>
        </p:txBody>
      </p:sp>
      <p:sp>
        <p:nvSpPr>
          <p:cNvPr id="6" name="Rectangle: Rounded Corners 5">
            <a:extLst>
              <a:ext uri="{FF2B5EF4-FFF2-40B4-BE49-F238E27FC236}">
                <a16:creationId xmlns:a16="http://schemas.microsoft.com/office/drawing/2014/main" id="{CED80C77-C84B-126E-86CE-D69A72A6E16C}"/>
              </a:ext>
            </a:extLst>
          </p:cNvPr>
          <p:cNvSpPr/>
          <p:nvPr/>
        </p:nvSpPr>
        <p:spPr>
          <a:xfrm>
            <a:off x="409949" y="1994581"/>
            <a:ext cx="8087505" cy="4594039"/>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3662DE"/>
                </a:solidFill>
                <a:latin typeface="Candara" panose="020E0502030303020204" pitchFamily="34" charset="0"/>
                <a:ea typeface="Calibri" panose="020F0502020204030204" pitchFamily="34" charset="0"/>
                <a:cs typeface="Times New Roman" panose="02020603050405020304" pitchFamily="18" charset="0"/>
              </a:rPr>
              <a:t>Peter replied, “Even if all fall away on account of you, I never will.” “Truly I tell you,” Jesus answered, “this very night, before the rooster crows, you will disown me three times.” But Peter declared, “Even if I have to die with you, I will never disown you.”</a:t>
            </a:r>
            <a:r>
              <a:rPr lang="en-GB" sz="3600" dirty="0">
                <a:solidFill>
                  <a:srgbClr val="3662DE"/>
                </a:solidFill>
                <a:effectLst/>
                <a:latin typeface="Candara" panose="020E0502030303020204" pitchFamily="34" charset="0"/>
                <a:ea typeface="Calibri" panose="020F0502020204030204" pitchFamily="34" charset="0"/>
                <a:cs typeface="Times New Roman" panose="02020603050405020304" pitchFamily="18" charset="0"/>
              </a:rPr>
              <a:t> </a:t>
            </a:r>
          </a:p>
          <a:p>
            <a:pPr algn="ctr"/>
            <a:r>
              <a:rPr lang="en-GB" sz="3000" b="1" dirty="0">
                <a:solidFill>
                  <a:srgbClr val="3662DE"/>
                </a:solidFill>
                <a:effectLst/>
                <a:latin typeface="Candara" panose="020E0502030303020204" pitchFamily="34" charset="0"/>
                <a:ea typeface="Calibri" panose="020F0502020204030204" pitchFamily="34" charset="0"/>
                <a:cs typeface="Times New Roman" panose="02020603050405020304" pitchFamily="18" charset="0"/>
              </a:rPr>
              <a:t>Matthew 26:33-35</a:t>
            </a:r>
            <a:endParaRPr lang="en-GB" sz="3000" b="1" dirty="0">
              <a:solidFill>
                <a:srgbClr val="3662DE"/>
              </a:solidFill>
              <a:latin typeface="Candara" panose="020E0502030303020204" pitchFamily="34" charset="0"/>
            </a:endParaRPr>
          </a:p>
        </p:txBody>
      </p:sp>
      <p:sp>
        <p:nvSpPr>
          <p:cNvPr id="7" name="Rectangle: Rounded Corners 6">
            <a:extLst>
              <a:ext uri="{FF2B5EF4-FFF2-40B4-BE49-F238E27FC236}">
                <a16:creationId xmlns:a16="http://schemas.microsoft.com/office/drawing/2014/main" id="{2B64119F-7501-3283-A162-B9406598F733}"/>
              </a:ext>
            </a:extLst>
          </p:cNvPr>
          <p:cNvSpPr/>
          <p:nvPr/>
        </p:nvSpPr>
        <p:spPr>
          <a:xfrm>
            <a:off x="409949" y="2109694"/>
            <a:ext cx="11372101" cy="1898039"/>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3662DE"/>
                </a:solidFill>
                <a:latin typeface="Candara" panose="020E0502030303020204" pitchFamily="34" charset="0"/>
                <a:ea typeface="Calibri" panose="020F0502020204030204" pitchFamily="34" charset="0"/>
                <a:cs typeface="Times New Roman" panose="02020603050405020304" pitchFamily="18" charset="0"/>
              </a:rPr>
              <a:t>‘For Christ also suffered once for sins, the righteous for the unrighteous, to bring you to God.’</a:t>
            </a:r>
            <a:r>
              <a:rPr lang="en-GB" sz="4000" dirty="0">
                <a:solidFill>
                  <a:srgbClr val="3662DE"/>
                </a:solidFill>
                <a:effectLst/>
                <a:latin typeface="Candara" panose="020E0502030303020204" pitchFamily="34" charset="0"/>
                <a:ea typeface="Calibri" panose="020F0502020204030204" pitchFamily="34" charset="0"/>
                <a:cs typeface="Times New Roman" panose="02020603050405020304" pitchFamily="18" charset="0"/>
              </a:rPr>
              <a:t> </a:t>
            </a:r>
            <a:r>
              <a:rPr lang="en-GB" sz="34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1 Peter 3:18</a:t>
            </a:r>
            <a:endParaRPr lang="en-GB" sz="3400" b="1" dirty="0">
              <a:solidFill>
                <a:srgbClr val="3662DE"/>
              </a:solidFill>
              <a:latin typeface="Candara" panose="020E0502030303020204" pitchFamily="34" charset="0"/>
            </a:endParaRPr>
          </a:p>
        </p:txBody>
      </p:sp>
    </p:spTree>
    <p:extLst>
      <p:ext uri="{BB962C8B-B14F-4D97-AF65-F5344CB8AC3E}">
        <p14:creationId xmlns:p14="http://schemas.microsoft.com/office/powerpoint/2010/main" val="404958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3"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7" grpId="2" animBg="1"/>
      <p:bldP spid="7"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297EC"/>
        </a:solidFill>
        <a:effectLst/>
      </p:bgPr>
    </p:bg>
    <p:spTree>
      <p:nvGrpSpPr>
        <p:cNvPr id="1" name=""/>
        <p:cNvGrpSpPr/>
        <p:nvPr/>
      </p:nvGrpSpPr>
      <p:grpSpPr>
        <a:xfrm>
          <a:off x="0" y="0"/>
          <a:ext cx="0" cy="0"/>
          <a:chOff x="0" y="0"/>
          <a:chExt cx="0" cy="0"/>
        </a:xfrm>
      </p:grpSpPr>
      <p:pic>
        <p:nvPicPr>
          <p:cNvPr id="5" name="Content Placeholder 4" descr="A cartoon of a cave with a light in the door&#10;&#10;Description automatically generated with medium confidence">
            <a:extLst>
              <a:ext uri="{FF2B5EF4-FFF2-40B4-BE49-F238E27FC236}">
                <a16:creationId xmlns:a16="http://schemas.microsoft.com/office/drawing/2014/main" id="{D7C6A634-CE9C-DD21-46B9-A6CFA0D7C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0" t="23573" r="36691" b="34173"/>
          <a:stretch/>
        </p:blipFill>
        <p:spPr>
          <a:xfrm>
            <a:off x="8300319" y="4365524"/>
            <a:ext cx="3891681" cy="2526890"/>
          </a:xfrm>
        </p:spPr>
      </p:pic>
      <p:sp>
        <p:nvSpPr>
          <p:cNvPr id="3" name="Rectangle 2">
            <a:extLst>
              <a:ext uri="{FF2B5EF4-FFF2-40B4-BE49-F238E27FC236}">
                <a16:creationId xmlns:a16="http://schemas.microsoft.com/office/drawing/2014/main" id="{42CAA3C2-AEC8-1D57-3427-DA735A4BAAEB}"/>
              </a:ext>
            </a:extLst>
          </p:cNvPr>
          <p:cNvSpPr/>
          <p:nvPr/>
        </p:nvSpPr>
        <p:spPr>
          <a:xfrm>
            <a:off x="31879" y="109449"/>
            <a:ext cx="12192000" cy="1169551"/>
          </a:xfrm>
          <a:prstGeom prst="rect">
            <a:avLst/>
          </a:prstGeom>
          <a:noFill/>
        </p:spPr>
        <p:txBody>
          <a:bodyPr wrap="square" lIns="91440" tIns="45720" rIns="91440" bIns="45720">
            <a:spAutoFit/>
          </a:bodyPr>
          <a:lstStyle/>
          <a:p>
            <a:r>
              <a:rPr lang="en-US" sz="7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A Living Hope</a:t>
            </a:r>
            <a:endPar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endParaRPr>
          </a:p>
        </p:txBody>
      </p:sp>
      <p:sp>
        <p:nvSpPr>
          <p:cNvPr id="4" name="Title 2">
            <a:extLst>
              <a:ext uri="{FF2B5EF4-FFF2-40B4-BE49-F238E27FC236}">
                <a16:creationId xmlns:a16="http://schemas.microsoft.com/office/drawing/2014/main" id="{610F339A-99AD-E34F-18C0-A4B13710039E}"/>
              </a:ext>
            </a:extLst>
          </p:cNvPr>
          <p:cNvSpPr txBox="1">
            <a:spLocks/>
          </p:cNvSpPr>
          <p:nvPr/>
        </p:nvSpPr>
        <p:spPr>
          <a:xfrm>
            <a:off x="409949" y="1279000"/>
            <a:ext cx="11813930" cy="258532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Jesus’ resurrection from the dead (vs.3)</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an inheritance (vs.4-5)</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‘that can never perish, spoil or fade’</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‘kept in heaven for you’</a:t>
            </a:r>
          </a:p>
        </p:txBody>
      </p:sp>
      <p:sp>
        <p:nvSpPr>
          <p:cNvPr id="2" name="TextBox 1">
            <a:extLst>
              <a:ext uri="{FF2B5EF4-FFF2-40B4-BE49-F238E27FC236}">
                <a16:creationId xmlns:a16="http://schemas.microsoft.com/office/drawing/2014/main" id="{AC13EE8A-DEC8-713E-A7D8-04B4D83999AF}"/>
              </a:ext>
            </a:extLst>
          </p:cNvPr>
          <p:cNvSpPr txBox="1"/>
          <p:nvPr/>
        </p:nvSpPr>
        <p:spPr>
          <a:xfrm>
            <a:off x="5878083" y="291046"/>
            <a:ext cx="5870572" cy="861774"/>
          </a:xfrm>
          <a:prstGeom prst="rect">
            <a:avLst/>
          </a:prstGeom>
          <a:noFill/>
        </p:spPr>
        <p:txBody>
          <a:bodyPr wrap="square">
            <a:spAutoFit/>
          </a:bodyPr>
          <a:lstStyle/>
          <a:p>
            <a:r>
              <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- 1 Peter 1:3-9</a:t>
            </a:r>
            <a:endParaRPr lang="en-GB" sz="5000" dirty="0"/>
          </a:p>
        </p:txBody>
      </p:sp>
      <p:sp>
        <p:nvSpPr>
          <p:cNvPr id="6" name="Rectangle: Rounded Corners 5">
            <a:extLst>
              <a:ext uri="{FF2B5EF4-FFF2-40B4-BE49-F238E27FC236}">
                <a16:creationId xmlns:a16="http://schemas.microsoft.com/office/drawing/2014/main" id="{9F665C2C-6A2E-B105-88C4-7B2A2D765556}"/>
              </a:ext>
            </a:extLst>
          </p:cNvPr>
          <p:cNvSpPr/>
          <p:nvPr/>
        </p:nvSpPr>
        <p:spPr>
          <a:xfrm>
            <a:off x="409949" y="3864323"/>
            <a:ext cx="7681428" cy="2027526"/>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3662DE"/>
                </a:solidFill>
                <a:latin typeface="Candara" panose="020E0502030303020204" pitchFamily="34" charset="0"/>
                <a:ea typeface="Calibri" panose="020F0502020204030204" pitchFamily="34" charset="0"/>
                <a:cs typeface="Times New Roman" panose="02020603050405020304" pitchFamily="18" charset="0"/>
              </a:rPr>
              <a:t>‘Jesus Christ is the same yesterday and today and forever.’ </a:t>
            </a:r>
          </a:p>
          <a:p>
            <a:pPr algn="ctr"/>
            <a:r>
              <a:rPr lang="en-GB" sz="35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Hebrews 13:8</a:t>
            </a:r>
            <a:endParaRPr lang="en-GB" sz="3500" b="1" dirty="0">
              <a:solidFill>
                <a:srgbClr val="3662DE"/>
              </a:solidFill>
              <a:latin typeface="Candara" panose="020E0502030303020204" pitchFamily="34" charset="0"/>
            </a:endParaRPr>
          </a:p>
        </p:txBody>
      </p:sp>
      <p:sp>
        <p:nvSpPr>
          <p:cNvPr id="7" name="Rectangle: Rounded Corners 6">
            <a:extLst>
              <a:ext uri="{FF2B5EF4-FFF2-40B4-BE49-F238E27FC236}">
                <a16:creationId xmlns:a16="http://schemas.microsoft.com/office/drawing/2014/main" id="{3D746141-F29A-3D2B-42AE-71BDB28CAE4D}"/>
              </a:ext>
            </a:extLst>
          </p:cNvPr>
          <p:cNvSpPr/>
          <p:nvPr/>
        </p:nvSpPr>
        <p:spPr>
          <a:xfrm>
            <a:off x="189035" y="3206627"/>
            <a:ext cx="11813930" cy="3541924"/>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500" dirty="0">
                <a:solidFill>
                  <a:srgbClr val="3662DE"/>
                </a:solidFill>
                <a:latin typeface="Candara" panose="020E0502030303020204" pitchFamily="34" charset="0"/>
                <a:ea typeface="Calibri" panose="020F0502020204030204" pitchFamily="34" charset="0"/>
                <a:cs typeface="Times New Roman" panose="02020603050405020304" pitchFamily="18" charset="0"/>
              </a:rPr>
              <a:t>“Do not store up for yourselves treasures on earth, where moths and vermin destroy, and where thieves break in and steal. But store up for yourselves treasures in heaven, where moths and vermin do not destroy, and where thieves do not break in and steal. For where your treasure is, there your heart will be also.”     </a:t>
            </a:r>
            <a:r>
              <a:rPr lang="en-GB" sz="32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Matthew 6:19-21</a:t>
            </a:r>
            <a:endParaRPr lang="en-GB" sz="3200" b="1" dirty="0">
              <a:solidFill>
                <a:srgbClr val="3662DE"/>
              </a:solidFill>
              <a:latin typeface="Candara" panose="020E0502030303020204" pitchFamily="34" charset="0"/>
            </a:endParaRPr>
          </a:p>
        </p:txBody>
      </p:sp>
    </p:spTree>
    <p:extLst>
      <p:ext uri="{BB962C8B-B14F-4D97-AF65-F5344CB8AC3E}">
        <p14:creationId xmlns:p14="http://schemas.microsoft.com/office/powerpoint/2010/main" val="11515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297EC"/>
        </a:solidFill>
        <a:effectLst/>
      </p:bgPr>
    </p:bg>
    <p:spTree>
      <p:nvGrpSpPr>
        <p:cNvPr id="1" name=""/>
        <p:cNvGrpSpPr/>
        <p:nvPr/>
      </p:nvGrpSpPr>
      <p:grpSpPr>
        <a:xfrm>
          <a:off x="0" y="0"/>
          <a:ext cx="0" cy="0"/>
          <a:chOff x="0" y="0"/>
          <a:chExt cx="0" cy="0"/>
        </a:xfrm>
      </p:grpSpPr>
      <p:pic>
        <p:nvPicPr>
          <p:cNvPr id="5" name="Content Placeholder 4" descr="A cartoon of a cave with a light in the door&#10;&#10;Description automatically generated with medium confidence">
            <a:extLst>
              <a:ext uri="{FF2B5EF4-FFF2-40B4-BE49-F238E27FC236}">
                <a16:creationId xmlns:a16="http://schemas.microsoft.com/office/drawing/2014/main" id="{D7C6A634-CE9C-DD21-46B9-A6CFA0D7C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0" t="23573" r="36691" b="34173"/>
          <a:stretch/>
        </p:blipFill>
        <p:spPr>
          <a:xfrm>
            <a:off x="8300319" y="4365524"/>
            <a:ext cx="3891681" cy="2526890"/>
          </a:xfrm>
        </p:spPr>
      </p:pic>
      <p:sp>
        <p:nvSpPr>
          <p:cNvPr id="3" name="Rectangle 2">
            <a:extLst>
              <a:ext uri="{FF2B5EF4-FFF2-40B4-BE49-F238E27FC236}">
                <a16:creationId xmlns:a16="http://schemas.microsoft.com/office/drawing/2014/main" id="{42CAA3C2-AEC8-1D57-3427-DA735A4BAAEB}"/>
              </a:ext>
            </a:extLst>
          </p:cNvPr>
          <p:cNvSpPr/>
          <p:nvPr/>
        </p:nvSpPr>
        <p:spPr>
          <a:xfrm>
            <a:off x="31879" y="109449"/>
            <a:ext cx="12192000" cy="1169551"/>
          </a:xfrm>
          <a:prstGeom prst="rect">
            <a:avLst/>
          </a:prstGeom>
          <a:noFill/>
        </p:spPr>
        <p:txBody>
          <a:bodyPr wrap="square" lIns="91440" tIns="45720" rIns="91440" bIns="45720">
            <a:spAutoFit/>
          </a:bodyPr>
          <a:lstStyle/>
          <a:p>
            <a:r>
              <a:rPr lang="en-US" sz="7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A Living Hope</a:t>
            </a:r>
            <a:endPar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endParaRPr>
          </a:p>
        </p:txBody>
      </p:sp>
      <p:sp>
        <p:nvSpPr>
          <p:cNvPr id="4" name="Title 2">
            <a:extLst>
              <a:ext uri="{FF2B5EF4-FFF2-40B4-BE49-F238E27FC236}">
                <a16:creationId xmlns:a16="http://schemas.microsoft.com/office/drawing/2014/main" id="{610F339A-99AD-E34F-18C0-A4B13710039E}"/>
              </a:ext>
            </a:extLst>
          </p:cNvPr>
          <p:cNvSpPr txBox="1">
            <a:spLocks/>
          </p:cNvSpPr>
          <p:nvPr/>
        </p:nvSpPr>
        <p:spPr>
          <a:xfrm>
            <a:off x="409949" y="1279000"/>
            <a:ext cx="11813930" cy="258532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Jesus’ resurrection from the dead (vs.3)</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an inheritance (vs.4-5)</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‘that can never perish, spoil or fade’</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‘kept in heaven for you’</a:t>
            </a:r>
          </a:p>
        </p:txBody>
      </p:sp>
      <p:sp>
        <p:nvSpPr>
          <p:cNvPr id="2" name="TextBox 1">
            <a:extLst>
              <a:ext uri="{FF2B5EF4-FFF2-40B4-BE49-F238E27FC236}">
                <a16:creationId xmlns:a16="http://schemas.microsoft.com/office/drawing/2014/main" id="{AC13EE8A-DEC8-713E-A7D8-04B4D83999AF}"/>
              </a:ext>
            </a:extLst>
          </p:cNvPr>
          <p:cNvSpPr txBox="1"/>
          <p:nvPr/>
        </p:nvSpPr>
        <p:spPr>
          <a:xfrm>
            <a:off x="5878083" y="291046"/>
            <a:ext cx="5870572" cy="861774"/>
          </a:xfrm>
          <a:prstGeom prst="rect">
            <a:avLst/>
          </a:prstGeom>
          <a:noFill/>
        </p:spPr>
        <p:txBody>
          <a:bodyPr wrap="square">
            <a:spAutoFit/>
          </a:bodyPr>
          <a:lstStyle/>
          <a:p>
            <a:r>
              <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- 1 Peter 1:3-9</a:t>
            </a:r>
            <a:endParaRPr lang="en-GB" sz="5000" dirty="0"/>
          </a:p>
        </p:txBody>
      </p:sp>
      <p:sp>
        <p:nvSpPr>
          <p:cNvPr id="7" name="Rectangle: Rounded Corners 6">
            <a:extLst>
              <a:ext uri="{FF2B5EF4-FFF2-40B4-BE49-F238E27FC236}">
                <a16:creationId xmlns:a16="http://schemas.microsoft.com/office/drawing/2014/main" id="{3D746141-F29A-3D2B-42AE-71BDB28CAE4D}"/>
              </a:ext>
            </a:extLst>
          </p:cNvPr>
          <p:cNvSpPr/>
          <p:nvPr/>
        </p:nvSpPr>
        <p:spPr>
          <a:xfrm>
            <a:off x="189035" y="3864323"/>
            <a:ext cx="11813930" cy="2884228"/>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500" dirty="0">
                <a:solidFill>
                  <a:srgbClr val="3662DE"/>
                </a:solidFill>
                <a:latin typeface="Candara" panose="020E0502030303020204" pitchFamily="34" charset="0"/>
                <a:ea typeface="Calibri" panose="020F0502020204030204" pitchFamily="34" charset="0"/>
                <a:cs typeface="Times New Roman" panose="02020603050405020304" pitchFamily="18" charset="0"/>
              </a:rPr>
              <a:t>“My Father’s house has many rooms; if that were not so, would I have told you that I am going there to prepare a place for you? And if I go and prepare a place for you, I will come back and take you to be with me that you also may be where I am.”     </a:t>
            </a:r>
            <a:r>
              <a:rPr lang="en-GB" sz="32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John 14:2-3 </a:t>
            </a:r>
            <a:endParaRPr lang="en-GB" sz="2800" b="1" dirty="0">
              <a:solidFill>
                <a:srgbClr val="3662DE"/>
              </a:solidFill>
              <a:latin typeface="Candara" panose="020E0502030303020204" pitchFamily="34" charset="0"/>
            </a:endParaRPr>
          </a:p>
        </p:txBody>
      </p:sp>
    </p:spTree>
    <p:extLst>
      <p:ext uri="{BB962C8B-B14F-4D97-AF65-F5344CB8AC3E}">
        <p14:creationId xmlns:p14="http://schemas.microsoft.com/office/powerpoint/2010/main" val="149887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97EC"/>
        </a:solidFill>
        <a:effectLst/>
      </p:bgPr>
    </p:bg>
    <p:spTree>
      <p:nvGrpSpPr>
        <p:cNvPr id="1" name=""/>
        <p:cNvGrpSpPr/>
        <p:nvPr/>
      </p:nvGrpSpPr>
      <p:grpSpPr>
        <a:xfrm>
          <a:off x="0" y="0"/>
          <a:ext cx="0" cy="0"/>
          <a:chOff x="0" y="0"/>
          <a:chExt cx="0" cy="0"/>
        </a:xfrm>
      </p:grpSpPr>
      <p:pic>
        <p:nvPicPr>
          <p:cNvPr id="5" name="Content Placeholder 4" descr="A cartoon of a cave with a light in the door&#10;&#10;Description automatically generated with medium confidence">
            <a:extLst>
              <a:ext uri="{FF2B5EF4-FFF2-40B4-BE49-F238E27FC236}">
                <a16:creationId xmlns:a16="http://schemas.microsoft.com/office/drawing/2014/main" id="{D7C6A634-CE9C-DD21-46B9-A6CFA0D7C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0" t="23573" r="36691" b="34173"/>
          <a:stretch/>
        </p:blipFill>
        <p:spPr>
          <a:xfrm>
            <a:off x="8300319" y="4365524"/>
            <a:ext cx="3891681" cy="2526890"/>
          </a:xfrm>
        </p:spPr>
      </p:pic>
      <p:sp>
        <p:nvSpPr>
          <p:cNvPr id="3" name="Rectangle 2">
            <a:extLst>
              <a:ext uri="{FF2B5EF4-FFF2-40B4-BE49-F238E27FC236}">
                <a16:creationId xmlns:a16="http://schemas.microsoft.com/office/drawing/2014/main" id="{42CAA3C2-AEC8-1D57-3427-DA735A4BAAEB}"/>
              </a:ext>
            </a:extLst>
          </p:cNvPr>
          <p:cNvSpPr/>
          <p:nvPr/>
        </p:nvSpPr>
        <p:spPr>
          <a:xfrm>
            <a:off x="31879" y="109449"/>
            <a:ext cx="12192000" cy="1169551"/>
          </a:xfrm>
          <a:prstGeom prst="rect">
            <a:avLst/>
          </a:prstGeom>
          <a:noFill/>
        </p:spPr>
        <p:txBody>
          <a:bodyPr wrap="square" lIns="91440" tIns="45720" rIns="91440" bIns="45720">
            <a:spAutoFit/>
          </a:bodyPr>
          <a:lstStyle/>
          <a:p>
            <a:r>
              <a:rPr lang="en-US" sz="7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A Living Hope</a:t>
            </a:r>
            <a:endPar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endParaRPr>
          </a:p>
        </p:txBody>
      </p:sp>
      <p:sp>
        <p:nvSpPr>
          <p:cNvPr id="4" name="Title 2">
            <a:extLst>
              <a:ext uri="{FF2B5EF4-FFF2-40B4-BE49-F238E27FC236}">
                <a16:creationId xmlns:a16="http://schemas.microsoft.com/office/drawing/2014/main" id="{610F339A-99AD-E34F-18C0-A4B13710039E}"/>
              </a:ext>
            </a:extLst>
          </p:cNvPr>
          <p:cNvSpPr txBox="1">
            <a:spLocks/>
          </p:cNvSpPr>
          <p:nvPr/>
        </p:nvSpPr>
        <p:spPr>
          <a:xfrm>
            <a:off x="409949" y="1279000"/>
            <a:ext cx="11813930" cy="1962076"/>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Jesus’ resurrection from the dead (vs.3)</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an inheritance (vs.4-5)</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hard times (vs.5-7)</a:t>
            </a:r>
          </a:p>
        </p:txBody>
      </p:sp>
      <p:sp>
        <p:nvSpPr>
          <p:cNvPr id="2" name="TextBox 1">
            <a:extLst>
              <a:ext uri="{FF2B5EF4-FFF2-40B4-BE49-F238E27FC236}">
                <a16:creationId xmlns:a16="http://schemas.microsoft.com/office/drawing/2014/main" id="{C17AD7A1-186A-602E-3CCB-48FB243D3536}"/>
              </a:ext>
            </a:extLst>
          </p:cNvPr>
          <p:cNvSpPr txBox="1"/>
          <p:nvPr/>
        </p:nvSpPr>
        <p:spPr>
          <a:xfrm>
            <a:off x="5878083" y="291046"/>
            <a:ext cx="5870572" cy="861774"/>
          </a:xfrm>
          <a:prstGeom prst="rect">
            <a:avLst/>
          </a:prstGeom>
          <a:noFill/>
        </p:spPr>
        <p:txBody>
          <a:bodyPr wrap="square">
            <a:spAutoFit/>
          </a:bodyPr>
          <a:lstStyle/>
          <a:p>
            <a:r>
              <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- 1 Peter 1:3-9</a:t>
            </a:r>
            <a:endParaRPr lang="en-GB" sz="5000" dirty="0"/>
          </a:p>
        </p:txBody>
      </p:sp>
      <p:sp>
        <p:nvSpPr>
          <p:cNvPr id="6" name="Rectangle: Rounded Corners 5">
            <a:extLst>
              <a:ext uri="{FF2B5EF4-FFF2-40B4-BE49-F238E27FC236}">
                <a16:creationId xmlns:a16="http://schemas.microsoft.com/office/drawing/2014/main" id="{AE103B58-603F-1224-97CA-37F25EBAC4E0}"/>
              </a:ext>
            </a:extLst>
          </p:cNvPr>
          <p:cNvSpPr/>
          <p:nvPr/>
        </p:nvSpPr>
        <p:spPr>
          <a:xfrm>
            <a:off x="523523" y="3367256"/>
            <a:ext cx="7776796" cy="2383027"/>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500" dirty="0">
                <a:solidFill>
                  <a:srgbClr val="3662DE"/>
                </a:solidFill>
                <a:latin typeface="Candara" panose="020E0502030303020204" pitchFamily="34" charset="0"/>
                <a:ea typeface="Calibri" panose="020F0502020204030204" pitchFamily="34" charset="0"/>
                <a:cs typeface="Times New Roman" panose="02020603050405020304" pitchFamily="18" charset="0"/>
              </a:rPr>
              <a:t>“Whoever wants to be my disciple must deny themselves and take up their cross and follow me.”</a:t>
            </a:r>
          </a:p>
          <a:p>
            <a:pPr algn="ctr"/>
            <a:r>
              <a:rPr lang="en-GB" sz="32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 Mark 8:34</a:t>
            </a:r>
            <a:endParaRPr lang="en-GB" sz="2800" b="1" dirty="0">
              <a:solidFill>
                <a:srgbClr val="3662DE"/>
              </a:solidFill>
              <a:latin typeface="Candara" panose="020E0502030303020204" pitchFamily="34" charset="0"/>
            </a:endParaRPr>
          </a:p>
        </p:txBody>
      </p:sp>
      <p:sp>
        <p:nvSpPr>
          <p:cNvPr id="7" name="Rectangle: Rounded Corners 6">
            <a:extLst>
              <a:ext uri="{FF2B5EF4-FFF2-40B4-BE49-F238E27FC236}">
                <a16:creationId xmlns:a16="http://schemas.microsoft.com/office/drawing/2014/main" id="{F62D2BE5-4998-B001-BF49-58A7BF409FF1}"/>
              </a:ext>
            </a:extLst>
          </p:cNvPr>
          <p:cNvSpPr/>
          <p:nvPr/>
        </p:nvSpPr>
        <p:spPr>
          <a:xfrm>
            <a:off x="409949" y="3241077"/>
            <a:ext cx="7890371" cy="3507474"/>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700" dirty="0">
                <a:solidFill>
                  <a:srgbClr val="3662DE"/>
                </a:solidFill>
                <a:latin typeface="Candara" panose="020E0502030303020204" pitchFamily="34" charset="0"/>
                <a:ea typeface="Calibri" panose="020F0502020204030204" pitchFamily="34" charset="0"/>
                <a:cs typeface="Times New Roman" panose="02020603050405020304" pitchFamily="18" charset="0"/>
              </a:rPr>
              <a:t>‘I think it is right to refresh your memory as long as I live in the tent of this body, because I know that I will soon put it aside, as our Lord Jesus Christ has made clear to me.’</a:t>
            </a:r>
          </a:p>
          <a:p>
            <a:pPr algn="ctr"/>
            <a:r>
              <a:rPr lang="en-GB" sz="32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2 Peter 1: 13-14</a:t>
            </a:r>
            <a:endParaRPr lang="en-GB" sz="3200" b="1" dirty="0">
              <a:solidFill>
                <a:srgbClr val="3662DE"/>
              </a:solidFill>
              <a:latin typeface="Candara" panose="020E0502030303020204" pitchFamily="34" charset="0"/>
            </a:endParaRPr>
          </a:p>
        </p:txBody>
      </p:sp>
    </p:spTree>
    <p:extLst>
      <p:ext uri="{BB962C8B-B14F-4D97-AF65-F5344CB8AC3E}">
        <p14:creationId xmlns:p14="http://schemas.microsoft.com/office/powerpoint/2010/main" val="80595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297EC"/>
        </a:solidFill>
        <a:effectLst/>
      </p:bgPr>
    </p:bg>
    <p:spTree>
      <p:nvGrpSpPr>
        <p:cNvPr id="1" name=""/>
        <p:cNvGrpSpPr/>
        <p:nvPr/>
      </p:nvGrpSpPr>
      <p:grpSpPr>
        <a:xfrm>
          <a:off x="0" y="0"/>
          <a:ext cx="0" cy="0"/>
          <a:chOff x="0" y="0"/>
          <a:chExt cx="0" cy="0"/>
        </a:xfrm>
      </p:grpSpPr>
      <p:pic>
        <p:nvPicPr>
          <p:cNvPr id="5" name="Content Placeholder 4" descr="A cartoon of a cave with a light in the door&#10;&#10;Description automatically generated with medium confidence">
            <a:extLst>
              <a:ext uri="{FF2B5EF4-FFF2-40B4-BE49-F238E27FC236}">
                <a16:creationId xmlns:a16="http://schemas.microsoft.com/office/drawing/2014/main" id="{D7C6A634-CE9C-DD21-46B9-A6CFA0D7C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0" t="23573" r="36691" b="34173"/>
          <a:stretch/>
        </p:blipFill>
        <p:spPr>
          <a:xfrm>
            <a:off x="8300319" y="4365524"/>
            <a:ext cx="3891681" cy="2526890"/>
          </a:xfrm>
        </p:spPr>
      </p:pic>
      <p:sp>
        <p:nvSpPr>
          <p:cNvPr id="3" name="Rectangle 2">
            <a:extLst>
              <a:ext uri="{FF2B5EF4-FFF2-40B4-BE49-F238E27FC236}">
                <a16:creationId xmlns:a16="http://schemas.microsoft.com/office/drawing/2014/main" id="{42CAA3C2-AEC8-1D57-3427-DA735A4BAAEB}"/>
              </a:ext>
            </a:extLst>
          </p:cNvPr>
          <p:cNvSpPr/>
          <p:nvPr/>
        </p:nvSpPr>
        <p:spPr>
          <a:xfrm>
            <a:off x="31879" y="109449"/>
            <a:ext cx="12192000" cy="1169551"/>
          </a:xfrm>
          <a:prstGeom prst="rect">
            <a:avLst/>
          </a:prstGeom>
          <a:noFill/>
        </p:spPr>
        <p:txBody>
          <a:bodyPr wrap="square" lIns="91440" tIns="45720" rIns="91440" bIns="45720">
            <a:spAutoFit/>
          </a:bodyPr>
          <a:lstStyle/>
          <a:p>
            <a:r>
              <a:rPr lang="en-US" sz="7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A Living Hope</a:t>
            </a:r>
            <a:endPar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endParaRPr>
          </a:p>
        </p:txBody>
      </p:sp>
      <p:sp>
        <p:nvSpPr>
          <p:cNvPr id="4" name="Title 2">
            <a:extLst>
              <a:ext uri="{FF2B5EF4-FFF2-40B4-BE49-F238E27FC236}">
                <a16:creationId xmlns:a16="http://schemas.microsoft.com/office/drawing/2014/main" id="{610F339A-99AD-E34F-18C0-A4B13710039E}"/>
              </a:ext>
            </a:extLst>
          </p:cNvPr>
          <p:cNvSpPr txBox="1">
            <a:spLocks/>
          </p:cNvSpPr>
          <p:nvPr/>
        </p:nvSpPr>
        <p:spPr>
          <a:xfrm>
            <a:off x="409949" y="1279000"/>
            <a:ext cx="11813930" cy="3208571"/>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Jesus’ resurrection from the dead (vs.3)</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an inheritance (vs.4-5)</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hard times (vs.5-7)</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‘shielded by God’s power’</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‘may result in praise, glory and honour’</a:t>
            </a:r>
          </a:p>
        </p:txBody>
      </p:sp>
      <p:sp>
        <p:nvSpPr>
          <p:cNvPr id="2" name="TextBox 1">
            <a:extLst>
              <a:ext uri="{FF2B5EF4-FFF2-40B4-BE49-F238E27FC236}">
                <a16:creationId xmlns:a16="http://schemas.microsoft.com/office/drawing/2014/main" id="{C17AD7A1-186A-602E-3CCB-48FB243D3536}"/>
              </a:ext>
            </a:extLst>
          </p:cNvPr>
          <p:cNvSpPr txBox="1"/>
          <p:nvPr/>
        </p:nvSpPr>
        <p:spPr>
          <a:xfrm>
            <a:off x="5878083" y="291046"/>
            <a:ext cx="5870572" cy="861774"/>
          </a:xfrm>
          <a:prstGeom prst="rect">
            <a:avLst/>
          </a:prstGeom>
          <a:noFill/>
        </p:spPr>
        <p:txBody>
          <a:bodyPr wrap="square">
            <a:spAutoFit/>
          </a:bodyPr>
          <a:lstStyle/>
          <a:p>
            <a:r>
              <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- 1 Peter 1:3-9</a:t>
            </a:r>
            <a:endParaRPr lang="en-GB" sz="5000" dirty="0"/>
          </a:p>
        </p:txBody>
      </p:sp>
    </p:spTree>
    <p:extLst>
      <p:ext uri="{BB962C8B-B14F-4D97-AF65-F5344CB8AC3E}">
        <p14:creationId xmlns:p14="http://schemas.microsoft.com/office/powerpoint/2010/main" val="73913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297EC"/>
        </a:solidFill>
        <a:effectLst/>
      </p:bgPr>
    </p:bg>
    <p:spTree>
      <p:nvGrpSpPr>
        <p:cNvPr id="1" name=""/>
        <p:cNvGrpSpPr/>
        <p:nvPr/>
      </p:nvGrpSpPr>
      <p:grpSpPr>
        <a:xfrm>
          <a:off x="0" y="0"/>
          <a:ext cx="0" cy="0"/>
          <a:chOff x="0" y="0"/>
          <a:chExt cx="0" cy="0"/>
        </a:xfrm>
      </p:grpSpPr>
      <p:pic>
        <p:nvPicPr>
          <p:cNvPr id="5" name="Content Placeholder 4" descr="A cartoon of a cave with a light in the door&#10;&#10;Description automatically generated with medium confidence">
            <a:extLst>
              <a:ext uri="{FF2B5EF4-FFF2-40B4-BE49-F238E27FC236}">
                <a16:creationId xmlns:a16="http://schemas.microsoft.com/office/drawing/2014/main" id="{D7C6A634-CE9C-DD21-46B9-A6CFA0D7C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0" t="23573" r="36691" b="34173"/>
          <a:stretch/>
        </p:blipFill>
        <p:spPr>
          <a:xfrm>
            <a:off x="8300319" y="4365524"/>
            <a:ext cx="3891681" cy="2526890"/>
          </a:xfrm>
        </p:spPr>
      </p:pic>
      <p:sp>
        <p:nvSpPr>
          <p:cNvPr id="3" name="Rectangle 2">
            <a:extLst>
              <a:ext uri="{FF2B5EF4-FFF2-40B4-BE49-F238E27FC236}">
                <a16:creationId xmlns:a16="http://schemas.microsoft.com/office/drawing/2014/main" id="{42CAA3C2-AEC8-1D57-3427-DA735A4BAAEB}"/>
              </a:ext>
            </a:extLst>
          </p:cNvPr>
          <p:cNvSpPr/>
          <p:nvPr/>
        </p:nvSpPr>
        <p:spPr>
          <a:xfrm>
            <a:off x="31879" y="109449"/>
            <a:ext cx="12192000" cy="1169551"/>
          </a:xfrm>
          <a:prstGeom prst="rect">
            <a:avLst/>
          </a:prstGeom>
          <a:noFill/>
        </p:spPr>
        <p:txBody>
          <a:bodyPr wrap="square" lIns="91440" tIns="45720" rIns="91440" bIns="45720">
            <a:spAutoFit/>
          </a:bodyPr>
          <a:lstStyle/>
          <a:p>
            <a:r>
              <a:rPr lang="en-US" sz="7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A Living Hope</a:t>
            </a:r>
            <a:endPar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endParaRPr>
          </a:p>
        </p:txBody>
      </p:sp>
      <p:sp>
        <p:nvSpPr>
          <p:cNvPr id="4" name="Title 2">
            <a:extLst>
              <a:ext uri="{FF2B5EF4-FFF2-40B4-BE49-F238E27FC236}">
                <a16:creationId xmlns:a16="http://schemas.microsoft.com/office/drawing/2014/main" id="{610F339A-99AD-E34F-18C0-A4B13710039E}"/>
              </a:ext>
            </a:extLst>
          </p:cNvPr>
          <p:cNvSpPr txBox="1">
            <a:spLocks/>
          </p:cNvSpPr>
          <p:nvPr/>
        </p:nvSpPr>
        <p:spPr>
          <a:xfrm>
            <a:off x="409949" y="1279000"/>
            <a:ext cx="11813930" cy="2585323"/>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Jesus’ resurrection from the dead (vs.3)</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an inheritance (vs.4-5)</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hard times (vs.5-7)</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salvation of our souls (vs.8-9)</a:t>
            </a:r>
          </a:p>
        </p:txBody>
      </p:sp>
      <p:sp>
        <p:nvSpPr>
          <p:cNvPr id="7" name="TextBox 6">
            <a:extLst>
              <a:ext uri="{FF2B5EF4-FFF2-40B4-BE49-F238E27FC236}">
                <a16:creationId xmlns:a16="http://schemas.microsoft.com/office/drawing/2014/main" id="{478623CA-4D55-7835-EBFC-9D978CEEC652}"/>
              </a:ext>
            </a:extLst>
          </p:cNvPr>
          <p:cNvSpPr txBox="1"/>
          <p:nvPr/>
        </p:nvSpPr>
        <p:spPr>
          <a:xfrm>
            <a:off x="5878083" y="291046"/>
            <a:ext cx="5870572" cy="861774"/>
          </a:xfrm>
          <a:prstGeom prst="rect">
            <a:avLst/>
          </a:prstGeom>
          <a:noFill/>
        </p:spPr>
        <p:txBody>
          <a:bodyPr wrap="square">
            <a:spAutoFit/>
          </a:bodyPr>
          <a:lstStyle/>
          <a:p>
            <a:r>
              <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- 1 Peter 1:3-9</a:t>
            </a:r>
            <a:endParaRPr lang="en-GB" sz="5000" dirty="0"/>
          </a:p>
        </p:txBody>
      </p:sp>
      <p:sp>
        <p:nvSpPr>
          <p:cNvPr id="2" name="Rectangle: Rounded Corners 1">
            <a:extLst>
              <a:ext uri="{FF2B5EF4-FFF2-40B4-BE49-F238E27FC236}">
                <a16:creationId xmlns:a16="http://schemas.microsoft.com/office/drawing/2014/main" id="{7AA71F27-7998-5249-CCE8-1B9F13498824}"/>
              </a:ext>
            </a:extLst>
          </p:cNvPr>
          <p:cNvSpPr/>
          <p:nvPr/>
        </p:nvSpPr>
        <p:spPr>
          <a:xfrm>
            <a:off x="111729" y="3826661"/>
            <a:ext cx="11968542" cy="1205751"/>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500" dirty="0">
                <a:solidFill>
                  <a:srgbClr val="3662DE"/>
                </a:solidFill>
                <a:latin typeface="Candara" panose="020E0502030303020204" pitchFamily="34" charset="0"/>
                <a:ea typeface="Calibri" panose="020F0502020204030204" pitchFamily="34" charset="0"/>
                <a:cs typeface="Times New Roman" panose="02020603050405020304" pitchFamily="18" charset="0"/>
              </a:rPr>
              <a:t>“What good will it be for someone to gain the whole world, yet forfeit their soul?” </a:t>
            </a:r>
            <a:r>
              <a:rPr lang="en-GB" sz="33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Matthew 16:26</a:t>
            </a:r>
            <a:endParaRPr lang="en-GB" sz="3300" b="1" dirty="0">
              <a:solidFill>
                <a:srgbClr val="3662DE"/>
              </a:solidFill>
              <a:latin typeface="Candara" panose="020E0502030303020204" pitchFamily="34" charset="0"/>
            </a:endParaRPr>
          </a:p>
        </p:txBody>
      </p:sp>
      <p:sp>
        <p:nvSpPr>
          <p:cNvPr id="6" name="Rectangle: Rounded Corners 5">
            <a:extLst>
              <a:ext uri="{FF2B5EF4-FFF2-40B4-BE49-F238E27FC236}">
                <a16:creationId xmlns:a16="http://schemas.microsoft.com/office/drawing/2014/main" id="{F695E2F8-1086-0B94-269F-99714FD09575}"/>
              </a:ext>
            </a:extLst>
          </p:cNvPr>
          <p:cNvSpPr/>
          <p:nvPr/>
        </p:nvSpPr>
        <p:spPr>
          <a:xfrm>
            <a:off x="111729" y="5032412"/>
            <a:ext cx="11986486" cy="1716139"/>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500" dirty="0">
                <a:solidFill>
                  <a:srgbClr val="3662DE"/>
                </a:solidFill>
                <a:latin typeface="Candara" panose="020E0502030303020204" pitchFamily="34" charset="0"/>
                <a:ea typeface="Calibri" panose="020F0502020204030204" pitchFamily="34" charset="0"/>
                <a:cs typeface="Times New Roman" panose="02020603050405020304" pitchFamily="18" charset="0"/>
              </a:rPr>
              <a:t>“Do not be afraid of those who kill the body but cannot kill the soul. Rather, be afraid of the One who can destroy both soul and body in hell.” </a:t>
            </a:r>
            <a:r>
              <a:rPr lang="en-GB" sz="33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Matthew 10:28</a:t>
            </a:r>
            <a:endParaRPr lang="en-GB" sz="3300" b="1" dirty="0">
              <a:solidFill>
                <a:srgbClr val="3662DE"/>
              </a:solidFill>
              <a:latin typeface="Candara" panose="020E0502030303020204" pitchFamily="34" charset="0"/>
            </a:endParaRPr>
          </a:p>
        </p:txBody>
      </p:sp>
    </p:spTree>
    <p:extLst>
      <p:ext uri="{BB962C8B-B14F-4D97-AF65-F5344CB8AC3E}">
        <p14:creationId xmlns:p14="http://schemas.microsoft.com/office/powerpoint/2010/main" val="530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297EC"/>
        </a:solidFill>
        <a:effectLst/>
      </p:bgPr>
    </p:bg>
    <p:spTree>
      <p:nvGrpSpPr>
        <p:cNvPr id="1" name=""/>
        <p:cNvGrpSpPr/>
        <p:nvPr/>
      </p:nvGrpSpPr>
      <p:grpSpPr>
        <a:xfrm>
          <a:off x="0" y="0"/>
          <a:ext cx="0" cy="0"/>
          <a:chOff x="0" y="0"/>
          <a:chExt cx="0" cy="0"/>
        </a:xfrm>
      </p:grpSpPr>
      <p:pic>
        <p:nvPicPr>
          <p:cNvPr id="5" name="Content Placeholder 4" descr="A cartoon of a cave with a light in the door&#10;&#10;Description automatically generated with medium confidence">
            <a:extLst>
              <a:ext uri="{FF2B5EF4-FFF2-40B4-BE49-F238E27FC236}">
                <a16:creationId xmlns:a16="http://schemas.microsoft.com/office/drawing/2014/main" id="{D7C6A634-CE9C-DD21-46B9-A6CFA0D7C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0" t="23573" r="36691" b="34173"/>
          <a:stretch/>
        </p:blipFill>
        <p:spPr>
          <a:xfrm>
            <a:off x="8300319" y="4365524"/>
            <a:ext cx="3891681" cy="2526890"/>
          </a:xfrm>
        </p:spPr>
      </p:pic>
      <p:sp>
        <p:nvSpPr>
          <p:cNvPr id="3" name="Rectangle 2">
            <a:extLst>
              <a:ext uri="{FF2B5EF4-FFF2-40B4-BE49-F238E27FC236}">
                <a16:creationId xmlns:a16="http://schemas.microsoft.com/office/drawing/2014/main" id="{42CAA3C2-AEC8-1D57-3427-DA735A4BAAEB}"/>
              </a:ext>
            </a:extLst>
          </p:cNvPr>
          <p:cNvSpPr/>
          <p:nvPr/>
        </p:nvSpPr>
        <p:spPr>
          <a:xfrm>
            <a:off x="31879" y="109449"/>
            <a:ext cx="12192000" cy="1169551"/>
          </a:xfrm>
          <a:prstGeom prst="rect">
            <a:avLst/>
          </a:prstGeom>
          <a:noFill/>
        </p:spPr>
        <p:txBody>
          <a:bodyPr wrap="square" lIns="91440" tIns="45720" rIns="91440" bIns="45720">
            <a:spAutoFit/>
          </a:bodyPr>
          <a:lstStyle/>
          <a:p>
            <a:r>
              <a:rPr lang="en-US" sz="7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A Living Hope</a:t>
            </a:r>
            <a:endPar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endParaRPr>
          </a:p>
        </p:txBody>
      </p:sp>
      <p:sp>
        <p:nvSpPr>
          <p:cNvPr id="4" name="Title 2">
            <a:extLst>
              <a:ext uri="{FF2B5EF4-FFF2-40B4-BE49-F238E27FC236}">
                <a16:creationId xmlns:a16="http://schemas.microsoft.com/office/drawing/2014/main" id="{610F339A-99AD-E34F-18C0-A4B13710039E}"/>
              </a:ext>
            </a:extLst>
          </p:cNvPr>
          <p:cNvSpPr txBox="1">
            <a:spLocks/>
          </p:cNvSpPr>
          <p:nvPr/>
        </p:nvSpPr>
        <p:spPr>
          <a:xfrm>
            <a:off x="409949" y="1279000"/>
            <a:ext cx="11813930" cy="3208571"/>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Jesus’ resurrection from the dead (vs.3)</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an inheritance (vs.4-5)</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hard times (vs.5-7)</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salvation of our souls (vs.8-9)</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a:t>
            </a:r>
            <a:r>
              <a:rPr lang="en-GB" sz="40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Love for Jesus</a:t>
            </a:r>
          </a:p>
        </p:txBody>
      </p:sp>
      <p:sp>
        <p:nvSpPr>
          <p:cNvPr id="7" name="TextBox 6">
            <a:extLst>
              <a:ext uri="{FF2B5EF4-FFF2-40B4-BE49-F238E27FC236}">
                <a16:creationId xmlns:a16="http://schemas.microsoft.com/office/drawing/2014/main" id="{478623CA-4D55-7835-EBFC-9D978CEEC652}"/>
              </a:ext>
            </a:extLst>
          </p:cNvPr>
          <p:cNvSpPr txBox="1"/>
          <p:nvPr/>
        </p:nvSpPr>
        <p:spPr>
          <a:xfrm>
            <a:off x="5878083" y="291046"/>
            <a:ext cx="5870572" cy="861774"/>
          </a:xfrm>
          <a:prstGeom prst="rect">
            <a:avLst/>
          </a:prstGeom>
          <a:noFill/>
        </p:spPr>
        <p:txBody>
          <a:bodyPr wrap="square">
            <a:spAutoFit/>
          </a:bodyPr>
          <a:lstStyle/>
          <a:p>
            <a:r>
              <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- 1 Peter 1:3-9</a:t>
            </a:r>
            <a:endParaRPr lang="en-GB" sz="5000" dirty="0"/>
          </a:p>
        </p:txBody>
      </p:sp>
      <p:sp>
        <p:nvSpPr>
          <p:cNvPr id="2" name="Rectangle: Rounded Corners 1">
            <a:extLst>
              <a:ext uri="{FF2B5EF4-FFF2-40B4-BE49-F238E27FC236}">
                <a16:creationId xmlns:a16="http://schemas.microsoft.com/office/drawing/2014/main" id="{09A4DE69-E4CD-6587-62A4-59EF74EFE29A}"/>
              </a:ext>
            </a:extLst>
          </p:cNvPr>
          <p:cNvSpPr/>
          <p:nvPr/>
        </p:nvSpPr>
        <p:spPr>
          <a:xfrm>
            <a:off x="459429" y="4484241"/>
            <a:ext cx="6906571" cy="1552492"/>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800" dirty="0">
                <a:solidFill>
                  <a:srgbClr val="3662DE"/>
                </a:solidFill>
                <a:latin typeface="Candara" panose="020E0502030303020204" pitchFamily="34" charset="0"/>
                <a:ea typeface="Calibri" panose="020F0502020204030204" pitchFamily="34" charset="0"/>
                <a:cs typeface="Times New Roman" panose="02020603050405020304" pitchFamily="18" charset="0"/>
              </a:rPr>
              <a:t>‘Though you have not seen Him, you love Him…’ </a:t>
            </a:r>
            <a:r>
              <a:rPr lang="en-GB" sz="34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1 Peter 1:8</a:t>
            </a:r>
            <a:endParaRPr lang="en-GB" sz="3400" b="1" dirty="0">
              <a:solidFill>
                <a:srgbClr val="3662DE"/>
              </a:solidFill>
              <a:latin typeface="Candara" panose="020E0502030303020204" pitchFamily="34" charset="0"/>
            </a:endParaRPr>
          </a:p>
        </p:txBody>
      </p:sp>
    </p:spTree>
    <p:extLst>
      <p:ext uri="{BB962C8B-B14F-4D97-AF65-F5344CB8AC3E}">
        <p14:creationId xmlns:p14="http://schemas.microsoft.com/office/powerpoint/2010/main" val="194933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297EC"/>
        </a:solidFill>
        <a:effectLst/>
      </p:bgPr>
    </p:bg>
    <p:spTree>
      <p:nvGrpSpPr>
        <p:cNvPr id="1" name=""/>
        <p:cNvGrpSpPr/>
        <p:nvPr/>
      </p:nvGrpSpPr>
      <p:grpSpPr>
        <a:xfrm>
          <a:off x="0" y="0"/>
          <a:ext cx="0" cy="0"/>
          <a:chOff x="0" y="0"/>
          <a:chExt cx="0" cy="0"/>
        </a:xfrm>
      </p:grpSpPr>
      <p:pic>
        <p:nvPicPr>
          <p:cNvPr id="5" name="Content Placeholder 4" descr="A cartoon of a cave with a light in the door&#10;&#10;Description automatically generated with medium confidence">
            <a:extLst>
              <a:ext uri="{FF2B5EF4-FFF2-40B4-BE49-F238E27FC236}">
                <a16:creationId xmlns:a16="http://schemas.microsoft.com/office/drawing/2014/main" id="{D7C6A634-CE9C-DD21-46B9-A6CFA0D7C7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820" t="23573" r="36691" b="34173"/>
          <a:stretch/>
        </p:blipFill>
        <p:spPr>
          <a:xfrm>
            <a:off x="8300319" y="4365524"/>
            <a:ext cx="3891681" cy="2526890"/>
          </a:xfrm>
        </p:spPr>
      </p:pic>
      <p:sp>
        <p:nvSpPr>
          <p:cNvPr id="3" name="Rectangle 2">
            <a:extLst>
              <a:ext uri="{FF2B5EF4-FFF2-40B4-BE49-F238E27FC236}">
                <a16:creationId xmlns:a16="http://schemas.microsoft.com/office/drawing/2014/main" id="{42CAA3C2-AEC8-1D57-3427-DA735A4BAAEB}"/>
              </a:ext>
            </a:extLst>
          </p:cNvPr>
          <p:cNvSpPr/>
          <p:nvPr/>
        </p:nvSpPr>
        <p:spPr>
          <a:xfrm>
            <a:off x="31879" y="109449"/>
            <a:ext cx="12192000" cy="1169551"/>
          </a:xfrm>
          <a:prstGeom prst="rect">
            <a:avLst/>
          </a:prstGeom>
          <a:noFill/>
        </p:spPr>
        <p:txBody>
          <a:bodyPr wrap="square" lIns="91440" tIns="45720" rIns="91440" bIns="45720">
            <a:spAutoFit/>
          </a:bodyPr>
          <a:lstStyle/>
          <a:p>
            <a:r>
              <a:rPr lang="en-US" sz="7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A Living Hope</a:t>
            </a:r>
            <a:endPar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endParaRPr>
          </a:p>
        </p:txBody>
      </p:sp>
      <p:sp>
        <p:nvSpPr>
          <p:cNvPr id="4" name="Title 2">
            <a:extLst>
              <a:ext uri="{FF2B5EF4-FFF2-40B4-BE49-F238E27FC236}">
                <a16:creationId xmlns:a16="http://schemas.microsoft.com/office/drawing/2014/main" id="{610F339A-99AD-E34F-18C0-A4B13710039E}"/>
              </a:ext>
            </a:extLst>
          </p:cNvPr>
          <p:cNvSpPr txBox="1">
            <a:spLocks/>
          </p:cNvSpPr>
          <p:nvPr/>
        </p:nvSpPr>
        <p:spPr>
          <a:xfrm>
            <a:off x="409949" y="1279000"/>
            <a:ext cx="11813930" cy="3762568"/>
          </a:xfrm>
          <a:prstGeom prst="rect">
            <a:avLst/>
          </a:prstGeom>
          <a:noFill/>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Jesus’ resurrection from the dead (vs.3)</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an inheritance (vs.4-5)</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hard times (vs.5-7)</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In the salvation of our souls (vs.8-9)</a:t>
            </a:r>
          </a:p>
          <a:p>
            <a:r>
              <a:rPr lang="en-GB" sz="45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a:t>
            </a:r>
            <a:r>
              <a:rPr lang="en-GB" sz="40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Love for Jesus</a:t>
            </a:r>
          </a:p>
          <a:p>
            <a:r>
              <a:rPr lang="en-GB" sz="4000" b="1" dirty="0">
                <a:ln w="0"/>
                <a:solidFill>
                  <a:srgbClr val="FFFF00"/>
                </a:solidFill>
                <a:effectLst>
                  <a:outerShdw blurRad="63500" dist="19050" dir="2700000" algn="tl" rotWithShape="0">
                    <a:schemeClr val="tx1">
                      <a:alpha val="70000"/>
                    </a:schemeClr>
                  </a:outerShdw>
                </a:effectLst>
                <a:latin typeface="Candara" panose="020E0502030303020204" pitchFamily="34" charset="0"/>
              </a:rPr>
              <a:t>	Faith in Jesus</a:t>
            </a:r>
          </a:p>
        </p:txBody>
      </p:sp>
      <p:sp>
        <p:nvSpPr>
          <p:cNvPr id="7" name="TextBox 6">
            <a:extLst>
              <a:ext uri="{FF2B5EF4-FFF2-40B4-BE49-F238E27FC236}">
                <a16:creationId xmlns:a16="http://schemas.microsoft.com/office/drawing/2014/main" id="{478623CA-4D55-7835-EBFC-9D978CEEC652}"/>
              </a:ext>
            </a:extLst>
          </p:cNvPr>
          <p:cNvSpPr txBox="1"/>
          <p:nvPr/>
        </p:nvSpPr>
        <p:spPr>
          <a:xfrm>
            <a:off x="5878083" y="291046"/>
            <a:ext cx="5870572" cy="861774"/>
          </a:xfrm>
          <a:prstGeom prst="rect">
            <a:avLst/>
          </a:prstGeom>
          <a:noFill/>
        </p:spPr>
        <p:txBody>
          <a:bodyPr wrap="square">
            <a:spAutoFit/>
          </a:bodyPr>
          <a:lstStyle/>
          <a:p>
            <a:r>
              <a:rPr lang="en-US" sz="5000" b="1" cap="none" spc="0" dirty="0">
                <a:ln w="0"/>
                <a:solidFill>
                  <a:srgbClr val="FFFF00"/>
                </a:solidFill>
                <a:effectLst>
                  <a:outerShdw blurRad="63500" dist="19050" dir="2700000" algn="tl" rotWithShape="0">
                    <a:schemeClr val="tx1">
                      <a:alpha val="60000"/>
                    </a:schemeClr>
                  </a:outerShdw>
                </a:effectLst>
                <a:latin typeface="Candara" panose="020E0502030303020204" pitchFamily="34" charset="0"/>
              </a:rPr>
              <a:t>- 1 Peter 1:3-9</a:t>
            </a:r>
            <a:endParaRPr lang="en-GB" sz="5000" dirty="0"/>
          </a:p>
        </p:txBody>
      </p:sp>
      <p:sp>
        <p:nvSpPr>
          <p:cNvPr id="2" name="Rectangle: Rounded Corners 1">
            <a:extLst>
              <a:ext uri="{FF2B5EF4-FFF2-40B4-BE49-F238E27FC236}">
                <a16:creationId xmlns:a16="http://schemas.microsoft.com/office/drawing/2014/main" id="{E919577D-8853-4922-3279-0D2E3E0676FE}"/>
              </a:ext>
            </a:extLst>
          </p:cNvPr>
          <p:cNvSpPr/>
          <p:nvPr/>
        </p:nvSpPr>
        <p:spPr>
          <a:xfrm>
            <a:off x="561029" y="4969933"/>
            <a:ext cx="6906571" cy="1778618"/>
          </a:xfrm>
          <a:prstGeom prst="roundRect">
            <a:avLst/>
          </a:prstGeom>
          <a:solidFill>
            <a:schemeClr val="bg1"/>
          </a:solidFill>
          <a:ln>
            <a:noFill/>
          </a:ln>
          <a:effectLst>
            <a:softEdge rad="76200"/>
          </a:effectLst>
          <a:scene3d>
            <a:camera prst="orthographicFront"/>
            <a:lightRig rig="threePt" dir="t"/>
          </a:scene3d>
          <a:sp3d prstMaterial="plastic"/>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3662DE"/>
                </a:solidFill>
                <a:latin typeface="Candara" panose="020E0502030303020204" pitchFamily="34" charset="0"/>
                <a:ea typeface="Calibri" panose="020F0502020204030204" pitchFamily="34" charset="0"/>
                <a:cs typeface="Times New Roman" panose="02020603050405020304" pitchFamily="18" charset="0"/>
              </a:rPr>
              <a:t>‘and even though you do not see Him now, you believe in Him…’ </a:t>
            </a:r>
          </a:p>
          <a:p>
            <a:pPr algn="ctr"/>
            <a:r>
              <a:rPr lang="en-GB" sz="3600" b="1" dirty="0">
                <a:solidFill>
                  <a:srgbClr val="3662DE"/>
                </a:solidFill>
                <a:latin typeface="Candara" panose="020E0502030303020204" pitchFamily="34" charset="0"/>
                <a:ea typeface="Calibri" panose="020F0502020204030204" pitchFamily="34" charset="0"/>
                <a:cs typeface="Times New Roman" panose="02020603050405020304" pitchFamily="18" charset="0"/>
              </a:rPr>
              <a:t>1 Peter 1:8</a:t>
            </a:r>
            <a:endParaRPr lang="en-GB" sz="3600" b="1" dirty="0">
              <a:solidFill>
                <a:srgbClr val="3662DE"/>
              </a:solidFill>
              <a:latin typeface="Candara" panose="020E0502030303020204" pitchFamily="34" charset="0"/>
            </a:endParaRPr>
          </a:p>
        </p:txBody>
      </p:sp>
    </p:spTree>
    <p:extLst>
      <p:ext uri="{BB962C8B-B14F-4D97-AF65-F5344CB8AC3E}">
        <p14:creationId xmlns:p14="http://schemas.microsoft.com/office/powerpoint/2010/main" val="176097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465</TotalTime>
  <Words>859</Words>
  <Application>Microsoft Office PowerPoint</Application>
  <PresentationFormat>Widescreen</PresentationFormat>
  <Paragraphs>77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Tanton</dc:creator>
  <cp:lastModifiedBy>Multiple Monitors</cp:lastModifiedBy>
  <cp:revision>15</cp:revision>
  <dcterms:created xsi:type="dcterms:W3CDTF">2024-03-18T22:08:25Z</dcterms:created>
  <dcterms:modified xsi:type="dcterms:W3CDTF">2024-03-30T11:29:59Z</dcterms:modified>
</cp:coreProperties>
</file>