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50" r:id="rId2"/>
    <p:sldId id="591" r:id="rId3"/>
    <p:sldId id="592" r:id="rId4"/>
    <p:sldId id="589" r:id="rId5"/>
    <p:sldId id="594" r:id="rId6"/>
    <p:sldId id="595" r:id="rId7"/>
    <p:sldId id="593" r:id="rId8"/>
    <p:sldId id="596" r:id="rId9"/>
    <p:sldId id="30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E7"/>
    <a:srgbClr val="FFE8D1"/>
    <a:srgbClr val="3E1F00"/>
    <a:srgbClr val="B68F5A"/>
    <a:srgbClr val="663300"/>
    <a:srgbClr val="462300"/>
    <a:srgbClr val="FFDCB9"/>
    <a:srgbClr val="361B00"/>
    <a:srgbClr val="66FF33"/>
    <a:srgbClr val="FFAE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0" autoAdjust="0"/>
  </p:normalViewPr>
  <p:slideViewPr>
    <p:cSldViewPr snapToGrid="0">
      <p:cViewPr varScale="1">
        <p:scale>
          <a:sx n="107" d="100"/>
          <a:sy n="107" d="100"/>
        </p:scale>
        <p:origin x="138" y="3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F21-50E0-3814-74E2-828596B26F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1632AD-72FC-53D8-3A0C-D3D3E36EE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689317-5262-EB70-2424-0B1720B0AAA3}"/>
              </a:ext>
            </a:extLst>
          </p:cNvPr>
          <p:cNvSpPr>
            <a:spLocks noGrp="1"/>
          </p:cNvSpPr>
          <p:nvPr>
            <p:ph type="dt" sz="half" idx="10"/>
          </p:nvPr>
        </p:nvSpPr>
        <p:spPr/>
        <p:txBody>
          <a:bodyPr/>
          <a:lstStyle/>
          <a:p>
            <a:fld id="{98EE09E8-38BA-44EE-A756-D92CF857C982}" type="datetimeFigureOut">
              <a:rPr lang="en-GB" smtClean="0"/>
              <a:t>20/04/2024</a:t>
            </a:fld>
            <a:endParaRPr lang="en-GB"/>
          </a:p>
        </p:txBody>
      </p:sp>
      <p:sp>
        <p:nvSpPr>
          <p:cNvPr id="5" name="Footer Placeholder 4">
            <a:extLst>
              <a:ext uri="{FF2B5EF4-FFF2-40B4-BE49-F238E27FC236}">
                <a16:creationId xmlns:a16="http://schemas.microsoft.com/office/drawing/2014/main" id="{C8CB168F-083C-DA2B-9B3F-B1106DC41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B1E30-01E3-4C0D-8567-BFEF6D64016B}"/>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297452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6B06-2F43-BF3D-B9FF-822E672858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BD85BB-D91A-8393-A09D-B1658E0C67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B8BF0-7F8E-57AD-E8FE-2A6059E57854}"/>
              </a:ext>
            </a:extLst>
          </p:cNvPr>
          <p:cNvSpPr>
            <a:spLocks noGrp="1"/>
          </p:cNvSpPr>
          <p:nvPr>
            <p:ph type="dt" sz="half" idx="10"/>
          </p:nvPr>
        </p:nvSpPr>
        <p:spPr/>
        <p:txBody>
          <a:bodyPr/>
          <a:lstStyle/>
          <a:p>
            <a:fld id="{98EE09E8-38BA-44EE-A756-D92CF857C982}" type="datetimeFigureOut">
              <a:rPr lang="en-GB" smtClean="0"/>
              <a:t>20/04/2024</a:t>
            </a:fld>
            <a:endParaRPr lang="en-GB"/>
          </a:p>
        </p:txBody>
      </p:sp>
      <p:sp>
        <p:nvSpPr>
          <p:cNvPr id="5" name="Footer Placeholder 4">
            <a:extLst>
              <a:ext uri="{FF2B5EF4-FFF2-40B4-BE49-F238E27FC236}">
                <a16:creationId xmlns:a16="http://schemas.microsoft.com/office/drawing/2014/main" id="{C31598A1-3D91-E977-8F1C-2F6356D84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0CC5E-9A07-BD4A-CC14-A022D51693D9}"/>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6138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D9778-BC37-325B-194A-3D4FFA4E3E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F8CD6E-A744-7065-2366-5EEA79A76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B2B4F-F1B7-4261-10A9-426FD6D5B8CB}"/>
              </a:ext>
            </a:extLst>
          </p:cNvPr>
          <p:cNvSpPr>
            <a:spLocks noGrp="1"/>
          </p:cNvSpPr>
          <p:nvPr>
            <p:ph type="dt" sz="half" idx="10"/>
          </p:nvPr>
        </p:nvSpPr>
        <p:spPr/>
        <p:txBody>
          <a:bodyPr/>
          <a:lstStyle/>
          <a:p>
            <a:fld id="{98EE09E8-38BA-44EE-A756-D92CF857C982}" type="datetimeFigureOut">
              <a:rPr lang="en-GB" smtClean="0"/>
              <a:t>20/04/2024</a:t>
            </a:fld>
            <a:endParaRPr lang="en-GB"/>
          </a:p>
        </p:txBody>
      </p:sp>
      <p:sp>
        <p:nvSpPr>
          <p:cNvPr id="5" name="Footer Placeholder 4">
            <a:extLst>
              <a:ext uri="{FF2B5EF4-FFF2-40B4-BE49-F238E27FC236}">
                <a16:creationId xmlns:a16="http://schemas.microsoft.com/office/drawing/2014/main" id="{FE5C7625-7F14-3A3A-F053-14DC9D4E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64B96-C7DE-2055-A630-76D83F30B7C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79425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7B83-4ACE-3EC9-ED2D-3BBAC54974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87AE8-6758-048F-A6F9-A9B803ED6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56F70-7259-2123-1606-BFBFFE79E56D}"/>
              </a:ext>
            </a:extLst>
          </p:cNvPr>
          <p:cNvSpPr>
            <a:spLocks noGrp="1"/>
          </p:cNvSpPr>
          <p:nvPr>
            <p:ph type="dt" sz="half" idx="10"/>
          </p:nvPr>
        </p:nvSpPr>
        <p:spPr/>
        <p:txBody>
          <a:bodyPr/>
          <a:lstStyle/>
          <a:p>
            <a:fld id="{98EE09E8-38BA-44EE-A756-D92CF857C982}" type="datetimeFigureOut">
              <a:rPr lang="en-GB" smtClean="0"/>
              <a:t>20/04/2024</a:t>
            </a:fld>
            <a:endParaRPr lang="en-GB"/>
          </a:p>
        </p:txBody>
      </p:sp>
      <p:sp>
        <p:nvSpPr>
          <p:cNvPr id="5" name="Footer Placeholder 4">
            <a:extLst>
              <a:ext uri="{FF2B5EF4-FFF2-40B4-BE49-F238E27FC236}">
                <a16:creationId xmlns:a16="http://schemas.microsoft.com/office/drawing/2014/main" id="{91CF7B1E-D896-9F13-A858-1FF5FC66B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AB73-760C-2949-9F6D-FD3DA9635FD7}"/>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50654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A83F-F959-A0DE-8C14-B97D3808AA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3309F3-75E6-AADE-BC97-76DB5FAAA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BBC38-1F6F-CB7A-6345-565EFC281899}"/>
              </a:ext>
            </a:extLst>
          </p:cNvPr>
          <p:cNvSpPr>
            <a:spLocks noGrp="1"/>
          </p:cNvSpPr>
          <p:nvPr>
            <p:ph type="dt" sz="half" idx="10"/>
          </p:nvPr>
        </p:nvSpPr>
        <p:spPr/>
        <p:txBody>
          <a:bodyPr/>
          <a:lstStyle/>
          <a:p>
            <a:fld id="{98EE09E8-38BA-44EE-A756-D92CF857C982}" type="datetimeFigureOut">
              <a:rPr lang="en-GB" smtClean="0"/>
              <a:t>20/04/2024</a:t>
            </a:fld>
            <a:endParaRPr lang="en-GB"/>
          </a:p>
        </p:txBody>
      </p:sp>
      <p:sp>
        <p:nvSpPr>
          <p:cNvPr id="5" name="Footer Placeholder 4">
            <a:extLst>
              <a:ext uri="{FF2B5EF4-FFF2-40B4-BE49-F238E27FC236}">
                <a16:creationId xmlns:a16="http://schemas.microsoft.com/office/drawing/2014/main" id="{BC0923E2-020C-9352-0C4B-9A3A155CD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4EB5B-C0B0-7C1A-36DC-FFBEEF32488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7937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64A6-C5B1-096C-F283-B775C9EAD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BC243-504F-4A5D-2FB5-1C6DC3AD69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4EE9DB-321C-AFEF-90F4-6BD17FA0F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8FBCDD-C39E-5A39-503E-51ED1D8B9152}"/>
              </a:ext>
            </a:extLst>
          </p:cNvPr>
          <p:cNvSpPr>
            <a:spLocks noGrp="1"/>
          </p:cNvSpPr>
          <p:nvPr>
            <p:ph type="dt" sz="half" idx="10"/>
          </p:nvPr>
        </p:nvSpPr>
        <p:spPr/>
        <p:txBody>
          <a:bodyPr/>
          <a:lstStyle/>
          <a:p>
            <a:fld id="{98EE09E8-38BA-44EE-A756-D92CF857C982}" type="datetimeFigureOut">
              <a:rPr lang="en-GB" smtClean="0"/>
              <a:t>20/04/2024</a:t>
            </a:fld>
            <a:endParaRPr lang="en-GB"/>
          </a:p>
        </p:txBody>
      </p:sp>
      <p:sp>
        <p:nvSpPr>
          <p:cNvPr id="6" name="Footer Placeholder 5">
            <a:extLst>
              <a:ext uri="{FF2B5EF4-FFF2-40B4-BE49-F238E27FC236}">
                <a16:creationId xmlns:a16="http://schemas.microsoft.com/office/drawing/2014/main" id="{3A09B4EA-839C-679E-3090-58DBE85F4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297A55-247B-BC5F-6AD6-0087660D8D2C}"/>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56693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8906-759F-3BD0-526C-46D4E163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09953A-0C95-F63C-2AEA-0F138BDF7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586D7-A8B0-71AC-568A-AC636921C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CA6161-FA66-2C75-483D-7F3DAE202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359CD4-3699-21F7-226D-1F490DB3D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C4520-9CEB-D2ED-C54F-44452153646D}"/>
              </a:ext>
            </a:extLst>
          </p:cNvPr>
          <p:cNvSpPr>
            <a:spLocks noGrp="1"/>
          </p:cNvSpPr>
          <p:nvPr>
            <p:ph type="dt" sz="half" idx="10"/>
          </p:nvPr>
        </p:nvSpPr>
        <p:spPr/>
        <p:txBody>
          <a:bodyPr/>
          <a:lstStyle/>
          <a:p>
            <a:fld id="{98EE09E8-38BA-44EE-A756-D92CF857C982}" type="datetimeFigureOut">
              <a:rPr lang="en-GB" smtClean="0"/>
              <a:t>20/04/2024</a:t>
            </a:fld>
            <a:endParaRPr lang="en-GB"/>
          </a:p>
        </p:txBody>
      </p:sp>
      <p:sp>
        <p:nvSpPr>
          <p:cNvPr id="8" name="Footer Placeholder 7">
            <a:extLst>
              <a:ext uri="{FF2B5EF4-FFF2-40B4-BE49-F238E27FC236}">
                <a16:creationId xmlns:a16="http://schemas.microsoft.com/office/drawing/2014/main" id="{43B142AE-A8A1-3D9B-CDEE-E66D448094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BF4A4F-4D12-713E-EB30-2277B410C7A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870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DFB36-0E0C-4CC9-B1DC-696C7FC7F5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B1544B-2BA6-5FC5-48EA-92C499E3DE16}"/>
              </a:ext>
            </a:extLst>
          </p:cNvPr>
          <p:cNvSpPr>
            <a:spLocks noGrp="1"/>
          </p:cNvSpPr>
          <p:nvPr>
            <p:ph type="dt" sz="half" idx="10"/>
          </p:nvPr>
        </p:nvSpPr>
        <p:spPr/>
        <p:txBody>
          <a:bodyPr/>
          <a:lstStyle/>
          <a:p>
            <a:fld id="{98EE09E8-38BA-44EE-A756-D92CF857C982}" type="datetimeFigureOut">
              <a:rPr lang="en-GB" smtClean="0"/>
              <a:t>20/04/2024</a:t>
            </a:fld>
            <a:endParaRPr lang="en-GB"/>
          </a:p>
        </p:txBody>
      </p:sp>
      <p:sp>
        <p:nvSpPr>
          <p:cNvPr id="4" name="Footer Placeholder 3">
            <a:extLst>
              <a:ext uri="{FF2B5EF4-FFF2-40B4-BE49-F238E27FC236}">
                <a16:creationId xmlns:a16="http://schemas.microsoft.com/office/drawing/2014/main" id="{AAABBC8A-E38D-D66F-5F39-5BEAD7DF89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BEFF59-8D4E-B9A3-59C5-D294A875CF7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33617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41B65-9A70-C4D3-F3D3-6EB978A0E978}"/>
              </a:ext>
            </a:extLst>
          </p:cNvPr>
          <p:cNvSpPr>
            <a:spLocks noGrp="1"/>
          </p:cNvSpPr>
          <p:nvPr>
            <p:ph type="dt" sz="half" idx="10"/>
          </p:nvPr>
        </p:nvSpPr>
        <p:spPr/>
        <p:txBody>
          <a:bodyPr/>
          <a:lstStyle/>
          <a:p>
            <a:fld id="{98EE09E8-38BA-44EE-A756-D92CF857C982}" type="datetimeFigureOut">
              <a:rPr lang="en-GB" smtClean="0"/>
              <a:t>20/04/2024</a:t>
            </a:fld>
            <a:endParaRPr lang="en-GB"/>
          </a:p>
        </p:txBody>
      </p:sp>
      <p:sp>
        <p:nvSpPr>
          <p:cNvPr id="3" name="Footer Placeholder 2">
            <a:extLst>
              <a:ext uri="{FF2B5EF4-FFF2-40B4-BE49-F238E27FC236}">
                <a16:creationId xmlns:a16="http://schemas.microsoft.com/office/drawing/2014/main" id="{7B79341D-D865-2E5A-3635-22A652F191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3B380-B1E3-C75D-F78B-E5D8703B283E}"/>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7699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D9D3-6822-BF10-AD74-A3559E5C6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942499-3248-8EA7-5D89-445EC941E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6CFC08-5B1A-689A-7376-92D079C4C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75BA7-172A-8D71-2A45-33E415BCA56C}"/>
              </a:ext>
            </a:extLst>
          </p:cNvPr>
          <p:cNvSpPr>
            <a:spLocks noGrp="1"/>
          </p:cNvSpPr>
          <p:nvPr>
            <p:ph type="dt" sz="half" idx="10"/>
          </p:nvPr>
        </p:nvSpPr>
        <p:spPr/>
        <p:txBody>
          <a:bodyPr/>
          <a:lstStyle/>
          <a:p>
            <a:fld id="{98EE09E8-38BA-44EE-A756-D92CF857C982}" type="datetimeFigureOut">
              <a:rPr lang="en-GB" smtClean="0"/>
              <a:t>20/04/2024</a:t>
            </a:fld>
            <a:endParaRPr lang="en-GB"/>
          </a:p>
        </p:txBody>
      </p:sp>
      <p:sp>
        <p:nvSpPr>
          <p:cNvPr id="6" name="Footer Placeholder 5">
            <a:extLst>
              <a:ext uri="{FF2B5EF4-FFF2-40B4-BE49-F238E27FC236}">
                <a16:creationId xmlns:a16="http://schemas.microsoft.com/office/drawing/2014/main" id="{4447EF1B-8BB3-1B2E-851B-444D6B1799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337E2C-6B76-9C15-2F0C-08CD650E1EB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5807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1482-4E9E-D571-6A64-14A3645C4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613B2-D064-BD48-A44C-1A426968A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708AD4-54DE-AC76-38FC-9E377B98A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DD352-8B4C-EA98-F5D2-9BA51173687F}"/>
              </a:ext>
            </a:extLst>
          </p:cNvPr>
          <p:cNvSpPr>
            <a:spLocks noGrp="1"/>
          </p:cNvSpPr>
          <p:nvPr>
            <p:ph type="dt" sz="half" idx="10"/>
          </p:nvPr>
        </p:nvSpPr>
        <p:spPr/>
        <p:txBody>
          <a:bodyPr/>
          <a:lstStyle/>
          <a:p>
            <a:fld id="{98EE09E8-38BA-44EE-A756-D92CF857C982}" type="datetimeFigureOut">
              <a:rPr lang="en-GB" smtClean="0"/>
              <a:t>20/04/2024</a:t>
            </a:fld>
            <a:endParaRPr lang="en-GB"/>
          </a:p>
        </p:txBody>
      </p:sp>
      <p:sp>
        <p:nvSpPr>
          <p:cNvPr id="6" name="Footer Placeholder 5">
            <a:extLst>
              <a:ext uri="{FF2B5EF4-FFF2-40B4-BE49-F238E27FC236}">
                <a16:creationId xmlns:a16="http://schemas.microsoft.com/office/drawing/2014/main" id="{24DF5604-8190-D91E-C241-3ED66A849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C7FD42-8FE1-F268-A536-AA028537703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137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61734-A4ED-11A0-4022-F73907699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E8F50-1152-CC1C-469C-B1D5DE6F6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559A1E-3874-9153-D461-CF170BA2F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E09E8-38BA-44EE-A756-D92CF857C982}" type="datetimeFigureOut">
              <a:rPr lang="en-GB" smtClean="0"/>
              <a:t>20/04/2024</a:t>
            </a:fld>
            <a:endParaRPr lang="en-GB"/>
          </a:p>
        </p:txBody>
      </p:sp>
      <p:sp>
        <p:nvSpPr>
          <p:cNvPr id="5" name="Footer Placeholder 4">
            <a:extLst>
              <a:ext uri="{FF2B5EF4-FFF2-40B4-BE49-F238E27FC236}">
                <a16:creationId xmlns:a16="http://schemas.microsoft.com/office/drawing/2014/main" id="{91007A33-BD50-ACA4-22DC-479C9F9F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376AC0-DC21-1389-1D39-10D70897A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A638E-9364-49F4-887A-4058905A5636}" type="slidenum">
              <a:rPr lang="en-GB" smtClean="0"/>
              <a:t>‹#›</a:t>
            </a:fld>
            <a:endParaRPr lang="en-GB"/>
          </a:p>
        </p:txBody>
      </p:sp>
    </p:spTree>
    <p:extLst>
      <p:ext uri="{BB962C8B-B14F-4D97-AF65-F5344CB8AC3E}">
        <p14:creationId xmlns:p14="http://schemas.microsoft.com/office/powerpoint/2010/main" val="343636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Walking humbly with God</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400591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30997"/>
          </a:xfrm>
          <a:prstGeom prst="rect">
            <a:avLst/>
          </a:prstGeom>
          <a:solidFill>
            <a:srgbClr val="361B00"/>
          </a:solidFill>
        </p:spPr>
        <p:txBody>
          <a:bodyPr wrap="square" rtlCol="0">
            <a:spAutoFit/>
          </a:bodyPr>
          <a:lstStyle/>
          <a:p>
            <a:pPr algn="ctr"/>
            <a:r>
              <a:rPr lang="en-GB" sz="4800" b="1" dirty="0">
                <a:solidFill>
                  <a:srgbClr val="FFE8D1"/>
                </a:solidFill>
                <a:latin typeface="Calibri Light" panose="020F0302020204030204" pitchFamily="34" charset="0"/>
                <a:cs typeface="Calibri Light" panose="020F0302020204030204" pitchFamily="34" charset="0"/>
              </a:rPr>
              <a:t>Christian unity is enriched by Christ’s gifts</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4:7-12</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20400" cy="707886"/>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Gifts for every believer</a:t>
            </a:r>
          </a:p>
        </p:txBody>
      </p:sp>
      <p:sp>
        <p:nvSpPr>
          <p:cNvPr id="5" name="TextBox 4">
            <a:extLst>
              <a:ext uri="{FF2B5EF4-FFF2-40B4-BE49-F238E27FC236}">
                <a16:creationId xmlns:a16="http://schemas.microsoft.com/office/drawing/2014/main" id="{F8044453-A572-F1C8-219C-76A42877C5C3}"/>
              </a:ext>
            </a:extLst>
          </p:cNvPr>
          <p:cNvSpPr txBox="1"/>
          <p:nvPr/>
        </p:nvSpPr>
        <p:spPr>
          <a:xfrm>
            <a:off x="2118919" y="2974371"/>
            <a:ext cx="9602368" cy="1077218"/>
          </a:xfrm>
          <a:prstGeom prst="rect">
            <a:avLst/>
          </a:prstGeom>
          <a:noFill/>
        </p:spPr>
        <p:txBody>
          <a:bodyPr wrap="square">
            <a:spAutoFit/>
          </a:bodyPr>
          <a:lstStyle/>
          <a:p>
            <a:pPr algn="ctr"/>
            <a:r>
              <a:rPr lang="en-GB" sz="3200" dirty="0">
                <a:solidFill>
                  <a:srgbClr val="462300"/>
                </a:solidFill>
                <a:latin typeface="Arial" panose="020B0604020202020204" pitchFamily="34" charset="0"/>
                <a:cs typeface="Arial" panose="020B0604020202020204" pitchFamily="34" charset="0"/>
              </a:rPr>
              <a:t>‘We have different gifts, according to the grace given </a:t>
            </a:r>
            <a:r>
              <a:rPr lang="en-GB" sz="3200" b="1"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to each of us</a:t>
            </a:r>
            <a:r>
              <a:rPr lang="en-GB" sz="3200" dirty="0">
                <a:solidFill>
                  <a:srgbClr val="462300"/>
                </a:solidFill>
                <a:latin typeface="Arial" panose="020B0604020202020204" pitchFamily="34" charset="0"/>
                <a:cs typeface="Arial" panose="020B0604020202020204" pitchFamily="34" charset="0"/>
              </a:rPr>
              <a:t>.’ </a:t>
            </a:r>
            <a:r>
              <a:rPr lang="en-GB" sz="2800" b="1" dirty="0">
                <a:solidFill>
                  <a:srgbClr val="462300"/>
                </a:solidFill>
                <a:latin typeface="Arial" panose="020B0604020202020204" pitchFamily="34" charset="0"/>
                <a:cs typeface="Arial" panose="020B0604020202020204" pitchFamily="34" charset="0"/>
              </a:rPr>
              <a:t>Romans 12:6</a:t>
            </a:r>
          </a:p>
        </p:txBody>
      </p:sp>
      <p:sp>
        <p:nvSpPr>
          <p:cNvPr id="7" name="TextBox 6">
            <a:extLst>
              <a:ext uri="{FF2B5EF4-FFF2-40B4-BE49-F238E27FC236}">
                <a16:creationId xmlns:a16="http://schemas.microsoft.com/office/drawing/2014/main" id="{D6041B06-6E73-DB31-F924-4D68738C4F40}"/>
              </a:ext>
            </a:extLst>
          </p:cNvPr>
          <p:cNvSpPr txBox="1"/>
          <p:nvPr/>
        </p:nvSpPr>
        <p:spPr>
          <a:xfrm>
            <a:off x="2118919" y="4176925"/>
            <a:ext cx="9602368" cy="1077218"/>
          </a:xfrm>
          <a:prstGeom prst="rect">
            <a:avLst/>
          </a:prstGeom>
          <a:noFill/>
        </p:spPr>
        <p:txBody>
          <a:bodyPr wrap="square">
            <a:spAutoFit/>
          </a:bodyPr>
          <a:lstStyle/>
          <a:p>
            <a:pPr algn="ctr"/>
            <a:r>
              <a:rPr lang="en-GB" sz="3200" dirty="0">
                <a:solidFill>
                  <a:srgbClr val="462300"/>
                </a:solidFill>
                <a:latin typeface="Arial" panose="020B0604020202020204" pitchFamily="34" charset="0"/>
                <a:cs typeface="Arial" panose="020B0604020202020204" pitchFamily="34" charset="0"/>
              </a:rPr>
              <a:t>‘Now </a:t>
            </a:r>
            <a:r>
              <a:rPr lang="en-GB" sz="3200" b="1"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to each one </a:t>
            </a:r>
            <a:r>
              <a:rPr lang="en-GB" sz="3200" dirty="0">
                <a:solidFill>
                  <a:srgbClr val="462300"/>
                </a:solidFill>
                <a:latin typeface="Arial" panose="020B0604020202020204" pitchFamily="34" charset="0"/>
                <a:cs typeface="Arial" panose="020B0604020202020204" pitchFamily="34" charset="0"/>
              </a:rPr>
              <a:t>the manifestation of the Spirit is given for the common good.’ </a:t>
            </a:r>
            <a:r>
              <a:rPr lang="en-GB" sz="2800" b="1" dirty="0">
                <a:solidFill>
                  <a:srgbClr val="462300"/>
                </a:solidFill>
                <a:latin typeface="Arial" panose="020B0604020202020204" pitchFamily="34" charset="0"/>
                <a:cs typeface="Arial" panose="020B0604020202020204" pitchFamily="34" charset="0"/>
              </a:rPr>
              <a:t>1 Corinthians 12:7</a:t>
            </a:r>
          </a:p>
        </p:txBody>
      </p:sp>
      <p:sp>
        <p:nvSpPr>
          <p:cNvPr id="8" name="TextBox 7">
            <a:extLst>
              <a:ext uri="{FF2B5EF4-FFF2-40B4-BE49-F238E27FC236}">
                <a16:creationId xmlns:a16="http://schemas.microsoft.com/office/drawing/2014/main" id="{A86F6640-936C-BF0B-81D1-7606924CCC87}"/>
              </a:ext>
            </a:extLst>
          </p:cNvPr>
          <p:cNvSpPr txBox="1"/>
          <p:nvPr/>
        </p:nvSpPr>
        <p:spPr>
          <a:xfrm>
            <a:off x="2146252" y="5427480"/>
            <a:ext cx="9602368" cy="1077218"/>
          </a:xfrm>
          <a:prstGeom prst="rect">
            <a:avLst/>
          </a:prstGeom>
          <a:noFill/>
        </p:spPr>
        <p:txBody>
          <a:bodyPr wrap="square">
            <a:spAutoFit/>
          </a:bodyPr>
          <a:lstStyle/>
          <a:p>
            <a:pPr algn="ctr"/>
            <a:r>
              <a:rPr lang="en-GB" sz="3200" dirty="0">
                <a:solidFill>
                  <a:srgbClr val="462300"/>
                </a:solidFill>
                <a:latin typeface="Arial" panose="020B0604020202020204" pitchFamily="34" charset="0"/>
                <a:cs typeface="Arial" panose="020B0604020202020204" pitchFamily="34" charset="0"/>
              </a:rPr>
              <a:t>‘</a:t>
            </a:r>
            <a:r>
              <a:rPr lang="en-GB" sz="3200" b="1"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Each of you </a:t>
            </a:r>
            <a:r>
              <a:rPr lang="en-GB" sz="3200" dirty="0">
                <a:solidFill>
                  <a:srgbClr val="462300"/>
                </a:solidFill>
                <a:latin typeface="Arial" panose="020B0604020202020204" pitchFamily="34" charset="0"/>
                <a:cs typeface="Arial" panose="020B0604020202020204" pitchFamily="34" charset="0"/>
              </a:rPr>
              <a:t>should use whatever gift you have received to serve others…’ </a:t>
            </a:r>
            <a:r>
              <a:rPr lang="en-GB" sz="2800" b="1" dirty="0">
                <a:solidFill>
                  <a:srgbClr val="462300"/>
                </a:solidFill>
                <a:latin typeface="Arial" panose="020B0604020202020204" pitchFamily="34" charset="0"/>
                <a:cs typeface="Arial" panose="020B0604020202020204" pitchFamily="34" charset="0"/>
              </a:rPr>
              <a:t>1 Peter 4:10</a:t>
            </a:r>
          </a:p>
        </p:txBody>
      </p:sp>
      <p:sp>
        <p:nvSpPr>
          <p:cNvPr id="9" name="TextBox 8">
            <a:extLst>
              <a:ext uri="{FF2B5EF4-FFF2-40B4-BE49-F238E27FC236}">
                <a16:creationId xmlns:a16="http://schemas.microsoft.com/office/drawing/2014/main" id="{2FA207AF-0B2A-0476-EF77-BB205CDF5FF8}"/>
              </a:ext>
            </a:extLst>
          </p:cNvPr>
          <p:cNvSpPr txBox="1"/>
          <p:nvPr/>
        </p:nvSpPr>
        <p:spPr>
          <a:xfrm>
            <a:off x="2040731" y="1771941"/>
            <a:ext cx="9602368" cy="1077218"/>
          </a:xfrm>
          <a:prstGeom prst="rect">
            <a:avLst/>
          </a:prstGeom>
          <a:noFill/>
        </p:spPr>
        <p:txBody>
          <a:bodyPr wrap="square">
            <a:spAutoFit/>
          </a:bodyPr>
          <a:lstStyle/>
          <a:p>
            <a:pPr algn="ctr"/>
            <a:r>
              <a:rPr lang="en-GB" sz="3200" dirty="0">
                <a:solidFill>
                  <a:srgbClr val="462300"/>
                </a:solidFill>
                <a:latin typeface="Arial" panose="020B0604020202020204" pitchFamily="34" charset="0"/>
                <a:cs typeface="Arial" panose="020B0604020202020204" pitchFamily="34" charset="0"/>
              </a:rPr>
              <a:t>‘But </a:t>
            </a:r>
            <a:r>
              <a:rPr lang="en-GB" sz="3200" b="1"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to each one of us </a:t>
            </a:r>
            <a:r>
              <a:rPr lang="en-GB" sz="3200" dirty="0">
                <a:solidFill>
                  <a:srgbClr val="462300"/>
                </a:solidFill>
                <a:latin typeface="Arial" panose="020B0604020202020204" pitchFamily="34" charset="0"/>
                <a:cs typeface="Arial" panose="020B0604020202020204" pitchFamily="34" charset="0"/>
              </a:rPr>
              <a:t>grace has been given as Christ apportioned it.’ </a:t>
            </a:r>
            <a:r>
              <a:rPr lang="en-GB" sz="2800" b="1" dirty="0">
                <a:solidFill>
                  <a:srgbClr val="462300"/>
                </a:solidFill>
                <a:latin typeface="Arial" panose="020B0604020202020204" pitchFamily="34" charset="0"/>
                <a:cs typeface="Arial" panose="020B0604020202020204" pitchFamily="34" charset="0"/>
              </a:rPr>
              <a:t>(vs.7)</a:t>
            </a:r>
          </a:p>
        </p:txBody>
      </p:sp>
    </p:spTree>
    <p:extLst>
      <p:ext uri="{BB962C8B-B14F-4D97-AF65-F5344CB8AC3E}">
        <p14:creationId xmlns:p14="http://schemas.microsoft.com/office/powerpoint/2010/main" val="122636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5"/>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7"/>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P spid="7" grpId="0"/>
      <p:bldP spid="7" grpId="1"/>
      <p:bldP spid="8" grpId="0"/>
      <p:bldP spid="8" grpId="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30997"/>
          </a:xfrm>
          <a:prstGeom prst="rect">
            <a:avLst/>
          </a:prstGeom>
          <a:solidFill>
            <a:srgbClr val="361B00"/>
          </a:solidFill>
        </p:spPr>
        <p:txBody>
          <a:bodyPr wrap="square" rtlCol="0">
            <a:spAutoFit/>
          </a:bodyPr>
          <a:lstStyle/>
          <a:p>
            <a:pPr algn="ctr"/>
            <a:r>
              <a:rPr lang="en-GB" sz="4800" b="1" dirty="0">
                <a:solidFill>
                  <a:srgbClr val="FFE8D1"/>
                </a:solidFill>
                <a:latin typeface="Calibri Light" panose="020F0302020204030204" pitchFamily="34" charset="0"/>
                <a:cs typeface="Calibri Light" panose="020F0302020204030204" pitchFamily="34" charset="0"/>
              </a:rPr>
              <a:t>Christian unity is enriched by Christ’s gifts</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4:7-12</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20400" cy="1892826"/>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Gifts for every believer</a:t>
            </a:r>
            <a:endParaRPr lang="en-GB" sz="4000" dirty="0">
              <a:solidFill>
                <a:srgbClr val="462300"/>
              </a:solidFill>
              <a:latin typeface="Arial" panose="020B0604020202020204" pitchFamily="34" charset="0"/>
              <a:cs typeface="Arial" panose="020B0604020202020204" pitchFamily="34" charset="0"/>
            </a:endParaRPr>
          </a:p>
          <a:p>
            <a:r>
              <a:rPr lang="en-GB" sz="3700" dirty="0">
                <a:solidFill>
                  <a:srgbClr val="462300"/>
                </a:solidFill>
                <a:latin typeface="Arial" panose="020B0604020202020204" pitchFamily="34" charset="0"/>
                <a:cs typeface="Arial" panose="020B0604020202020204" pitchFamily="34" charset="0"/>
              </a:rPr>
              <a:t>That are different </a:t>
            </a:r>
          </a:p>
          <a:p>
            <a:r>
              <a:rPr lang="en-GB" sz="3700" dirty="0">
                <a:solidFill>
                  <a:srgbClr val="462300"/>
                </a:solidFill>
                <a:latin typeface="Arial" panose="020B0604020202020204" pitchFamily="34" charset="0"/>
                <a:cs typeface="Arial" panose="020B0604020202020204" pitchFamily="34" charset="0"/>
              </a:rPr>
              <a:t>That magnify the giver – ‘grace has been given’</a:t>
            </a:r>
          </a:p>
        </p:txBody>
      </p:sp>
      <p:sp>
        <p:nvSpPr>
          <p:cNvPr id="9" name="TextBox 8">
            <a:extLst>
              <a:ext uri="{FF2B5EF4-FFF2-40B4-BE49-F238E27FC236}">
                <a16:creationId xmlns:a16="http://schemas.microsoft.com/office/drawing/2014/main" id="{2FA207AF-0B2A-0476-EF77-BB205CDF5FF8}"/>
              </a:ext>
            </a:extLst>
          </p:cNvPr>
          <p:cNvSpPr txBox="1"/>
          <p:nvPr/>
        </p:nvSpPr>
        <p:spPr>
          <a:xfrm>
            <a:off x="1891552" y="3152001"/>
            <a:ext cx="9932894" cy="2200602"/>
          </a:xfrm>
          <a:prstGeom prst="rect">
            <a:avLst/>
          </a:prstGeom>
          <a:noFill/>
        </p:spPr>
        <p:txBody>
          <a:bodyPr wrap="square">
            <a:spAutoFit/>
          </a:bodyPr>
          <a:lstStyle/>
          <a:p>
            <a:pPr algn="ctr"/>
            <a:r>
              <a:rPr lang="en-GB" sz="3500" dirty="0">
                <a:solidFill>
                  <a:srgbClr val="462300"/>
                </a:solidFill>
                <a:latin typeface="Arial" panose="020B0604020202020204" pitchFamily="34" charset="0"/>
                <a:cs typeface="Arial" panose="020B0604020202020204" pitchFamily="34" charset="0"/>
              </a:rPr>
              <a:t>‘Although I am less than the least of all the Lord’s people, this </a:t>
            </a:r>
            <a:r>
              <a:rPr lang="en-GB" sz="3500" b="1" dirty="0">
                <a:solidFill>
                  <a:srgbClr val="462300"/>
                </a:solidFill>
                <a:effectLst>
                  <a:glow rad="101600">
                    <a:schemeClr val="accent4">
                      <a:satMod val="175000"/>
                      <a:alpha val="40000"/>
                    </a:schemeClr>
                  </a:glow>
                </a:effectLst>
                <a:latin typeface="Arial" panose="020B0604020202020204" pitchFamily="34" charset="0"/>
                <a:cs typeface="Arial" panose="020B0604020202020204" pitchFamily="34" charset="0"/>
              </a:rPr>
              <a:t>grace</a:t>
            </a:r>
            <a:r>
              <a:rPr lang="en-GB" sz="3500" dirty="0">
                <a:solidFill>
                  <a:srgbClr val="462300"/>
                </a:solidFill>
                <a:latin typeface="Arial" panose="020B0604020202020204" pitchFamily="34" charset="0"/>
                <a:cs typeface="Arial" panose="020B0604020202020204" pitchFamily="34" charset="0"/>
              </a:rPr>
              <a:t> was given me: to preach to the Gentiles the boundless riches of Christ…’ </a:t>
            </a:r>
          </a:p>
          <a:p>
            <a:pPr algn="ctr"/>
            <a:r>
              <a:rPr lang="en-GB" sz="3200" b="1" dirty="0">
                <a:solidFill>
                  <a:srgbClr val="462300"/>
                </a:solidFill>
                <a:latin typeface="Arial" panose="020B0604020202020204" pitchFamily="34" charset="0"/>
                <a:cs typeface="Arial" panose="020B0604020202020204" pitchFamily="34" charset="0"/>
              </a:rPr>
              <a:t>Ephesians 3:8</a:t>
            </a:r>
          </a:p>
        </p:txBody>
      </p:sp>
      <p:sp>
        <p:nvSpPr>
          <p:cNvPr id="10" name="TextBox 9">
            <a:extLst>
              <a:ext uri="{FF2B5EF4-FFF2-40B4-BE49-F238E27FC236}">
                <a16:creationId xmlns:a16="http://schemas.microsoft.com/office/drawing/2014/main" id="{40AC7AD7-0E25-131C-DA3B-DB3602938EB8}"/>
              </a:ext>
            </a:extLst>
          </p:cNvPr>
          <p:cNvSpPr txBox="1"/>
          <p:nvPr/>
        </p:nvSpPr>
        <p:spPr>
          <a:xfrm>
            <a:off x="5503367" y="1553475"/>
            <a:ext cx="6217920" cy="661720"/>
          </a:xfrm>
          <a:prstGeom prst="rect">
            <a:avLst/>
          </a:prstGeom>
          <a:noFill/>
        </p:spPr>
        <p:txBody>
          <a:bodyPr wrap="square">
            <a:spAutoFit/>
          </a:bodyPr>
          <a:lstStyle/>
          <a:p>
            <a:r>
              <a:rPr lang="en-GB" sz="3700" dirty="0">
                <a:solidFill>
                  <a:srgbClr val="462300"/>
                </a:solidFill>
                <a:latin typeface="Arial" panose="020B0604020202020204" pitchFamily="34" charset="0"/>
                <a:cs typeface="Arial" panose="020B0604020202020204" pitchFamily="34" charset="0"/>
              </a:rPr>
              <a:t>– Unity not uniformity!</a:t>
            </a:r>
          </a:p>
        </p:txBody>
      </p:sp>
      <p:sp>
        <p:nvSpPr>
          <p:cNvPr id="5" name="TextBox 4">
            <a:extLst>
              <a:ext uri="{FF2B5EF4-FFF2-40B4-BE49-F238E27FC236}">
                <a16:creationId xmlns:a16="http://schemas.microsoft.com/office/drawing/2014/main" id="{9DE2631A-BF0F-C051-16B1-C889D2DE60F7}"/>
              </a:ext>
            </a:extLst>
          </p:cNvPr>
          <p:cNvSpPr txBox="1"/>
          <p:nvPr/>
        </p:nvSpPr>
        <p:spPr>
          <a:xfrm>
            <a:off x="2040731" y="1771941"/>
            <a:ext cx="9602368" cy="1077218"/>
          </a:xfrm>
          <a:prstGeom prst="rect">
            <a:avLst/>
          </a:prstGeom>
          <a:noFill/>
        </p:spPr>
        <p:txBody>
          <a:bodyPr wrap="square">
            <a:spAutoFit/>
          </a:bodyPr>
          <a:lstStyle/>
          <a:p>
            <a:pPr algn="ctr"/>
            <a:r>
              <a:rPr lang="en-GB" sz="3200" dirty="0">
                <a:solidFill>
                  <a:srgbClr val="462300"/>
                </a:solidFill>
                <a:latin typeface="Arial" panose="020B0604020202020204" pitchFamily="34" charset="0"/>
                <a:cs typeface="Arial" panose="020B0604020202020204" pitchFamily="34" charset="0"/>
              </a:rPr>
              <a:t>‘But </a:t>
            </a:r>
            <a:r>
              <a:rPr lang="en-GB" sz="3200" b="1"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to each one of us </a:t>
            </a:r>
            <a:r>
              <a:rPr lang="en-GB" sz="3200" dirty="0">
                <a:solidFill>
                  <a:srgbClr val="462300"/>
                </a:solidFill>
                <a:latin typeface="Arial" panose="020B0604020202020204" pitchFamily="34" charset="0"/>
                <a:cs typeface="Arial" panose="020B0604020202020204" pitchFamily="34" charset="0"/>
              </a:rPr>
              <a:t>grace has been given as Christ apportioned it.’ </a:t>
            </a:r>
            <a:r>
              <a:rPr lang="en-GB" sz="2800" b="1" dirty="0">
                <a:solidFill>
                  <a:srgbClr val="462300"/>
                </a:solidFill>
                <a:latin typeface="Arial" panose="020B0604020202020204" pitchFamily="34" charset="0"/>
                <a:cs typeface="Arial" panose="020B0604020202020204" pitchFamily="34" charset="0"/>
              </a:rPr>
              <a:t>(vs.7)</a:t>
            </a:r>
          </a:p>
        </p:txBody>
      </p:sp>
      <p:sp>
        <p:nvSpPr>
          <p:cNvPr id="7" name="TextBox 6">
            <a:extLst>
              <a:ext uri="{FF2B5EF4-FFF2-40B4-BE49-F238E27FC236}">
                <a16:creationId xmlns:a16="http://schemas.microsoft.com/office/drawing/2014/main" id="{F037F625-30AF-21BF-CE28-2EBDDC89848D}"/>
              </a:ext>
            </a:extLst>
          </p:cNvPr>
          <p:cNvSpPr txBox="1"/>
          <p:nvPr/>
        </p:nvSpPr>
        <p:spPr>
          <a:xfrm>
            <a:off x="7440706" y="962953"/>
            <a:ext cx="1676400" cy="707886"/>
          </a:xfrm>
          <a:prstGeom prst="rect">
            <a:avLst/>
          </a:prstGeom>
          <a:noFill/>
        </p:spPr>
        <p:txBody>
          <a:bodyPr wrap="square">
            <a:spAutoFit/>
          </a:bodyPr>
          <a:lstStyle/>
          <a:p>
            <a:r>
              <a:rPr lang="en-GB" sz="4000" dirty="0">
                <a:solidFill>
                  <a:srgbClr val="462300"/>
                </a:solidFill>
                <a:latin typeface="Arial" panose="020B0604020202020204" pitchFamily="34" charset="0"/>
                <a:cs typeface="Arial" panose="020B0604020202020204" pitchFamily="34" charset="0"/>
              </a:rPr>
              <a:t>(vs.7) </a:t>
            </a:r>
            <a:endParaRPr lang="en-GB" sz="4000" dirty="0"/>
          </a:p>
        </p:txBody>
      </p:sp>
    </p:spTree>
    <p:extLst>
      <p:ext uri="{BB962C8B-B14F-4D97-AF65-F5344CB8AC3E}">
        <p14:creationId xmlns:p14="http://schemas.microsoft.com/office/powerpoint/2010/main" val="183285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30997"/>
          </a:xfrm>
          <a:prstGeom prst="rect">
            <a:avLst/>
          </a:prstGeom>
          <a:solidFill>
            <a:srgbClr val="361B00"/>
          </a:solidFill>
        </p:spPr>
        <p:txBody>
          <a:bodyPr wrap="square" rtlCol="0">
            <a:spAutoFit/>
          </a:bodyPr>
          <a:lstStyle/>
          <a:p>
            <a:pPr algn="ctr"/>
            <a:r>
              <a:rPr lang="en-GB" sz="4800" b="1" dirty="0">
                <a:solidFill>
                  <a:srgbClr val="FFE8D1"/>
                </a:solidFill>
                <a:latin typeface="Calibri Light" panose="020F0302020204030204" pitchFamily="34" charset="0"/>
                <a:cs typeface="Calibri Light" panose="020F0302020204030204" pitchFamily="34" charset="0"/>
              </a:rPr>
              <a:t>Christian unity is enriched by Christ’s gifts</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4:7-12</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20400" cy="3170099"/>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Gifts for every believer</a:t>
            </a:r>
            <a:r>
              <a:rPr lang="en-GB" sz="4000" dirty="0">
                <a:solidFill>
                  <a:srgbClr val="462300"/>
                </a:solidFill>
                <a:latin typeface="Arial" panose="020B0604020202020204" pitchFamily="34" charset="0"/>
                <a:cs typeface="Arial" panose="020B0604020202020204" pitchFamily="34" charset="0"/>
              </a:rPr>
              <a:t> (vs.7)</a:t>
            </a:r>
          </a:p>
          <a:p>
            <a:endParaRPr lang="en-GB" sz="1000"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Gifts from the ascended Christ</a:t>
            </a:r>
            <a:r>
              <a:rPr lang="en-GB" sz="4000" dirty="0">
                <a:solidFill>
                  <a:srgbClr val="462300"/>
                </a:solidFill>
                <a:latin typeface="Arial" panose="020B0604020202020204" pitchFamily="34" charset="0"/>
                <a:cs typeface="Arial" panose="020B0604020202020204" pitchFamily="34" charset="0"/>
              </a:rPr>
              <a:t> (vs.8-10)</a:t>
            </a:r>
          </a:p>
          <a:p>
            <a:r>
              <a:rPr lang="en-GB" sz="500" dirty="0">
                <a:solidFill>
                  <a:srgbClr val="462300"/>
                </a:solidFill>
                <a:latin typeface="Arial" panose="020B0604020202020204" pitchFamily="34" charset="0"/>
                <a:cs typeface="Arial" panose="020B0604020202020204" pitchFamily="34" charset="0"/>
              </a:rPr>
              <a:t> </a:t>
            </a:r>
            <a:endParaRPr lang="en-GB" sz="35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	Psalm 68:18 is ultimately fulfilled in Jesus!</a:t>
            </a:r>
          </a:p>
          <a:p>
            <a:r>
              <a:rPr lang="en-GB" sz="3500" dirty="0">
                <a:solidFill>
                  <a:srgbClr val="462300"/>
                </a:solidFill>
                <a:latin typeface="Arial" panose="020B0604020202020204" pitchFamily="34" charset="0"/>
                <a:cs typeface="Arial" panose="020B0604020202020204" pitchFamily="34" charset="0"/>
              </a:rPr>
              <a:t>	‘He took many captives’ </a:t>
            </a:r>
            <a:r>
              <a:rPr lang="en-GB" sz="3000" dirty="0">
                <a:solidFill>
                  <a:srgbClr val="462300"/>
                </a:solidFill>
                <a:latin typeface="Arial" panose="020B0604020202020204" pitchFamily="34" charset="0"/>
                <a:cs typeface="Arial" panose="020B0604020202020204" pitchFamily="34" charset="0"/>
              </a:rPr>
              <a:t>NIV</a:t>
            </a:r>
            <a:endParaRPr lang="en-GB" sz="35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	‘He led captivity captive’ </a:t>
            </a:r>
            <a:r>
              <a:rPr lang="en-GB" sz="3000" dirty="0">
                <a:solidFill>
                  <a:srgbClr val="462300"/>
                </a:solidFill>
                <a:latin typeface="Arial" panose="020B0604020202020204" pitchFamily="34" charset="0"/>
                <a:cs typeface="Arial" panose="020B0604020202020204" pitchFamily="34" charset="0"/>
              </a:rPr>
              <a:t>NKJV </a:t>
            </a:r>
          </a:p>
        </p:txBody>
      </p:sp>
      <p:sp>
        <p:nvSpPr>
          <p:cNvPr id="5" name="TextBox 4">
            <a:extLst>
              <a:ext uri="{FF2B5EF4-FFF2-40B4-BE49-F238E27FC236}">
                <a16:creationId xmlns:a16="http://schemas.microsoft.com/office/drawing/2014/main" id="{CF1DFA51-059C-A19D-12BA-3DCDD55F0B79}"/>
              </a:ext>
            </a:extLst>
          </p:cNvPr>
          <p:cNvSpPr txBox="1"/>
          <p:nvPr/>
        </p:nvSpPr>
        <p:spPr>
          <a:xfrm>
            <a:off x="1705799" y="4395787"/>
            <a:ext cx="10483273" cy="2462213"/>
          </a:xfrm>
          <a:prstGeom prst="rect">
            <a:avLst/>
          </a:prstGeom>
          <a:solidFill>
            <a:srgbClr val="3E1F00"/>
          </a:solidFill>
        </p:spPr>
        <p:txBody>
          <a:bodyPr wrap="square">
            <a:spAutoFit/>
          </a:bodyPr>
          <a:lstStyle/>
          <a:p>
            <a:pPr algn="ctr"/>
            <a:r>
              <a:rPr lang="en-GB" sz="4000" dirty="0">
                <a:solidFill>
                  <a:srgbClr val="FDF0E7"/>
                </a:solidFill>
                <a:latin typeface="Arial" panose="020B0604020202020204" pitchFamily="34" charset="0"/>
                <a:cs typeface="Arial" panose="020B0604020202020204" pitchFamily="34" charset="0"/>
              </a:rPr>
              <a:t>‘And having disarmed the powers and authorities, He made a public spectacle of them, triumphing over them by the cross.’</a:t>
            </a:r>
          </a:p>
          <a:p>
            <a:pPr algn="ctr"/>
            <a:r>
              <a:rPr lang="en-GB" sz="3400" b="1" dirty="0">
                <a:solidFill>
                  <a:srgbClr val="FDF0E7"/>
                </a:solidFill>
                <a:latin typeface="Arial" panose="020B0604020202020204" pitchFamily="34" charset="0"/>
                <a:cs typeface="Arial" panose="020B0604020202020204" pitchFamily="34" charset="0"/>
              </a:rPr>
              <a:t>Colossians 2:15</a:t>
            </a:r>
          </a:p>
        </p:txBody>
      </p:sp>
    </p:spTree>
    <p:extLst>
      <p:ext uri="{BB962C8B-B14F-4D97-AF65-F5344CB8AC3E}">
        <p14:creationId xmlns:p14="http://schemas.microsoft.com/office/powerpoint/2010/main" val="119186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30997"/>
          </a:xfrm>
          <a:prstGeom prst="rect">
            <a:avLst/>
          </a:prstGeom>
          <a:solidFill>
            <a:srgbClr val="361B00"/>
          </a:solidFill>
        </p:spPr>
        <p:txBody>
          <a:bodyPr wrap="square" rtlCol="0">
            <a:spAutoFit/>
          </a:bodyPr>
          <a:lstStyle/>
          <a:p>
            <a:pPr algn="ctr"/>
            <a:r>
              <a:rPr lang="en-GB" sz="4800" b="1" dirty="0">
                <a:solidFill>
                  <a:srgbClr val="FFE8D1"/>
                </a:solidFill>
                <a:latin typeface="Calibri Light" panose="020F0302020204030204" pitchFamily="34" charset="0"/>
                <a:cs typeface="Calibri Light" panose="020F0302020204030204" pitchFamily="34" charset="0"/>
              </a:rPr>
              <a:t>Christian unity is enriched by Christ’s gifts</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4:7-12</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20400" cy="3170099"/>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Gifts for every believer </a:t>
            </a:r>
            <a:r>
              <a:rPr lang="en-GB" sz="4000" dirty="0">
                <a:solidFill>
                  <a:srgbClr val="462300"/>
                </a:solidFill>
                <a:latin typeface="Arial" panose="020B0604020202020204" pitchFamily="34" charset="0"/>
                <a:cs typeface="Arial" panose="020B0604020202020204" pitchFamily="34" charset="0"/>
              </a:rPr>
              <a:t>(vs.7)</a:t>
            </a:r>
          </a:p>
          <a:p>
            <a:endParaRPr lang="en-GB" sz="1000"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Gifts from the ascended Christ </a:t>
            </a:r>
            <a:r>
              <a:rPr lang="en-GB" sz="4000" dirty="0">
                <a:solidFill>
                  <a:srgbClr val="462300"/>
                </a:solidFill>
                <a:latin typeface="Arial" panose="020B0604020202020204" pitchFamily="34" charset="0"/>
                <a:cs typeface="Arial" panose="020B0604020202020204" pitchFamily="34" charset="0"/>
              </a:rPr>
              <a:t>(vs.8-10)</a:t>
            </a:r>
          </a:p>
          <a:p>
            <a:r>
              <a:rPr lang="en-GB" sz="500" dirty="0">
                <a:solidFill>
                  <a:srgbClr val="462300"/>
                </a:solidFill>
                <a:latin typeface="Arial" panose="020B0604020202020204" pitchFamily="34" charset="0"/>
                <a:cs typeface="Arial" panose="020B0604020202020204" pitchFamily="34" charset="0"/>
              </a:rPr>
              <a:t> </a:t>
            </a:r>
            <a:endParaRPr lang="en-GB" sz="35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	Psalm 68:18 is ultimately fulfilled in Jesus!</a:t>
            </a:r>
          </a:p>
          <a:p>
            <a:r>
              <a:rPr lang="en-GB" sz="3500" dirty="0">
                <a:solidFill>
                  <a:srgbClr val="462300"/>
                </a:solidFill>
                <a:latin typeface="Arial" panose="020B0604020202020204" pitchFamily="34" charset="0"/>
                <a:cs typeface="Arial" panose="020B0604020202020204" pitchFamily="34" charset="0"/>
              </a:rPr>
              <a:t>	‘He took many captives’ </a:t>
            </a:r>
            <a:r>
              <a:rPr lang="en-GB" sz="3000" dirty="0">
                <a:solidFill>
                  <a:srgbClr val="462300"/>
                </a:solidFill>
                <a:latin typeface="Arial" panose="020B0604020202020204" pitchFamily="34" charset="0"/>
                <a:cs typeface="Arial" panose="020B0604020202020204" pitchFamily="34" charset="0"/>
              </a:rPr>
              <a:t>NIV</a:t>
            </a:r>
            <a:endParaRPr lang="en-GB" sz="35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	‘He led captivity captive’ </a:t>
            </a:r>
            <a:r>
              <a:rPr lang="en-GB" sz="3000" dirty="0">
                <a:solidFill>
                  <a:srgbClr val="462300"/>
                </a:solidFill>
                <a:latin typeface="Arial" panose="020B0604020202020204" pitchFamily="34" charset="0"/>
                <a:cs typeface="Arial" panose="020B0604020202020204" pitchFamily="34" charset="0"/>
              </a:rPr>
              <a:t>NKJV </a:t>
            </a:r>
          </a:p>
        </p:txBody>
      </p:sp>
      <p:sp>
        <p:nvSpPr>
          <p:cNvPr id="5" name="TextBox 4">
            <a:extLst>
              <a:ext uri="{FF2B5EF4-FFF2-40B4-BE49-F238E27FC236}">
                <a16:creationId xmlns:a16="http://schemas.microsoft.com/office/drawing/2014/main" id="{CF1DFA51-059C-A19D-12BA-3DCDD55F0B79}"/>
              </a:ext>
            </a:extLst>
          </p:cNvPr>
          <p:cNvSpPr txBox="1"/>
          <p:nvPr/>
        </p:nvSpPr>
        <p:spPr>
          <a:xfrm>
            <a:off x="1708727" y="4149566"/>
            <a:ext cx="10483273" cy="2708434"/>
          </a:xfrm>
          <a:prstGeom prst="rect">
            <a:avLst/>
          </a:prstGeom>
          <a:solidFill>
            <a:srgbClr val="3E1F00"/>
          </a:solidFill>
        </p:spPr>
        <p:txBody>
          <a:bodyPr wrap="square">
            <a:spAutoFit/>
          </a:bodyPr>
          <a:lstStyle/>
          <a:p>
            <a:pPr algn="ctr"/>
            <a:r>
              <a:rPr lang="en-GB" sz="3400" dirty="0">
                <a:solidFill>
                  <a:srgbClr val="FDF0E7"/>
                </a:solidFill>
                <a:latin typeface="Arial" panose="020B0604020202020204" pitchFamily="34" charset="0"/>
                <a:cs typeface="Arial" panose="020B0604020202020204" pitchFamily="34" charset="0"/>
              </a:rPr>
              <a:t>‘God has raised this Jesus to life, and we are all witnesses of it. Exalted to the right hand of God, He has received from the Father the promised Holy Spirit and has poured out what you now see and hear.’</a:t>
            </a:r>
          </a:p>
          <a:p>
            <a:pPr algn="ctr"/>
            <a:r>
              <a:rPr lang="en-GB" sz="3400" b="1" dirty="0">
                <a:solidFill>
                  <a:srgbClr val="FDF0E7"/>
                </a:solidFill>
                <a:latin typeface="Arial" panose="020B0604020202020204" pitchFamily="34" charset="0"/>
                <a:cs typeface="Arial" panose="020B0604020202020204" pitchFamily="34" charset="0"/>
              </a:rPr>
              <a:t>Acts 2:32-33</a:t>
            </a:r>
          </a:p>
        </p:txBody>
      </p:sp>
    </p:spTree>
    <p:extLst>
      <p:ext uri="{BB962C8B-B14F-4D97-AF65-F5344CB8AC3E}">
        <p14:creationId xmlns:p14="http://schemas.microsoft.com/office/powerpoint/2010/main" val="318959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30997"/>
          </a:xfrm>
          <a:prstGeom prst="rect">
            <a:avLst/>
          </a:prstGeom>
          <a:solidFill>
            <a:srgbClr val="361B00"/>
          </a:solidFill>
        </p:spPr>
        <p:txBody>
          <a:bodyPr wrap="square" rtlCol="0">
            <a:spAutoFit/>
          </a:bodyPr>
          <a:lstStyle/>
          <a:p>
            <a:pPr algn="ctr"/>
            <a:r>
              <a:rPr lang="en-GB" sz="4800" b="1" dirty="0">
                <a:solidFill>
                  <a:srgbClr val="FFE8D1"/>
                </a:solidFill>
                <a:latin typeface="Calibri Light" panose="020F0302020204030204" pitchFamily="34" charset="0"/>
                <a:cs typeface="Calibri Light" panose="020F0302020204030204" pitchFamily="34" charset="0"/>
              </a:rPr>
              <a:t>Christian unity is enriched by Christ’s gifts</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4:7-12</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20400" cy="3170099"/>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Gifts for every believer </a:t>
            </a:r>
            <a:r>
              <a:rPr lang="en-GB" sz="4000" dirty="0">
                <a:solidFill>
                  <a:srgbClr val="462300"/>
                </a:solidFill>
                <a:latin typeface="Arial" panose="020B0604020202020204" pitchFamily="34" charset="0"/>
                <a:cs typeface="Arial" panose="020B0604020202020204" pitchFamily="34" charset="0"/>
              </a:rPr>
              <a:t>(vs.7)</a:t>
            </a:r>
          </a:p>
          <a:p>
            <a:endParaRPr lang="en-GB" sz="1000"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Gifts from the ascended Christ </a:t>
            </a:r>
            <a:r>
              <a:rPr lang="en-GB" sz="4000" dirty="0">
                <a:solidFill>
                  <a:srgbClr val="462300"/>
                </a:solidFill>
                <a:latin typeface="Arial" panose="020B0604020202020204" pitchFamily="34" charset="0"/>
                <a:cs typeface="Arial" panose="020B0604020202020204" pitchFamily="34" charset="0"/>
              </a:rPr>
              <a:t>(vs.8-10)</a:t>
            </a:r>
          </a:p>
          <a:p>
            <a:r>
              <a:rPr lang="en-GB" sz="500" dirty="0">
                <a:solidFill>
                  <a:srgbClr val="462300"/>
                </a:solidFill>
                <a:latin typeface="Arial" panose="020B0604020202020204" pitchFamily="34" charset="0"/>
                <a:cs typeface="Arial" panose="020B0604020202020204" pitchFamily="34" charset="0"/>
              </a:rPr>
              <a:t> </a:t>
            </a:r>
            <a:endParaRPr lang="en-GB" sz="35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	Psalm 68:18 is ultimately fulfilled in Jesus!</a:t>
            </a:r>
          </a:p>
          <a:p>
            <a:r>
              <a:rPr lang="en-GB" sz="3500" dirty="0">
                <a:solidFill>
                  <a:srgbClr val="462300"/>
                </a:solidFill>
                <a:latin typeface="Arial" panose="020B0604020202020204" pitchFamily="34" charset="0"/>
                <a:cs typeface="Arial" panose="020B0604020202020204" pitchFamily="34" charset="0"/>
              </a:rPr>
              <a:t>	‘He took many captives’ </a:t>
            </a:r>
            <a:r>
              <a:rPr lang="en-GB" sz="3000" dirty="0">
                <a:solidFill>
                  <a:srgbClr val="462300"/>
                </a:solidFill>
                <a:latin typeface="Arial" panose="020B0604020202020204" pitchFamily="34" charset="0"/>
                <a:cs typeface="Arial" panose="020B0604020202020204" pitchFamily="34" charset="0"/>
              </a:rPr>
              <a:t>NIV</a:t>
            </a:r>
            <a:endParaRPr lang="en-GB" sz="35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	‘He led captivity captive’ </a:t>
            </a:r>
            <a:r>
              <a:rPr lang="en-GB" sz="3000" dirty="0">
                <a:solidFill>
                  <a:srgbClr val="462300"/>
                </a:solidFill>
                <a:latin typeface="Arial" panose="020B0604020202020204" pitchFamily="34" charset="0"/>
                <a:cs typeface="Arial" panose="020B0604020202020204" pitchFamily="34" charset="0"/>
              </a:rPr>
              <a:t>NKJV </a:t>
            </a:r>
          </a:p>
        </p:txBody>
      </p:sp>
      <p:sp>
        <p:nvSpPr>
          <p:cNvPr id="5" name="TextBox 4">
            <a:extLst>
              <a:ext uri="{FF2B5EF4-FFF2-40B4-BE49-F238E27FC236}">
                <a16:creationId xmlns:a16="http://schemas.microsoft.com/office/drawing/2014/main" id="{CF1DFA51-059C-A19D-12BA-3DCDD55F0B79}"/>
              </a:ext>
            </a:extLst>
          </p:cNvPr>
          <p:cNvSpPr txBox="1"/>
          <p:nvPr/>
        </p:nvSpPr>
        <p:spPr>
          <a:xfrm>
            <a:off x="1708727" y="4149566"/>
            <a:ext cx="10483273" cy="2708434"/>
          </a:xfrm>
          <a:prstGeom prst="rect">
            <a:avLst/>
          </a:prstGeom>
          <a:solidFill>
            <a:srgbClr val="3E1F00"/>
          </a:solidFill>
        </p:spPr>
        <p:txBody>
          <a:bodyPr wrap="square">
            <a:spAutoFit/>
          </a:bodyPr>
          <a:lstStyle/>
          <a:p>
            <a:pPr algn="ctr"/>
            <a:r>
              <a:rPr lang="en-GB" sz="3400" dirty="0">
                <a:solidFill>
                  <a:srgbClr val="FDF0E7"/>
                </a:solidFill>
                <a:latin typeface="Arial" panose="020B0604020202020204" pitchFamily="34" charset="0"/>
                <a:cs typeface="Arial" panose="020B0604020202020204" pitchFamily="34" charset="0"/>
              </a:rPr>
              <a:t>‘God has raised this Jesus to life, and we are all witnesses of it. Exalted to the right hand of God, He has received from the Father the promised Holy Spirit </a:t>
            </a:r>
            <a:r>
              <a:rPr lang="en-GB" sz="3400" b="1" dirty="0">
                <a:solidFill>
                  <a:srgbClr val="FDF0E7"/>
                </a:solidFill>
                <a:effectLst>
                  <a:glow rad="101600">
                    <a:schemeClr val="accent4">
                      <a:satMod val="175000"/>
                      <a:alpha val="40000"/>
                    </a:schemeClr>
                  </a:glow>
                </a:effectLst>
                <a:latin typeface="Arial" panose="020B0604020202020204" pitchFamily="34" charset="0"/>
                <a:cs typeface="Arial" panose="020B0604020202020204" pitchFamily="34" charset="0"/>
              </a:rPr>
              <a:t>and has poured out what you now see and hear</a:t>
            </a:r>
            <a:r>
              <a:rPr lang="en-GB" sz="3400" dirty="0">
                <a:solidFill>
                  <a:srgbClr val="FDF0E7"/>
                </a:solidFill>
                <a:latin typeface="Arial" panose="020B0604020202020204" pitchFamily="34" charset="0"/>
                <a:cs typeface="Arial" panose="020B0604020202020204" pitchFamily="34" charset="0"/>
              </a:rPr>
              <a:t>.’</a:t>
            </a:r>
          </a:p>
          <a:p>
            <a:pPr algn="ctr"/>
            <a:r>
              <a:rPr lang="en-GB" sz="3400" b="1" dirty="0">
                <a:solidFill>
                  <a:srgbClr val="FDF0E7"/>
                </a:solidFill>
                <a:latin typeface="Arial" panose="020B0604020202020204" pitchFamily="34" charset="0"/>
                <a:cs typeface="Arial" panose="020B0604020202020204" pitchFamily="34" charset="0"/>
              </a:rPr>
              <a:t>Acts 2:32-33</a:t>
            </a:r>
          </a:p>
        </p:txBody>
      </p:sp>
    </p:spTree>
    <p:extLst>
      <p:ext uri="{BB962C8B-B14F-4D97-AF65-F5344CB8AC3E}">
        <p14:creationId xmlns:p14="http://schemas.microsoft.com/office/powerpoint/2010/main" val="3473018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30997"/>
          </a:xfrm>
          <a:prstGeom prst="rect">
            <a:avLst/>
          </a:prstGeom>
          <a:solidFill>
            <a:srgbClr val="361B00"/>
          </a:solidFill>
        </p:spPr>
        <p:txBody>
          <a:bodyPr wrap="square" rtlCol="0">
            <a:spAutoFit/>
          </a:bodyPr>
          <a:lstStyle/>
          <a:p>
            <a:pPr algn="ctr"/>
            <a:r>
              <a:rPr lang="en-GB" sz="4800" b="1" dirty="0">
                <a:solidFill>
                  <a:srgbClr val="FFE8D1"/>
                </a:solidFill>
                <a:latin typeface="Calibri Light" panose="020F0302020204030204" pitchFamily="34" charset="0"/>
                <a:cs typeface="Calibri Light" panose="020F0302020204030204" pitchFamily="34" charset="0"/>
              </a:rPr>
              <a:t>Christian unity is enriched by Christ’s gifts</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4:7-12</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20400" cy="3170099"/>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Gifts for every believer </a:t>
            </a:r>
            <a:r>
              <a:rPr lang="en-GB" sz="4000" dirty="0">
                <a:solidFill>
                  <a:srgbClr val="462300"/>
                </a:solidFill>
                <a:latin typeface="Arial" panose="020B0604020202020204" pitchFamily="34" charset="0"/>
                <a:cs typeface="Arial" panose="020B0604020202020204" pitchFamily="34" charset="0"/>
              </a:rPr>
              <a:t>(vs.7)</a:t>
            </a:r>
          </a:p>
          <a:p>
            <a:endParaRPr lang="en-GB" sz="1000"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Gifts from the ascended Christ</a:t>
            </a:r>
            <a:r>
              <a:rPr lang="en-GB" sz="4000" dirty="0">
                <a:solidFill>
                  <a:srgbClr val="462300"/>
                </a:solidFill>
                <a:latin typeface="Arial" panose="020B0604020202020204" pitchFamily="34" charset="0"/>
                <a:cs typeface="Arial" panose="020B0604020202020204" pitchFamily="34" charset="0"/>
              </a:rPr>
              <a:t> (vs.8-10)</a:t>
            </a:r>
          </a:p>
          <a:p>
            <a:r>
              <a:rPr lang="en-GB" sz="500" dirty="0">
                <a:solidFill>
                  <a:srgbClr val="462300"/>
                </a:solidFill>
                <a:latin typeface="Arial" panose="020B0604020202020204" pitchFamily="34" charset="0"/>
                <a:cs typeface="Arial" panose="020B0604020202020204" pitchFamily="34" charset="0"/>
              </a:rPr>
              <a:t> </a:t>
            </a:r>
            <a:endParaRPr lang="en-GB" sz="35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	Psalm 68:18 is ultimately fulfilled in Jesus!</a:t>
            </a:r>
          </a:p>
          <a:p>
            <a:r>
              <a:rPr lang="en-GB" sz="3500" dirty="0">
                <a:solidFill>
                  <a:srgbClr val="462300"/>
                </a:solidFill>
                <a:latin typeface="Arial" panose="020B0604020202020204" pitchFamily="34" charset="0"/>
                <a:cs typeface="Arial" panose="020B0604020202020204" pitchFamily="34" charset="0"/>
              </a:rPr>
              <a:t>	‘He took many captives’ </a:t>
            </a:r>
            <a:r>
              <a:rPr lang="en-GB" sz="3000" dirty="0">
                <a:solidFill>
                  <a:srgbClr val="462300"/>
                </a:solidFill>
                <a:latin typeface="Arial" panose="020B0604020202020204" pitchFamily="34" charset="0"/>
                <a:cs typeface="Arial" panose="020B0604020202020204" pitchFamily="34" charset="0"/>
              </a:rPr>
              <a:t>NIV</a:t>
            </a:r>
            <a:endParaRPr lang="en-GB" sz="35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	‘He led captivity captive’ </a:t>
            </a:r>
            <a:r>
              <a:rPr lang="en-GB" sz="3000" dirty="0">
                <a:solidFill>
                  <a:srgbClr val="462300"/>
                </a:solidFill>
                <a:latin typeface="Arial" panose="020B0604020202020204" pitchFamily="34" charset="0"/>
                <a:cs typeface="Arial" panose="020B0604020202020204" pitchFamily="34" charset="0"/>
              </a:rPr>
              <a:t>NKJV </a:t>
            </a:r>
          </a:p>
        </p:txBody>
      </p:sp>
      <p:sp>
        <p:nvSpPr>
          <p:cNvPr id="5" name="TextBox 4">
            <a:extLst>
              <a:ext uri="{FF2B5EF4-FFF2-40B4-BE49-F238E27FC236}">
                <a16:creationId xmlns:a16="http://schemas.microsoft.com/office/drawing/2014/main" id="{CF1DFA51-059C-A19D-12BA-3DCDD55F0B79}"/>
              </a:ext>
            </a:extLst>
          </p:cNvPr>
          <p:cNvSpPr txBox="1"/>
          <p:nvPr/>
        </p:nvSpPr>
        <p:spPr>
          <a:xfrm>
            <a:off x="1705799" y="4395787"/>
            <a:ext cx="10483273" cy="2554545"/>
          </a:xfrm>
          <a:prstGeom prst="rect">
            <a:avLst/>
          </a:prstGeom>
          <a:solidFill>
            <a:srgbClr val="3E1F00"/>
          </a:solidFill>
        </p:spPr>
        <p:txBody>
          <a:bodyPr wrap="square">
            <a:spAutoFit/>
          </a:bodyPr>
          <a:lstStyle/>
          <a:p>
            <a:pPr algn="ctr"/>
            <a:r>
              <a:rPr lang="en-GB" sz="4200" dirty="0">
                <a:solidFill>
                  <a:srgbClr val="FDF0E7"/>
                </a:solidFill>
                <a:latin typeface="Arial" panose="020B0604020202020204" pitchFamily="34" charset="0"/>
                <a:cs typeface="Arial" panose="020B0604020202020204" pitchFamily="34" charset="0"/>
              </a:rPr>
              <a:t>   ‘No one has ever gone into heaven except the one who came from heaven - the Son of Man.’</a:t>
            </a:r>
          </a:p>
          <a:p>
            <a:pPr algn="ctr"/>
            <a:r>
              <a:rPr lang="en-GB" sz="3400" b="1" dirty="0">
                <a:solidFill>
                  <a:srgbClr val="FDF0E7"/>
                </a:solidFill>
                <a:latin typeface="Arial" panose="020B0604020202020204" pitchFamily="34" charset="0"/>
                <a:cs typeface="Arial" panose="020B0604020202020204" pitchFamily="34" charset="0"/>
              </a:rPr>
              <a:t>John 3:13</a:t>
            </a:r>
          </a:p>
        </p:txBody>
      </p:sp>
    </p:spTree>
    <p:extLst>
      <p:ext uri="{BB962C8B-B14F-4D97-AF65-F5344CB8AC3E}">
        <p14:creationId xmlns:p14="http://schemas.microsoft.com/office/powerpoint/2010/main" val="1795235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30997"/>
          </a:xfrm>
          <a:prstGeom prst="rect">
            <a:avLst/>
          </a:prstGeom>
          <a:solidFill>
            <a:srgbClr val="361B00"/>
          </a:solidFill>
        </p:spPr>
        <p:txBody>
          <a:bodyPr wrap="square" rtlCol="0">
            <a:spAutoFit/>
          </a:bodyPr>
          <a:lstStyle/>
          <a:p>
            <a:pPr algn="ctr"/>
            <a:r>
              <a:rPr lang="en-GB" sz="4800" b="1" dirty="0">
                <a:solidFill>
                  <a:srgbClr val="FFE8D1"/>
                </a:solidFill>
                <a:latin typeface="Calibri Light" panose="020F0302020204030204" pitchFamily="34" charset="0"/>
                <a:cs typeface="Calibri Light" panose="020F0302020204030204" pitchFamily="34" charset="0"/>
              </a:rPr>
              <a:t>Christian unity is enriched by Christ’s gifts</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4:7-12</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483272" cy="3708708"/>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Gifts for every believer </a:t>
            </a:r>
            <a:r>
              <a:rPr lang="en-GB" sz="4000" dirty="0">
                <a:solidFill>
                  <a:srgbClr val="462300"/>
                </a:solidFill>
                <a:latin typeface="Arial" panose="020B0604020202020204" pitchFamily="34" charset="0"/>
                <a:cs typeface="Arial" panose="020B0604020202020204" pitchFamily="34" charset="0"/>
              </a:rPr>
              <a:t>(vs.7)</a:t>
            </a:r>
          </a:p>
          <a:p>
            <a:endParaRPr lang="en-GB" sz="1000"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Gifts from the ascended Christ </a:t>
            </a:r>
            <a:r>
              <a:rPr lang="en-GB" sz="4000" dirty="0">
                <a:solidFill>
                  <a:srgbClr val="462300"/>
                </a:solidFill>
                <a:latin typeface="Arial" panose="020B0604020202020204" pitchFamily="34" charset="0"/>
                <a:cs typeface="Arial" panose="020B0604020202020204" pitchFamily="34" charset="0"/>
              </a:rPr>
              <a:t>(vs.8-10)</a:t>
            </a:r>
          </a:p>
          <a:p>
            <a:r>
              <a:rPr lang="en-GB" sz="500" dirty="0">
                <a:solidFill>
                  <a:srgbClr val="462300"/>
                </a:solidFill>
                <a:latin typeface="Arial" panose="020B0604020202020204" pitchFamily="34" charset="0"/>
                <a:cs typeface="Arial" panose="020B0604020202020204" pitchFamily="34" charset="0"/>
              </a:rPr>
              <a:t> </a:t>
            </a:r>
            <a:endParaRPr lang="en-GB" sz="35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	Psalm 68:18 is ultimately fulfilled in Jesus!</a:t>
            </a:r>
          </a:p>
          <a:p>
            <a:r>
              <a:rPr lang="en-GB" sz="3500" dirty="0">
                <a:solidFill>
                  <a:srgbClr val="462300"/>
                </a:solidFill>
                <a:latin typeface="Arial" panose="020B0604020202020204" pitchFamily="34" charset="0"/>
                <a:cs typeface="Arial" panose="020B0604020202020204" pitchFamily="34" charset="0"/>
              </a:rPr>
              <a:t>	‘He took many captives’ </a:t>
            </a:r>
            <a:r>
              <a:rPr lang="en-GB" sz="3000" dirty="0">
                <a:solidFill>
                  <a:srgbClr val="462300"/>
                </a:solidFill>
                <a:latin typeface="Arial" panose="020B0604020202020204" pitchFamily="34" charset="0"/>
                <a:cs typeface="Arial" panose="020B0604020202020204" pitchFamily="34" charset="0"/>
              </a:rPr>
              <a:t>NIV</a:t>
            </a:r>
            <a:endParaRPr lang="en-GB" sz="3500" dirty="0">
              <a:solidFill>
                <a:srgbClr val="462300"/>
              </a:solidFill>
              <a:latin typeface="Arial" panose="020B0604020202020204" pitchFamily="34" charset="0"/>
              <a:cs typeface="Arial" panose="020B0604020202020204" pitchFamily="34" charset="0"/>
            </a:endParaRPr>
          </a:p>
          <a:p>
            <a:r>
              <a:rPr lang="en-GB" sz="3500" dirty="0">
                <a:solidFill>
                  <a:srgbClr val="462300"/>
                </a:solidFill>
                <a:latin typeface="Arial" panose="020B0604020202020204" pitchFamily="34" charset="0"/>
                <a:cs typeface="Arial" panose="020B0604020202020204" pitchFamily="34" charset="0"/>
              </a:rPr>
              <a:t>	‘He led captivity captive’ </a:t>
            </a:r>
            <a:r>
              <a:rPr lang="en-GB" sz="3000" dirty="0">
                <a:solidFill>
                  <a:srgbClr val="462300"/>
                </a:solidFill>
                <a:latin typeface="Arial" panose="020B0604020202020204" pitchFamily="34" charset="0"/>
                <a:cs typeface="Arial" panose="020B0604020202020204" pitchFamily="34" charset="0"/>
              </a:rPr>
              <a:t>NKJV</a:t>
            </a:r>
          </a:p>
          <a:p>
            <a:r>
              <a:rPr lang="en-GB" sz="3000" dirty="0">
                <a:solidFill>
                  <a:srgbClr val="462300"/>
                </a:solidFill>
                <a:latin typeface="Arial" panose="020B0604020202020204" pitchFamily="34" charset="0"/>
                <a:cs typeface="Arial" panose="020B0604020202020204" pitchFamily="34" charset="0"/>
              </a:rPr>
              <a:t>	</a:t>
            </a:r>
            <a:r>
              <a:rPr lang="en-GB" sz="3500" dirty="0">
                <a:solidFill>
                  <a:srgbClr val="462300"/>
                </a:solidFill>
                <a:latin typeface="Arial" panose="020B0604020202020204" pitchFamily="34" charset="0"/>
                <a:cs typeface="Arial" panose="020B0604020202020204" pitchFamily="34" charset="0"/>
              </a:rPr>
              <a:t>Vs.9-10 – Think Philippians 2:6-11 </a:t>
            </a:r>
          </a:p>
        </p:txBody>
      </p:sp>
    </p:spTree>
    <p:extLst>
      <p:ext uri="{BB962C8B-B14F-4D97-AF65-F5344CB8AC3E}">
        <p14:creationId xmlns:p14="http://schemas.microsoft.com/office/powerpoint/2010/main" val="2409000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Walking humbly with God</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250234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46700</TotalTime>
  <Words>685</Words>
  <Application>Microsoft Office PowerPoint</Application>
  <PresentationFormat>Widescreen</PresentationFormat>
  <Paragraphs>110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Strasser</dc:creator>
  <cp:lastModifiedBy>Multiple Monitors</cp:lastModifiedBy>
  <cp:revision>273</cp:revision>
  <dcterms:created xsi:type="dcterms:W3CDTF">2022-12-16T18:33:56Z</dcterms:created>
  <dcterms:modified xsi:type="dcterms:W3CDTF">2024-04-20T13:16:58Z</dcterms:modified>
</cp:coreProperties>
</file>