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50" r:id="rId2"/>
    <p:sldId id="636" r:id="rId3"/>
    <p:sldId id="317" r:id="rId4"/>
    <p:sldId id="624" r:id="rId5"/>
    <p:sldId id="637" r:id="rId6"/>
    <p:sldId id="638" r:id="rId7"/>
    <p:sldId id="639" r:id="rId8"/>
    <p:sldId id="640" r:id="rId9"/>
    <p:sldId id="641" r:id="rId10"/>
    <p:sldId id="642" r:id="rId11"/>
    <p:sldId id="643" r:id="rId12"/>
    <p:sldId id="62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1F00"/>
    <a:srgbClr val="FFE8D1"/>
    <a:srgbClr val="FDF0E7"/>
    <a:srgbClr val="B68F5A"/>
    <a:srgbClr val="663300"/>
    <a:srgbClr val="462300"/>
    <a:srgbClr val="FFDCB9"/>
    <a:srgbClr val="361B00"/>
    <a:srgbClr val="66FF33"/>
    <a:srgbClr val="FFAE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0" autoAdjust="0"/>
  </p:normalViewPr>
  <p:slideViewPr>
    <p:cSldViewPr snapToGrid="0">
      <p:cViewPr varScale="1">
        <p:scale>
          <a:sx n="113" d="100"/>
          <a:sy n="113" d="100"/>
        </p:scale>
        <p:origin x="120"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73F21-50E0-3814-74E2-828596B26F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D1632AD-72FC-53D8-3A0C-D3D3E36EE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689317-5262-EB70-2424-0B1720B0AAA3}"/>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5" name="Footer Placeholder 4">
            <a:extLst>
              <a:ext uri="{FF2B5EF4-FFF2-40B4-BE49-F238E27FC236}">
                <a16:creationId xmlns:a16="http://schemas.microsoft.com/office/drawing/2014/main" id="{C8CB168F-083C-DA2B-9B3F-B1106DC419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B1E30-01E3-4C0D-8567-BFEF6D64016B}"/>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2974527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C6B06-2F43-BF3D-B9FF-822E672858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BD85BB-D91A-8393-A09D-B1658E0C67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3B8BF0-7F8E-57AD-E8FE-2A6059E57854}"/>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5" name="Footer Placeholder 4">
            <a:extLst>
              <a:ext uri="{FF2B5EF4-FFF2-40B4-BE49-F238E27FC236}">
                <a16:creationId xmlns:a16="http://schemas.microsoft.com/office/drawing/2014/main" id="{C31598A1-3D91-E977-8F1C-2F6356D84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10CC5E-9A07-BD4A-CC14-A022D51693D9}"/>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613834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5D9778-BC37-325B-194A-3D4FFA4E3E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F8CD6E-A744-7065-2366-5EEA79A76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DB2B4F-F1B7-4261-10A9-426FD6D5B8CB}"/>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5" name="Footer Placeholder 4">
            <a:extLst>
              <a:ext uri="{FF2B5EF4-FFF2-40B4-BE49-F238E27FC236}">
                <a16:creationId xmlns:a16="http://schemas.microsoft.com/office/drawing/2014/main" id="{FE5C7625-7F14-3A3A-F053-14DC9D4EC9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D64B96-C7DE-2055-A630-76D83F30B7C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794256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77B83-4ACE-3EC9-ED2D-3BBAC54974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887AE8-6758-048F-A6F9-A9B803ED63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B56F70-7259-2123-1606-BFBFFE79E56D}"/>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5" name="Footer Placeholder 4">
            <a:extLst>
              <a:ext uri="{FF2B5EF4-FFF2-40B4-BE49-F238E27FC236}">
                <a16:creationId xmlns:a16="http://schemas.microsoft.com/office/drawing/2014/main" id="{91CF7B1E-D896-9F13-A858-1FF5FC66B1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DAAB73-760C-2949-9F6D-FD3DA9635FD7}"/>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506542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6A83F-F959-A0DE-8C14-B97D3808AA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93309F3-75E6-AADE-BC97-76DB5FAAAF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9BBC38-1F6F-CB7A-6345-565EFC281899}"/>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5" name="Footer Placeholder 4">
            <a:extLst>
              <a:ext uri="{FF2B5EF4-FFF2-40B4-BE49-F238E27FC236}">
                <a16:creationId xmlns:a16="http://schemas.microsoft.com/office/drawing/2014/main" id="{BC0923E2-020C-9352-0C4B-9A3A155CD4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4EB5B-C0B0-7C1A-36DC-FFBEEF32488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793776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64A6-C5B1-096C-F283-B775C9EAD8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3BC243-504F-4A5D-2FB5-1C6DC3AD69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4EE9DB-321C-AFEF-90F4-6BD17FA0F1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8FBCDD-C39E-5A39-503E-51ED1D8B9152}"/>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6" name="Footer Placeholder 5">
            <a:extLst>
              <a:ext uri="{FF2B5EF4-FFF2-40B4-BE49-F238E27FC236}">
                <a16:creationId xmlns:a16="http://schemas.microsoft.com/office/drawing/2014/main" id="{3A09B4EA-839C-679E-3090-58DBE85F4D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297A55-247B-BC5F-6AD6-0087660D8D2C}"/>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566934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78906-759F-3BD0-526C-46D4E163806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09953A-0C95-F63C-2AEA-0F138BDF70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586D7-A8B0-71AC-568A-AC636921C0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0CA6161-FA66-2C75-483D-7F3DAE2020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359CD4-3699-21F7-226D-1F490DB3D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44C4520-9CEB-D2ED-C54F-44452153646D}"/>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8" name="Footer Placeholder 7">
            <a:extLst>
              <a:ext uri="{FF2B5EF4-FFF2-40B4-BE49-F238E27FC236}">
                <a16:creationId xmlns:a16="http://schemas.microsoft.com/office/drawing/2014/main" id="{43B142AE-A8A1-3D9B-CDEE-E66D448094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CBF4A4F-4D12-713E-EB30-2277B410C7A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8701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DFB36-0E0C-4CC9-B1DC-696C7FC7F5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B1544B-2BA6-5FC5-48EA-92C499E3DE16}"/>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4" name="Footer Placeholder 3">
            <a:extLst>
              <a:ext uri="{FF2B5EF4-FFF2-40B4-BE49-F238E27FC236}">
                <a16:creationId xmlns:a16="http://schemas.microsoft.com/office/drawing/2014/main" id="{AAABBC8A-E38D-D66F-5F39-5BEAD7DF89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1BEFF59-8D4E-B9A3-59C5-D294A875CF7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33617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C41B65-9A70-C4D3-F3D3-6EB978A0E978}"/>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3" name="Footer Placeholder 2">
            <a:extLst>
              <a:ext uri="{FF2B5EF4-FFF2-40B4-BE49-F238E27FC236}">
                <a16:creationId xmlns:a16="http://schemas.microsoft.com/office/drawing/2014/main" id="{7B79341D-D865-2E5A-3635-22A652F191B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83B380-B1E3-C75D-F78B-E5D8703B283E}"/>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7699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3D9D3-6822-BF10-AD74-A3559E5C6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5942499-3248-8EA7-5D89-445EC941E0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6CFC08-5B1A-689A-7376-92D079C4C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75BA7-172A-8D71-2A45-33E415BCA56C}"/>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6" name="Footer Placeholder 5">
            <a:extLst>
              <a:ext uri="{FF2B5EF4-FFF2-40B4-BE49-F238E27FC236}">
                <a16:creationId xmlns:a16="http://schemas.microsoft.com/office/drawing/2014/main" id="{4447EF1B-8BB3-1B2E-851B-444D6B1799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337E2C-6B76-9C15-2F0C-08CD650E1EB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5807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1482-4E9E-D571-6A64-14A3645C45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8613B2-D064-BD48-A44C-1A426968A2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708AD4-54DE-AC76-38FC-9E377B98A8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7DD352-8B4C-EA98-F5D2-9BA51173687F}"/>
              </a:ext>
            </a:extLst>
          </p:cNvPr>
          <p:cNvSpPr>
            <a:spLocks noGrp="1"/>
          </p:cNvSpPr>
          <p:nvPr>
            <p:ph type="dt" sz="half" idx="10"/>
          </p:nvPr>
        </p:nvSpPr>
        <p:spPr/>
        <p:txBody>
          <a:bodyPr/>
          <a:lstStyle/>
          <a:p>
            <a:fld id="{98EE09E8-38BA-44EE-A756-D92CF857C982}" type="datetimeFigureOut">
              <a:rPr lang="en-GB" smtClean="0"/>
              <a:t>21/06/2024</a:t>
            </a:fld>
            <a:endParaRPr lang="en-GB"/>
          </a:p>
        </p:txBody>
      </p:sp>
      <p:sp>
        <p:nvSpPr>
          <p:cNvPr id="6" name="Footer Placeholder 5">
            <a:extLst>
              <a:ext uri="{FF2B5EF4-FFF2-40B4-BE49-F238E27FC236}">
                <a16:creationId xmlns:a16="http://schemas.microsoft.com/office/drawing/2014/main" id="{24DF5604-8190-D91E-C241-3ED66A8497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C7FD42-8FE1-F268-A536-AA028537703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1373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061734-A4ED-11A0-4022-F73907699E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1E8F50-1152-CC1C-469C-B1D5DE6F6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559A1E-3874-9153-D461-CF170BA2F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E09E8-38BA-44EE-A756-D92CF857C982}" type="datetimeFigureOut">
              <a:rPr lang="en-GB" smtClean="0"/>
              <a:t>21/06/2024</a:t>
            </a:fld>
            <a:endParaRPr lang="en-GB"/>
          </a:p>
        </p:txBody>
      </p:sp>
      <p:sp>
        <p:nvSpPr>
          <p:cNvPr id="5" name="Footer Placeholder 4">
            <a:extLst>
              <a:ext uri="{FF2B5EF4-FFF2-40B4-BE49-F238E27FC236}">
                <a16:creationId xmlns:a16="http://schemas.microsoft.com/office/drawing/2014/main" id="{91007A33-BD50-ACA4-22DC-479C9F9FA0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B376AC0-DC21-1389-1D39-10D70897A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A638E-9364-49F4-887A-4058905A5636}" type="slidenum">
              <a:rPr lang="en-GB" smtClean="0"/>
              <a:t>‹#›</a:t>
            </a:fld>
            <a:endParaRPr lang="en-GB"/>
          </a:p>
        </p:txBody>
      </p:sp>
    </p:spTree>
    <p:extLst>
      <p:ext uri="{BB962C8B-B14F-4D97-AF65-F5344CB8AC3E}">
        <p14:creationId xmlns:p14="http://schemas.microsoft.com/office/powerpoint/2010/main" val="343636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9341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Walking humbly with God</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400591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give the devil a foothold</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11)</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4:25-28</a:t>
            </a:r>
          </a:p>
        </p:txBody>
      </p:sp>
      <p:sp>
        <p:nvSpPr>
          <p:cNvPr id="2" name="TextBox 1">
            <a:extLst>
              <a:ext uri="{FF2B5EF4-FFF2-40B4-BE49-F238E27FC236}">
                <a16:creationId xmlns:a16="http://schemas.microsoft.com/office/drawing/2014/main" id="{39E5F985-894E-CA69-7462-E737CECDBCA7}"/>
              </a:ext>
            </a:extLst>
          </p:cNvPr>
          <p:cNvSpPr txBox="1"/>
          <p:nvPr/>
        </p:nvSpPr>
        <p:spPr>
          <a:xfrm>
            <a:off x="1787236" y="1151276"/>
            <a:ext cx="10404764" cy="2862322"/>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lying for speaking truth</a:t>
            </a:r>
            <a:r>
              <a:rPr lang="en-GB" sz="4000" dirty="0">
                <a:solidFill>
                  <a:srgbClr val="462300"/>
                </a:solidFill>
                <a:latin typeface="Arial" panose="020B0604020202020204" pitchFamily="34" charset="0"/>
                <a:cs typeface="Arial" panose="020B0604020202020204" pitchFamily="34" charset="0"/>
              </a:rPr>
              <a:t> </a:t>
            </a:r>
            <a:r>
              <a:rPr lang="en-GB" sz="3400" dirty="0">
                <a:solidFill>
                  <a:srgbClr val="462300"/>
                </a:solidFill>
                <a:latin typeface="Arial" panose="020B0604020202020204" pitchFamily="34" charset="0"/>
                <a:cs typeface="Arial" panose="020B0604020202020204" pitchFamily="34" charset="0"/>
              </a:rPr>
              <a:t>(vs.25)</a:t>
            </a:r>
            <a:endParaRPr lang="en-GB" sz="3400" b="1" dirty="0">
              <a:solidFill>
                <a:srgbClr val="462300"/>
              </a:solidFill>
              <a:latin typeface="Arial" panose="020B0604020202020204" pitchFamily="34" charset="0"/>
              <a:cs typeface="Arial" panose="020B0604020202020204" pitchFamily="34" charset="0"/>
            </a:endParaRPr>
          </a:p>
          <a:p>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unrighteous anger for righteous anger </a:t>
            </a:r>
            <a:r>
              <a:rPr lang="en-GB" sz="3400" dirty="0">
                <a:solidFill>
                  <a:srgbClr val="462300"/>
                </a:solidFill>
                <a:latin typeface="Arial" panose="020B0604020202020204" pitchFamily="34" charset="0"/>
                <a:cs typeface="Arial" panose="020B0604020202020204" pitchFamily="34" charset="0"/>
              </a:rPr>
              <a:t>(vs.26-27)</a:t>
            </a:r>
          </a:p>
          <a:p>
            <a:pPr marL="571500" indent="-571500">
              <a:buFont typeface="Wingdings" panose="05000000000000000000" pitchFamily="2" charset="2"/>
              <a:buChar char="Ø"/>
            </a:pPr>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stealing for sharing </a:t>
            </a:r>
            <a:r>
              <a:rPr lang="en-GB" sz="3400" dirty="0">
                <a:solidFill>
                  <a:srgbClr val="462300"/>
                </a:solidFill>
                <a:latin typeface="Arial" panose="020B0604020202020204" pitchFamily="34" charset="0"/>
                <a:cs typeface="Arial" panose="020B0604020202020204" pitchFamily="34" charset="0"/>
              </a:rPr>
              <a:t>(vs.28)</a:t>
            </a:r>
          </a:p>
        </p:txBody>
      </p:sp>
      <p:sp>
        <p:nvSpPr>
          <p:cNvPr id="5" name="TextBox 4">
            <a:extLst>
              <a:ext uri="{FF2B5EF4-FFF2-40B4-BE49-F238E27FC236}">
                <a16:creationId xmlns:a16="http://schemas.microsoft.com/office/drawing/2014/main" id="{5B3E4081-9B79-5275-AE33-BA00C1936C18}"/>
              </a:ext>
            </a:extLst>
          </p:cNvPr>
          <p:cNvSpPr txBox="1"/>
          <p:nvPr/>
        </p:nvSpPr>
        <p:spPr>
          <a:xfrm>
            <a:off x="1787236" y="4063485"/>
            <a:ext cx="10284012" cy="2862322"/>
          </a:xfrm>
          <a:prstGeom prst="rect">
            <a:avLst/>
          </a:prstGeom>
          <a:noFill/>
        </p:spPr>
        <p:txBody>
          <a:bodyPr wrap="square">
            <a:spAutoFit/>
          </a:bodyPr>
          <a:lstStyle/>
          <a:p>
            <a:pPr algn="ctr"/>
            <a:r>
              <a:rPr lang="en-GB" sz="3000" dirty="0">
                <a:solidFill>
                  <a:srgbClr val="462300"/>
                </a:solidFill>
                <a:latin typeface="Arial" panose="020B0604020202020204" pitchFamily="34" charset="0"/>
                <a:cs typeface="Arial" panose="020B0604020202020204" pitchFamily="34" charset="0"/>
              </a:rPr>
              <a:t>‘And God’s grace was so powerfully at work in them all that there were no needy persons among them. For from time to time those who owned land or houses sold them, brought the money from the sales and put it at the apostles’ feet, and it was distributed to anyone who had need.’</a:t>
            </a:r>
          </a:p>
          <a:p>
            <a:pPr algn="ctr"/>
            <a:r>
              <a:rPr lang="en-GB" sz="3000" b="1" dirty="0">
                <a:solidFill>
                  <a:srgbClr val="462300"/>
                </a:solidFill>
                <a:latin typeface="Arial" panose="020B0604020202020204" pitchFamily="34" charset="0"/>
                <a:cs typeface="Arial" panose="020B0604020202020204" pitchFamily="34" charset="0"/>
              </a:rPr>
              <a:t>Acts 4:33-35</a:t>
            </a:r>
          </a:p>
        </p:txBody>
      </p:sp>
    </p:spTree>
    <p:extLst>
      <p:ext uri="{BB962C8B-B14F-4D97-AF65-F5344CB8AC3E}">
        <p14:creationId xmlns:p14="http://schemas.microsoft.com/office/powerpoint/2010/main" val="3831261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give the devil a foothold</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11)</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4:25-28</a:t>
            </a:r>
          </a:p>
        </p:txBody>
      </p:sp>
      <p:pic>
        <p:nvPicPr>
          <p:cNvPr id="1026" name="Picture 2" descr="Are you giving a &quot;foothold&quot; to the devil?">
            <a:extLst>
              <a:ext uri="{FF2B5EF4-FFF2-40B4-BE49-F238E27FC236}">
                <a16:creationId xmlns:a16="http://schemas.microsoft.com/office/drawing/2014/main" id="{D789DF6D-3E8E-79A7-63B7-B63E167472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8727" y="1015662"/>
            <a:ext cx="10561782" cy="58860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9728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9"/>
            <a:ext cx="12251801" cy="6925723"/>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697802" y="1623075"/>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Walking humbly with God</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3198211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live the way you used to  </a:t>
            </a:r>
            <a:r>
              <a:rPr lang="en-GB" sz="4000" b="1" dirty="0">
                <a:solidFill>
                  <a:srgbClr val="FFE8D1"/>
                </a:solidFill>
                <a:latin typeface="Calibri Light" panose="020F0302020204030204" pitchFamily="34" charset="0"/>
                <a:cs typeface="Calibri Light" panose="020F0302020204030204" pitchFamily="34" charset="0"/>
              </a:rPr>
              <a:t>(2)</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10)</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4:17-24</a:t>
            </a:r>
          </a:p>
        </p:txBody>
      </p:sp>
      <p:sp>
        <p:nvSpPr>
          <p:cNvPr id="10" name="TextBox 9">
            <a:extLst>
              <a:ext uri="{FF2B5EF4-FFF2-40B4-BE49-F238E27FC236}">
                <a16:creationId xmlns:a16="http://schemas.microsoft.com/office/drawing/2014/main" id="{792566A3-B67A-00B6-A261-035D27434513}"/>
              </a:ext>
            </a:extLst>
          </p:cNvPr>
          <p:cNvSpPr txBox="1"/>
          <p:nvPr/>
        </p:nvSpPr>
        <p:spPr>
          <a:xfrm>
            <a:off x="1787237" y="1015663"/>
            <a:ext cx="10320400" cy="3077766"/>
          </a:xfrm>
          <a:prstGeom prst="rect">
            <a:avLst/>
          </a:prstGeom>
          <a:noFill/>
        </p:spPr>
        <p:txBody>
          <a:bodyPr wrap="square">
            <a:spAutoFit/>
          </a:bodyPr>
          <a:lstStyle/>
          <a:p>
            <a:r>
              <a:rPr lang="en-GB" sz="4000" b="1" dirty="0">
                <a:solidFill>
                  <a:srgbClr val="462300"/>
                </a:solidFill>
                <a:latin typeface="Arial" panose="020B0604020202020204" pitchFamily="34" charset="0"/>
                <a:cs typeface="Arial" panose="020B0604020202020204" pitchFamily="34" charset="0"/>
              </a:rPr>
              <a:t>The command is from the Lord </a:t>
            </a:r>
            <a:r>
              <a:rPr lang="en-GB" sz="3800" dirty="0">
                <a:solidFill>
                  <a:srgbClr val="462300"/>
                </a:solidFill>
                <a:latin typeface="Arial" panose="020B0604020202020204" pitchFamily="34" charset="0"/>
                <a:cs typeface="Arial" panose="020B0604020202020204" pitchFamily="34" charset="0"/>
              </a:rPr>
              <a:t>(vs.17)</a:t>
            </a:r>
          </a:p>
          <a:p>
            <a:r>
              <a:rPr lang="en-GB" sz="4000" b="1" dirty="0">
                <a:solidFill>
                  <a:srgbClr val="462300"/>
                </a:solidFill>
                <a:latin typeface="Arial" panose="020B0604020202020204" pitchFamily="34" charset="0"/>
                <a:cs typeface="Arial" panose="020B0604020202020204" pitchFamily="34" charset="0"/>
              </a:rPr>
              <a:t>The contrast in our lives is vast </a:t>
            </a:r>
            <a:r>
              <a:rPr lang="en-GB" sz="3800" dirty="0">
                <a:solidFill>
                  <a:srgbClr val="462300"/>
                </a:solidFill>
                <a:latin typeface="Arial" panose="020B0604020202020204" pitchFamily="34" charset="0"/>
                <a:cs typeface="Arial" panose="020B0604020202020204" pitchFamily="34" charset="0"/>
              </a:rPr>
              <a:t>(vs.17-24)</a:t>
            </a:r>
          </a:p>
          <a:p>
            <a:pPr marL="685800" indent="-685800">
              <a:buFont typeface="Wingdings" panose="05000000000000000000" pitchFamily="2" charset="2"/>
              <a:buChar char="Ø"/>
            </a:pPr>
            <a:r>
              <a:rPr lang="en-GB" sz="3800" dirty="0">
                <a:solidFill>
                  <a:srgbClr val="462300"/>
                </a:solidFill>
                <a:latin typeface="Arial" panose="020B0604020202020204" pitchFamily="34" charset="0"/>
                <a:cs typeface="Arial" panose="020B0604020202020204" pitchFamily="34" charset="0"/>
              </a:rPr>
              <a:t>In mind and heart</a:t>
            </a:r>
          </a:p>
          <a:p>
            <a:pPr marL="685800" indent="-685800">
              <a:buFont typeface="Wingdings" panose="05000000000000000000" pitchFamily="2" charset="2"/>
              <a:buChar char="Ø"/>
            </a:pPr>
            <a:r>
              <a:rPr lang="en-GB" sz="3800" dirty="0">
                <a:solidFill>
                  <a:srgbClr val="462300"/>
                </a:solidFill>
                <a:latin typeface="Arial" panose="020B0604020202020204" pitchFamily="34" charset="0"/>
                <a:cs typeface="Arial" panose="020B0604020202020204" pitchFamily="34" charset="0"/>
              </a:rPr>
              <a:t>In action</a:t>
            </a:r>
          </a:p>
          <a:p>
            <a:pPr marL="685800" indent="-685800">
              <a:buFont typeface="Wingdings" panose="05000000000000000000" pitchFamily="2" charset="2"/>
              <a:buChar char="Ø"/>
            </a:pPr>
            <a:r>
              <a:rPr lang="en-GB" sz="3800" dirty="0">
                <a:solidFill>
                  <a:srgbClr val="462300"/>
                </a:solidFill>
                <a:latin typeface="Arial" panose="020B0604020202020204" pitchFamily="34" charset="0"/>
                <a:cs typeface="Arial" panose="020B0604020202020204" pitchFamily="34" charset="0"/>
              </a:rPr>
              <a:t>In relationship with God</a:t>
            </a:r>
          </a:p>
        </p:txBody>
      </p:sp>
      <p:sp>
        <p:nvSpPr>
          <p:cNvPr id="2" name="TextBox 1">
            <a:extLst>
              <a:ext uri="{FF2B5EF4-FFF2-40B4-BE49-F238E27FC236}">
                <a16:creationId xmlns:a16="http://schemas.microsoft.com/office/drawing/2014/main" id="{AC687A1E-276D-8639-61B5-04E936016E2D}"/>
              </a:ext>
            </a:extLst>
          </p:cNvPr>
          <p:cNvSpPr txBox="1"/>
          <p:nvPr/>
        </p:nvSpPr>
        <p:spPr>
          <a:xfrm>
            <a:off x="1939637" y="4507169"/>
            <a:ext cx="4308763" cy="1938992"/>
          </a:xfrm>
          <a:prstGeom prst="rect">
            <a:avLst/>
          </a:prstGeom>
          <a:noFill/>
        </p:spPr>
        <p:txBody>
          <a:bodyPr wrap="square">
            <a:spAutoFit/>
          </a:bodyPr>
          <a:lstStyle/>
          <a:p>
            <a:pPr algn="ctr"/>
            <a:r>
              <a:rPr lang="en-GB" sz="4000" b="1" dirty="0">
                <a:solidFill>
                  <a:srgbClr val="462300"/>
                </a:solidFill>
                <a:latin typeface="Arial" panose="020B0604020202020204" pitchFamily="34" charset="0"/>
                <a:cs typeface="Arial" panose="020B0604020202020204" pitchFamily="34" charset="0"/>
              </a:rPr>
              <a:t>‘separated from the life of God’</a:t>
            </a:r>
          </a:p>
          <a:p>
            <a:pPr algn="ctr"/>
            <a:r>
              <a:rPr lang="en-GB" sz="4000" dirty="0">
                <a:solidFill>
                  <a:srgbClr val="462300"/>
                </a:solidFill>
                <a:latin typeface="Arial" panose="020B0604020202020204" pitchFamily="34" charset="0"/>
                <a:cs typeface="Arial" panose="020B0604020202020204" pitchFamily="34" charset="0"/>
              </a:rPr>
              <a:t>(vs.18)</a:t>
            </a:r>
          </a:p>
        </p:txBody>
      </p:sp>
      <p:sp>
        <p:nvSpPr>
          <p:cNvPr id="5" name="Rectangle 4">
            <a:extLst>
              <a:ext uri="{FF2B5EF4-FFF2-40B4-BE49-F238E27FC236}">
                <a16:creationId xmlns:a16="http://schemas.microsoft.com/office/drawing/2014/main" id="{E78948AD-6A28-FF4B-E528-5EE601762CF8}"/>
              </a:ext>
            </a:extLst>
          </p:cNvPr>
          <p:cNvSpPr/>
          <p:nvPr/>
        </p:nvSpPr>
        <p:spPr>
          <a:xfrm>
            <a:off x="6448060" y="4672786"/>
            <a:ext cx="998753" cy="116955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7000" b="1" cap="none" spc="0" dirty="0">
                <a:ln/>
                <a:solidFill>
                  <a:srgbClr val="3E1F00"/>
                </a:solidFill>
                <a:effectLst/>
              </a:rPr>
              <a:t>V</a:t>
            </a:r>
          </a:p>
        </p:txBody>
      </p:sp>
      <p:sp>
        <p:nvSpPr>
          <p:cNvPr id="6" name="TextBox 5">
            <a:extLst>
              <a:ext uri="{FF2B5EF4-FFF2-40B4-BE49-F238E27FC236}">
                <a16:creationId xmlns:a16="http://schemas.microsoft.com/office/drawing/2014/main" id="{842C764C-C731-5301-C302-9EC9B332FC99}"/>
              </a:ext>
            </a:extLst>
          </p:cNvPr>
          <p:cNvSpPr txBox="1"/>
          <p:nvPr/>
        </p:nvSpPr>
        <p:spPr>
          <a:xfrm>
            <a:off x="7145028" y="4507169"/>
            <a:ext cx="4446897" cy="1938992"/>
          </a:xfrm>
          <a:prstGeom prst="rect">
            <a:avLst/>
          </a:prstGeom>
          <a:noFill/>
        </p:spPr>
        <p:txBody>
          <a:bodyPr wrap="square">
            <a:spAutoFit/>
          </a:bodyPr>
          <a:lstStyle/>
          <a:p>
            <a:pPr algn="ctr"/>
            <a:r>
              <a:rPr lang="en-GB" sz="4000" b="1" dirty="0">
                <a:solidFill>
                  <a:srgbClr val="462300"/>
                </a:solidFill>
                <a:latin typeface="Arial" panose="020B0604020202020204" pitchFamily="34" charset="0"/>
                <a:cs typeface="Arial" panose="020B0604020202020204" pitchFamily="34" charset="0"/>
              </a:rPr>
              <a:t>‘created to be like God’</a:t>
            </a:r>
          </a:p>
          <a:p>
            <a:pPr algn="ctr"/>
            <a:r>
              <a:rPr lang="en-GB" sz="4000" dirty="0">
                <a:solidFill>
                  <a:srgbClr val="462300"/>
                </a:solidFill>
                <a:latin typeface="Arial" panose="020B0604020202020204" pitchFamily="34" charset="0"/>
                <a:cs typeface="Arial" panose="020B0604020202020204" pitchFamily="34" charset="0"/>
              </a:rPr>
              <a:t>(vs.24)</a:t>
            </a:r>
          </a:p>
        </p:txBody>
      </p:sp>
    </p:spTree>
    <p:extLst>
      <p:ext uri="{BB962C8B-B14F-4D97-AF65-F5344CB8AC3E}">
        <p14:creationId xmlns:p14="http://schemas.microsoft.com/office/powerpoint/2010/main" val="414413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6" name="TextBox 5">
            <a:extLst>
              <a:ext uri="{FF2B5EF4-FFF2-40B4-BE49-F238E27FC236}">
                <a16:creationId xmlns:a16="http://schemas.microsoft.com/office/drawing/2014/main" id="{01C8C6CE-A72A-101E-CB1C-3748DC557F02}"/>
              </a:ext>
            </a:extLst>
          </p:cNvPr>
          <p:cNvSpPr txBox="1"/>
          <p:nvPr/>
        </p:nvSpPr>
        <p:spPr>
          <a:xfrm>
            <a:off x="181202" y="0"/>
            <a:ext cx="11769753" cy="3046988"/>
          </a:xfrm>
          <a:prstGeom prst="rect">
            <a:avLst/>
          </a:prstGeom>
          <a:noFill/>
        </p:spPr>
        <p:txBody>
          <a:bodyPr wrap="square">
            <a:spAutoFit/>
          </a:bodyPr>
          <a:lstStyle/>
          <a:p>
            <a:pPr algn="ctr"/>
            <a:r>
              <a:rPr lang="en-GB" sz="4800" b="1" u="sng" dirty="0">
                <a:solidFill>
                  <a:srgbClr val="462300"/>
                </a:solidFill>
                <a:latin typeface="Arial" panose="020B0604020202020204" pitchFamily="34" charset="0"/>
                <a:cs typeface="Arial" panose="020B0604020202020204" pitchFamily="34" charset="0"/>
              </a:rPr>
              <a:t>Ephesians</a:t>
            </a:r>
          </a:p>
          <a:p>
            <a:pPr algn="ctr"/>
            <a:r>
              <a:rPr lang="en-GB" sz="4800" dirty="0">
                <a:solidFill>
                  <a:srgbClr val="462300"/>
                </a:solidFill>
                <a:latin typeface="Arial" panose="020B0604020202020204" pitchFamily="34" charset="0"/>
                <a:cs typeface="Arial" panose="020B0604020202020204" pitchFamily="34" charset="0"/>
              </a:rPr>
              <a:t>The </a:t>
            </a:r>
            <a:r>
              <a:rPr lang="en-GB" sz="4800" b="1" dirty="0">
                <a:solidFill>
                  <a:srgbClr val="462300"/>
                </a:solidFill>
                <a:latin typeface="Arial" panose="020B0604020202020204" pitchFamily="34" charset="0"/>
                <a:cs typeface="Arial" panose="020B0604020202020204" pitchFamily="34" charset="0"/>
              </a:rPr>
              <a:t>Wealth</a:t>
            </a:r>
            <a:r>
              <a:rPr lang="en-GB" sz="4800" dirty="0">
                <a:solidFill>
                  <a:srgbClr val="462300"/>
                </a:solidFill>
                <a:latin typeface="Arial" panose="020B0604020202020204" pitchFamily="34" charset="0"/>
                <a:cs typeface="Arial" panose="020B0604020202020204" pitchFamily="34" charset="0"/>
              </a:rPr>
              <a:t> of the Christian = Ch1-3</a:t>
            </a:r>
            <a:endParaRPr lang="en-GB" sz="800" dirty="0">
              <a:solidFill>
                <a:srgbClr val="462300"/>
              </a:solidFill>
              <a:latin typeface="Arial" panose="020B0604020202020204" pitchFamily="34" charset="0"/>
              <a:cs typeface="Arial" panose="020B0604020202020204" pitchFamily="34" charset="0"/>
            </a:endParaRPr>
          </a:p>
          <a:p>
            <a:pPr algn="ctr"/>
            <a:r>
              <a:rPr lang="en-GB" sz="4800" dirty="0">
                <a:solidFill>
                  <a:srgbClr val="462300"/>
                </a:solidFill>
                <a:latin typeface="Arial" panose="020B0604020202020204" pitchFamily="34" charset="0"/>
                <a:cs typeface="Arial" panose="020B0604020202020204" pitchFamily="34" charset="0"/>
              </a:rPr>
              <a:t>The </a:t>
            </a:r>
            <a:r>
              <a:rPr lang="en-GB" sz="4800" b="1" dirty="0">
                <a:solidFill>
                  <a:srgbClr val="462300"/>
                </a:solidFill>
                <a:latin typeface="Arial" panose="020B0604020202020204" pitchFamily="34" charset="0"/>
                <a:cs typeface="Arial" panose="020B0604020202020204" pitchFamily="34" charset="0"/>
              </a:rPr>
              <a:t>Walk</a:t>
            </a:r>
            <a:r>
              <a:rPr lang="en-GB" sz="4800" dirty="0">
                <a:solidFill>
                  <a:srgbClr val="462300"/>
                </a:solidFill>
                <a:latin typeface="Arial" panose="020B0604020202020204" pitchFamily="34" charset="0"/>
                <a:cs typeface="Arial" panose="020B0604020202020204" pitchFamily="34" charset="0"/>
              </a:rPr>
              <a:t> of the Christian = Ch4-6:9</a:t>
            </a:r>
          </a:p>
          <a:p>
            <a:pPr algn="ctr"/>
            <a:r>
              <a:rPr lang="en-GB" sz="4800" dirty="0">
                <a:solidFill>
                  <a:srgbClr val="462300"/>
                </a:solidFill>
                <a:latin typeface="Arial" panose="020B0604020202020204" pitchFamily="34" charset="0"/>
                <a:cs typeface="Arial" panose="020B0604020202020204" pitchFamily="34" charset="0"/>
              </a:rPr>
              <a:t>The </a:t>
            </a:r>
            <a:r>
              <a:rPr lang="en-GB" sz="4800" b="1" dirty="0">
                <a:solidFill>
                  <a:srgbClr val="462300"/>
                </a:solidFill>
                <a:latin typeface="Arial" panose="020B0604020202020204" pitchFamily="34" charset="0"/>
                <a:cs typeface="Arial" panose="020B0604020202020204" pitchFamily="34" charset="0"/>
              </a:rPr>
              <a:t>Warfare</a:t>
            </a:r>
            <a:r>
              <a:rPr lang="en-GB" sz="4800" dirty="0">
                <a:solidFill>
                  <a:srgbClr val="462300"/>
                </a:solidFill>
                <a:latin typeface="Arial" panose="020B0604020202020204" pitchFamily="34" charset="0"/>
                <a:cs typeface="Arial" panose="020B0604020202020204" pitchFamily="34" charset="0"/>
              </a:rPr>
              <a:t> of the Christian = Ch6:10-24</a:t>
            </a:r>
          </a:p>
        </p:txBody>
      </p:sp>
    </p:spTree>
    <p:extLst>
      <p:ext uri="{BB962C8B-B14F-4D97-AF65-F5344CB8AC3E}">
        <p14:creationId xmlns:p14="http://schemas.microsoft.com/office/powerpoint/2010/main" val="73241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give the devil a foothold</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11)</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4:25-28</a:t>
            </a:r>
          </a:p>
        </p:txBody>
      </p:sp>
      <p:pic>
        <p:nvPicPr>
          <p:cNvPr id="1026" name="Picture 2" descr="Are you giving a &quot;foothold&quot; to the devil?">
            <a:extLst>
              <a:ext uri="{FF2B5EF4-FFF2-40B4-BE49-F238E27FC236}">
                <a16:creationId xmlns:a16="http://schemas.microsoft.com/office/drawing/2014/main" id="{D789DF6D-3E8E-79A7-63B7-B63E167472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8727" y="1015662"/>
            <a:ext cx="10561782" cy="58860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7075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give the devil a foothold</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11)</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4:25-28</a:t>
            </a:r>
          </a:p>
        </p:txBody>
      </p:sp>
      <p:sp>
        <p:nvSpPr>
          <p:cNvPr id="2" name="TextBox 1">
            <a:extLst>
              <a:ext uri="{FF2B5EF4-FFF2-40B4-BE49-F238E27FC236}">
                <a16:creationId xmlns:a16="http://schemas.microsoft.com/office/drawing/2014/main" id="{39E5F985-894E-CA69-7462-E737CECDBCA7}"/>
              </a:ext>
            </a:extLst>
          </p:cNvPr>
          <p:cNvSpPr txBox="1"/>
          <p:nvPr/>
        </p:nvSpPr>
        <p:spPr>
          <a:xfrm>
            <a:off x="1787236" y="1151276"/>
            <a:ext cx="10196832" cy="3170099"/>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lying for speaking truth</a:t>
            </a:r>
          </a:p>
          <a:p>
            <a:endParaRPr lang="en-GB" sz="2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unrighteous anger for righteous anger</a:t>
            </a:r>
          </a:p>
          <a:p>
            <a:endParaRPr lang="en-GB" sz="2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stealing for sharing</a:t>
            </a:r>
            <a:endParaRPr lang="en-GB" sz="4000" dirty="0">
              <a:solidFill>
                <a:srgbClr val="4623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5932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give the devil a foothold</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11)</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4:25-28</a:t>
            </a:r>
          </a:p>
        </p:txBody>
      </p:sp>
      <p:sp>
        <p:nvSpPr>
          <p:cNvPr id="5" name="TextBox 4">
            <a:extLst>
              <a:ext uri="{FF2B5EF4-FFF2-40B4-BE49-F238E27FC236}">
                <a16:creationId xmlns:a16="http://schemas.microsoft.com/office/drawing/2014/main" id="{C08C9DD5-60B3-77E6-9826-0B5249B5BFBF}"/>
              </a:ext>
            </a:extLst>
          </p:cNvPr>
          <p:cNvSpPr txBox="1"/>
          <p:nvPr/>
        </p:nvSpPr>
        <p:spPr>
          <a:xfrm>
            <a:off x="1787236" y="1151276"/>
            <a:ext cx="10404764" cy="707886"/>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lying for speaking truth </a:t>
            </a:r>
            <a:r>
              <a:rPr lang="en-GB" sz="3400" dirty="0">
                <a:solidFill>
                  <a:srgbClr val="462300"/>
                </a:solidFill>
                <a:latin typeface="Arial" panose="020B0604020202020204" pitchFamily="34" charset="0"/>
                <a:cs typeface="Arial" panose="020B0604020202020204" pitchFamily="34" charset="0"/>
              </a:rPr>
              <a:t>(vs.25)</a:t>
            </a:r>
          </a:p>
        </p:txBody>
      </p:sp>
      <p:sp>
        <p:nvSpPr>
          <p:cNvPr id="6" name="TextBox 5">
            <a:extLst>
              <a:ext uri="{FF2B5EF4-FFF2-40B4-BE49-F238E27FC236}">
                <a16:creationId xmlns:a16="http://schemas.microsoft.com/office/drawing/2014/main" id="{A78E55D3-E7CE-E9A9-06C4-DEE694B3F000}"/>
              </a:ext>
            </a:extLst>
          </p:cNvPr>
          <p:cNvSpPr txBox="1"/>
          <p:nvPr/>
        </p:nvSpPr>
        <p:spPr>
          <a:xfrm>
            <a:off x="2073563" y="2177026"/>
            <a:ext cx="9753600" cy="1846659"/>
          </a:xfrm>
          <a:prstGeom prst="rect">
            <a:avLst/>
          </a:prstGeom>
          <a:noFill/>
        </p:spPr>
        <p:txBody>
          <a:bodyPr wrap="square">
            <a:spAutoFit/>
          </a:bodyPr>
          <a:lstStyle/>
          <a:p>
            <a:pPr algn="ctr"/>
            <a:r>
              <a:rPr lang="en-GB" sz="3800" dirty="0">
                <a:solidFill>
                  <a:srgbClr val="462300"/>
                </a:solidFill>
                <a:latin typeface="Arial" panose="020B0604020202020204" pitchFamily="34" charset="0"/>
                <a:cs typeface="Arial" panose="020B0604020202020204" pitchFamily="34" charset="0"/>
              </a:rPr>
              <a:t>‘These are the things you are to do: Speak the truth to each other…’ </a:t>
            </a:r>
          </a:p>
          <a:p>
            <a:pPr algn="ctr"/>
            <a:r>
              <a:rPr lang="en-GB" sz="3400" b="1" dirty="0">
                <a:solidFill>
                  <a:srgbClr val="462300"/>
                </a:solidFill>
                <a:latin typeface="Arial" panose="020B0604020202020204" pitchFamily="34" charset="0"/>
                <a:cs typeface="Arial" panose="020B0604020202020204" pitchFamily="34" charset="0"/>
              </a:rPr>
              <a:t>Zechariah 8:16</a:t>
            </a:r>
          </a:p>
        </p:txBody>
      </p:sp>
      <p:sp>
        <p:nvSpPr>
          <p:cNvPr id="7" name="TextBox 6">
            <a:extLst>
              <a:ext uri="{FF2B5EF4-FFF2-40B4-BE49-F238E27FC236}">
                <a16:creationId xmlns:a16="http://schemas.microsoft.com/office/drawing/2014/main" id="{B70FB8E0-9CE7-54D0-92A8-77759B774A26}"/>
              </a:ext>
            </a:extLst>
          </p:cNvPr>
          <p:cNvSpPr txBox="1"/>
          <p:nvPr/>
        </p:nvSpPr>
        <p:spPr>
          <a:xfrm>
            <a:off x="2003541" y="4155818"/>
            <a:ext cx="9753600" cy="1261884"/>
          </a:xfrm>
          <a:prstGeom prst="rect">
            <a:avLst/>
          </a:prstGeom>
          <a:noFill/>
        </p:spPr>
        <p:txBody>
          <a:bodyPr wrap="square">
            <a:spAutoFit/>
          </a:bodyPr>
          <a:lstStyle/>
          <a:p>
            <a:pPr algn="ctr"/>
            <a:r>
              <a:rPr lang="en-GB" sz="3800" dirty="0">
                <a:solidFill>
                  <a:schemeClr val="tx2"/>
                </a:solidFill>
                <a:latin typeface="Arial" panose="020B0604020202020204" pitchFamily="34" charset="0"/>
                <a:cs typeface="Arial" panose="020B0604020202020204" pitchFamily="34" charset="0"/>
              </a:rPr>
              <a:t>A lie is a statement that is contrary to fact, spoken with intent to deceive.</a:t>
            </a:r>
            <a:endParaRPr lang="en-GB" sz="34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1426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give the devil a foothold</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11)</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4:25-28</a:t>
            </a:r>
          </a:p>
        </p:txBody>
      </p:sp>
      <p:sp>
        <p:nvSpPr>
          <p:cNvPr id="5" name="TextBox 4">
            <a:extLst>
              <a:ext uri="{FF2B5EF4-FFF2-40B4-BE49-F238E27FC236}">
                <a16:creationId xmlns:a16="http://schemas.microsoft.com/office/drawing/2014/main" id="{C08C9DD5-60B3-77E6-9826-0B5249B5BFBF}"/>
              </a:ext>
            </a:extLst>
          </p:cNvPr>
          <p:cNvSpPr txBox="1"/>
          <p:nvPr/>
        </p:nvSpPr>
        <p:spPr>
          <a:xfrm>
            <a:off x="1787236" y="1151276"/>
            <a:ext cx="10404764" cy="707886"/>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lying for speaking truth </a:t>
            </a:r>
            <a:r>
              <a:rPr lang="en-GB" sz="3400" dirty="0">
                <a:solidFill>
                  <a:srgbClr val="462300"/>
                </a:solidFill>
                <a:latin typeface="Arial" panose="020B0604020202020204" pitchFamily="34" charset="0"/>
                <a:cs typeface="Arial" panose="020B0604020202020204" pitchFamily="34" charset="0"/>
              </a:rPr>
              <a:t>(vs.25)</a:t>
            </a:r>
          </a:p>
        </p:txBody>
      </p:sp>
      <p:sp>
        <p:nvSpPr>
          <p:cNvPr id="6" name="TextBox 5">
            <a:extLst>
              <a:ext uri="{FF2B5EF4-FFF2-40B4-BE49-F238E27FC236}">
                <a16:creationId xmlns:a16="http://schemas.microsoft.com/office/drawing/2014/main" id="{A78E55D3-E7CE-E9A9-06C4-DEE694B3F000}"/>
              </a:ext>
            </a:extLst>
          </p:cNvPr>
          <p:cNvSpPr txBox="1"/>
          <p:nvPr/>
        </p:nvSpPr>
        <p:spPr>
          <a:xfrm>
            <a:off x="2073563" y="2177026"/>
            <a:ext cx="9753600" cy="3554819"/>
          </a:xfrm>
          <a:prstGeom prst="rect">
            <a:avLst/>
          </a:prstGeom>
          <a:noFill/>
        </p:spPr>
        <p:txBody>
          <a:bodyPr wrap="square">
            <a:spAutoFit/>
          </a:bodyPr>
          <a:lstStyle/>
          <a:p>
            <a:pPr algn="ctr"/>
            <a:r>
              <a:rPr lang="en-GB" sz="3750" dirty="0">
                <a:solidFill>
                  <a:srgbClr val="462300"/>
                </a:solidFill>
                <a:latin typeface="Arial" panose="020B0604020202020204" pitchFamily="34" charset="0"/>
                <a:cs typeface="Arial" panose="020B0604020202020204" pitchFamily="34" charset="0"/>
              </a:rPr>
              <a:t>“But the cowardly, the unbelieving, the vile, the murderers, the sexually immoral, those who practice magic arts, the idolaters </a:t>
            </a:r>
            <a:r>
              <a:rPr lang="en-GB" sz="3750" b="1" dirty="0">
                <a:solidFill>
                  <a:srgbClr val="462300"/>
                </a:solidFill>
                <a:effectLst>
                  <a:glow rad="63500">
                    <a:schemeClr val="accent2">
                      <a:satMod val="175000"/>
                      <a:alpha val="40000"/>
                    </a:schemeClr>
                  </a:glow>
                </a:effectLst>
                <a:latin typeface="Arial" panose="020B0604020202020204" pitchFamily="34" charset="0"/>
                <a:cs typeface="Arial" panose="020B0604020202020204" pitchFamily="34" charset="0"/>
              </a:rPr>
              <a:t>and all liars</a:t>
            </a:r>
            <a:r>
              <a:rPr lang="en-GB" sz="3750" dirty="0">
                <a:solidFill>
                  <a:srgbClr val="462300"/>
                </a:solidFill>
                <a:latin typeface="Arial" panose="020B0604020202020204" pitchFamily="34" charset="0"/>
                <a:cs typeface="Arial" panose="020B0604020202020204" pitchFamily="34" charset="0"/>
              </a:rPr>
              <a:t> - they will be consigned to the fiery lake of burning sulphur. This is the second death.”</a:t>
            </a:r>
          </a:p>
          <a:p>
            <a:pPr algn="ctr"/>
            <a:r>
              <a:rPr lang="en-GB" sz="3500" b="1" dirty="0">
                <a:solidFill>
                  <a:srgbClr val="462300"/>
                </a:solidFill>
                <a:latin typeface="Arial" panose="020B0604020202020204" pitchFamily="34" charset="0"/>
                <a:cs typeface="Arial" panose="020B0604020202020204" pitchFamily="34" charset="0"/>
              </a:rPr>
              <a:t>Revelation 21:8</a:t>
            </a:r>
          </a:p>
        </p:txBody>
      </p:sp>
    </p:spTree>
    <p:extLst>
      <p:ext uri="{BB962C8B-B14F-4D97-AF65-F5344CB8AC3E}">
        <p14:creationId xmlns:p14="http://schemas.microsoft.com/office/powerpoint/2010/main" val="3172812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give the devil a foothold</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11)</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4:25-28</a:t>
            </a:r>
          </a:p>
        </p:txBody>
      </p:sp>
      <p:sp>
        <p:nvSpPr>
          <p:cNvPr id="5" name="TextBox 4">
            <a:extLst>
              <a:ext uri="{FF2B5EF4-FFF2-40B4-BE49-F238E27FC236}">
                <a16:creationId xmlns:a16="http://schemas.microsoft.com/office/drawing/2014/main" id="{C08C9DD5-60B3-77E6-9826-0B5249B5BFBF}"/>
              </a:ext>
            </a:extLst>
          </p:cNvPr>
          <p:cNvSpPr txBox="1"/>
          <p:nvPr/>
        </p:nvSpPr>
        <p:spPr>
          <a:xfrm>
            <a:off x="1787236" y="1151276"/>
            <a:ext cx="10404764" cy="707886"/>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lying for speaking truth </a:t>
            </a:r>
            <a:r>
              <a:rPr lang="en-GB" sz="3400" dirty="0">
                <a:solidFill>
                  <a:srgbClr val="462300"/>
                </a:solidFill>
                <a:latin typeface="Arial" panose="020B0604020202020204" pitchFamily="34" charset="0"/>
                <a:cs typeface="Arial" panose="020B0604020202020204" pitchFamily="34" charset="0"/>
              </a:rPr>
              <a:t>(vs.25)</a:t>
            </a:r>
          </a:p>
        </p:txBody>
      </p:sp>
      <p:sp>
        <p:nvSpPr>
          <p:cNvPr id="6" name="TextBox 5">
            <a:extLst>
              <a:ext uri="{FF2B5EF4-FFF2-40B4-BE49-F238E27FC236}">
                <a16:creationId xmlns:a16="http://schemas.microsoft.com/office/drawing/2014/main" id="{A78E55D3-E7CE-E9A9-06C4-DEE694B3F000}"/>
              </a:ext>
            </a:extLst>
          </p:cNvPr>
          <p:cNvSpPr txBox="1"/>
          <p:nvPr/>
        </p:nvSpPr>
        <p:spPr>
          <a:xfrm>
            <a:off x="1787236" y="2177026"/>
            <a:ext cx="10226556" cy="2908489"/>
          </a:xfrm>
          <a:prstGeom prst="rect">
            <a:avLst/>
          </a:prstGeom>
          <a:noFill/>
        </p:spPr>
        <p:txBody>
          <a:bodyPr wrap="square">
            <a:spAutoFit/>
          </a:bodyPr>
          <a:lstStyle/>
          <a:p>
            <a:pPr algn="ctr"/>
            <a:r>
              <a:rPr lang="en-GB" sz="3700" dirty="0">
                <a:solidFill>
                  <a:srgbClr val="462300"/>
                </a:solidFill>
                <a:latin typeface="Arial" panose="020B0604020202020204" pitchFamily="34" charset="0"/>
                <a:cs typeface="Arial" panose="020B0604020202020204" pitchFamily="34" charset="0"/>
              </a:rPr>
              <a:t>“He was a murderer from the beginning, not holding to the truth, for there is no truth in him. When he lies, he speaks his native language, for he is a liar and the father of lies.”</a:t>
            </a:r>
          </a:p>
          <a:p>
            <a:pPr algn="ctr"/>
            <a:r>
              <a:rPr lang="en-GB" sz="3500" b="1" dirty="0">
                <a:solidFill>
                  <a:srgbClr val="462300"/>
                </a:solidFill>
                <a:latin typeface="Arial" panose="020B0604020202020204" pitchFamily="34" charset="0"/>
                <a:cs typeface="Arial" panose="020B0604020202020204" pitchFamily="34" charset="0"/>
              </a:rPr>
              <a:t>John 8:44</a:t>
            </a:r>
          </a:p>
        </p:txBody>
      </p:sp>
      <p:sp>
        <p:nvSpPr>
          <p:cNvPr id="2" name="TextBox 1">
            <a:extLst>
              <a:ext uri="{FF2B5EF4-FFF2-40B4-BE49-F238E27FC236}">
                <a16:creationId xmlns:a16="http://schemas.microsoft.com/office/drawing/2014/main" id="{9121205B-7669-9D2C-B11E-9D3029BE07FC}"/>
              </a:ext>
            </a:extLst>
          </p:cNvPr>
          <p:cNvSpPr txBox="1"/>
          <p:nvPr/>
        </p:nvSpPr>
        <p:spPr>
          <a:xfrm>
            <a:off x="1837085" y="2477108"/>
            <a:ext cx="10226556" cy="2308324"/>
          </a:xfrm>
          <a:prstGeom prst="rect">
            <a:avLst/>
          </a:prstGeom>
          <a:noFill/>
        </p:spPr>
        <p:txBody>
          <a:bodyPr wrap="square">
            <a:spAutoFit/>
          </a:bodyPr>
          <a:lstStyle/>
          <a:p>
            <a:pPr algn="ctr"/>
            <a:r>
              <a:rPr lang="en-GB" sz="3700" i="1" dirty="0">
                <a:solidFill>
                  <a:schemeClr val="tx2"/>
                </a:solidFill>
                <a:latin typeface="Arial" panose="020B0604020202020204" pitchFamily="34" charset="0"/>
                <a:cs typeface="Arial" panose="020B0604020202020204" pitchFamily="34" charset="0"/>
              </a:rPr>
              <a:t>‘Our speech is to be taken up with what is true, genuine, actual and factual.’</a:t>
            </a:r>
          </a:p>
          <a:p>
            <a:pPr algn="ctr"/>
            <a:r>
              <a:rPr lang="en-GB" sz="3500" b="1" i="1" dirty="0">
                <a:solidFill>
                  <a:schemeClr val="tx2"/>
                </a:solidFill>
                <a:latin typeface="Arial" panose="020B0604020202020204" pitchFamily="34" charset="0"/>
                <a:cs typeface="Arial" panose="020B0604020202020204" pitchFamily="34" charset="0"/>
              </a:rPr>
              <a:t>Stuart </a:t>
            </a:r>
            <a:r>
              <a:rPr lang="en-GB" sz="3500" b="1" i="1" dirty="0" err="1">
                <a:solidFill>
                  <a:schemeClr val="tx2"/>
                </a:solidFill>
                <a:latin typeface="Arial" panose="020B0604020202020204" pitchFamily="34" charset="0"/>
                <a:cs typeface="Arial" panose="020B0604020202020204" pitchFamily="34" charset="0"/>
              </a:rPr>
              <a:t>Olyott</a:t>
            </a:r>
            <a:r>
              <a:rPr lang="en-GB" sz="3500" b="1" i="1" dirty="0">
                <a:solidFill>
                  <a:schemeClr val="tx2"/>
                </a:solidFill>
                <a:latin typeface="Arial" panose="020B0604020202020204" pitchFamily="34" charset="0"/>
                <a:cs typeface="Arial" panose="020B0604020202020204" pitchFamily="34" charset="0"/>
              </a:rPr>
              <a:t> </a:t>
            </a:r>
          </a:p>
          <a:p>
            <a:pPr algn="ctr"/>
            <a:r>
              <a:rPr lang="en-GB" sz="3500" i="1" dirty="0">
                <a:solidFill>
                  <a:schemeClr val="tx2"/>
                </a:solidFill>
                <a:latin typeface="Arial" panose="020B0604020202020204" pitchFamily="34" charset="0"/>
                <a:cs typeface="Arial" panose="020B0604020202020204" pitchFamily="34" charset="0"/>
              </a:rPr>
              <a:t>(From his book ‘Alive in Christ’)</a:t>
            </a:r>
          </a:p>
        </p:txBody>
      </p:sp>
    </p:spTree>
    <p:extLst>
      <p:ext uri="{BB962C8B-B14F-4D97-AF65-F5344CB8AC3E}">
        <p14:creationId xmlns:p14="http://schemas.microsoft.com/office/powerpoint/2010/main" val="752042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5900" b="1" dirty="0">
                <a:solidFill>
                  <a:srgbClr val="FFE8D1"/>
                </a:solidFill>
                <a:latin typeface="Calibri Light" panose="020F0302020204030204" pitchFamily="34" charset="0"/>
                <a:cs typeface="Calibri Light" panose="020F0302020204030204" pitchFamily="34" charset="0"/>
              </a:rPr>
              <a:t>Don’t give the devil a foothold</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11)</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4:25-28</a:t>
            </a:r>
          </a:p>
        </p:txBody>
      </p:sp>
      <p:sp>
        <p:nvSpPr>
          <p:cNvPr id="2" name="TextBox 1">
            <a:extLst>
              <a:ext uri="{FF2B5EF4-FFF2-40B4-BE49-F238E27FC236}">
                <a16:creationId xmlns:a16="http://schemas.microsoft.com/office/drawing/2014/main" id="{39E5F985-894E-CA69-7462-E737CECDBCA7}"/>
              </a:ext>
            </a:extLst>
          </p:cNvPr>
          <p:cNvSpPr txBox="1"/>
          <p:nvPr/>
        </p:nvSpPr>
        <p:spPr>
          <a:xfrm>
            <a:off x="1787236" y="1151276"/>
            <a:ext cx="10404764" cy="2092881"/>
          </a:xfrm>
          <a:prstGeom prst="rect">
            <a:avLst/>
          </a:prstGeom>
          <a:noFill/>
        </p:spPr>
        <p:txBody>
          <a:bodyPr wrap="square">
            <a:spAutoFit/>
          </a:bodyPr>
          <a:lstStyle/>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lying for speaking truth</a:t>
            </a:r>
            <a:r>
              <a:rPr lang="en-GB" sz="4000" dirty="0">
                <a:solidFill>
                  <a:srgbClr val="462300"/>
                </a:solidFill>
                <a:latin typeface="Arial" panose="020B0604020202020204" pitchFamily="34" charset="0"/>
                <a:cs typeface="Arial" panose="020B0604020202020204" pitchFamily="34" charset="0"/>
              </a:rPr>
              <a:t> </a:t>
            </a:r>
            <a:r>
              <a:rPr lang="en-GB" sz="3400" dirty="0">
                <a:solidFill>
                  <a:srgbClr val="462300"/>
                </a:solidFill>
                <a:latin typeface="Arial" panose="020B0604020202020204" pitchFamily="34" charset="0"/>
                <a:cs typeface="Arial" panose="020B0604020202020204" pitchFamily="34" charset="0"/>
              </a:rPr>
              <a:t>(vs.25)</a:t>
            </a:r>
            <a:endParaRPr lang="en-GB" sz="3400" b="1" dirty="0">
              <a:solidFill>
                <a:srgbClr val="462300"/>
              </a:solidFill>
              <a:latin typeface="Arial" panose="020B0604020202020204" pitchFamily="34" charset="0"/>
              <a:cs typeface="Arial" panose="020B0604020202020204" pitchFamily="34" charset="0"/>
            </a:endParaRPr>
          </a:p>
          <a:p>
            <a:endParaRPr lang="en-GB" sz="1000" b="1" dirty="0">
              <a:solidFill>
                <a:srgbClr val="462300"/>
              </a:solidFill>
              <a:latin typeface="Arial" panose="020B0604020202020204" pitchFamily="34" charset="0"/>
              <a:cs typeface="Arial" panose="020B0604020202020204" pitchFamily="34" charset="0"/>
            </a:endParaRPr>
          </a:p>
          <a:p>
            <a:pPr marL="571500" indent="-5715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Exchange unrighteous anger for righteous anger </a:t>
            </a:r>
            <a:r>
              <a:rPr lang="en-GB" sz="3400" dirty="0">
                <a:solidFill>
                  <a:srgbClr val="462300"/>
                </a:solidFill>
                <a:latin typeface="Arial" panose="020B0604020202020204" pitchFamily="34" charset="0"/>
                <a:cs typeface="Arial" panose="020B0604020202020204" pitchFamily="34" charset="0"/>
              </a:rPr>
              <a:t>(vs.26-27)</a:t>
            </a:r>
          </a:p>
        </p:txBody>
      </p:sp>
      <p:sp>
        <p:nvSpPr>
          <p:cNvPr id="5" name="TextBox 4">
            <a:extLst>
              <a:ext uri="{FF2B5EF4-FFF2-40B4-BE49-F238E27FC236}">
                <a16:creationId xmlns:a16="http://schemas.microsoft.com/office/drawing/2014/main" id="{5B3E4081-9B79-5275-AE33-BA00C1936C18}"/>
              </a:ext>
            </a:extLst>
          </p:cNvPr>
          <p:cNvSpPr txBox="1"/>
          <p:nvPr/>
        </p:nvSpPr>
        <p:spPr>
          <a:xfrm>
            <a:off x="1837085" y="3545541"/>
            <a:ext cx="10226556" cy="1200329"/>
          </a:xfrm>
          <a:prstGeom prst="rect">
            <a:avLst/>
          </a:prstGeom>
          <a:noFill/>
        </p:spPr>
        <p:txBody>
          <a:bodyPr wrap="square">
            <a:spAutoFit/>
          </a:bodyPr>
          <a:lstStyle/>
          <a:p>
            <a:pPr algn="ctr"/>
            <a:r>
              <a:rPr lang="en-GB" sz="3700" dirty="0">
                <a:solidFill>
                  <a:srgbClr val="462300"/>
                </a:solidFill>
                <a:latin typeface="Arial" panose="020B0604020202020204" pitchFamily="34" charset="0"/>
                <a:cs typeface="Arial" panose="020B0604020202020204" pitchFamily="34" charset="0"/>
              </a:rPr>
              <a:t>‘Let those who love the LORD hate evil.’</a:t>
            </a:r>
          </a:p>
          <a:p>
            <a:pPr algn="ctr"/>
            <a:r>
              <a:rPr lang="en-GB" sz="3500" b="1" dirty="0">
                <a:solidFill>
                  <a:srgbClr val="462300"/>
                </a:solidFill>
                <a:latin typeface="Arial" panose="020B0604020202020204" pitchFamily="34" charset="0"/>
                <a:cs typeface="Arial" panose="020B0604020202020204" pitchFamily="34" charset="0"/>
              </a:rPr>
              <a:t>Psalm 97:10</a:t>
            </a:r>
          </a:p>
        </p:txBody>
      </p:sp>
    </p:spTree>
    <p:extLst>
      <p:ext uri="{BB962C8B-B14F-4D97-AF65-F5344CB8AC3E}">
        <p14:creationId xmlns:p14="http://schemas.microsoft.com/office/powerpoint/2010/main" val="2854034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52020</TotalTime>
  <Words>589</Words>
  <Application>Microsoft Office PowerPoint</Application>
  <PresentationFormat>Widescreen</PresentationFormat>
  <Paragraphs>111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Impact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Strasser</dc:creator>
  <cp:lastModifiedBy>Multiple Monitors</cp:lastModifiedBy>
  <cp:revision>294</cp:revision>
  <dcterms:created xsi:type="dcterms:W3CDTF">2022-12-16T18:33:56Z</dcterms:created>
  <dcterms:modified xsi:type="dcterms:W3CDTF">2024-06-21T20:53:15Z</dcterms:modified>
</cp:coreProperties>
</file>