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0" r:id="rId2"/>
    <p:sldId id="637" r:id="rId3"/>
    <p:sldId id="644" r:id="rId4"/>
    <p:sldId id="645" r:id="rId5"/>
    <p:sldId id="646" r:id="rId6"/>
    <p:sldId id="647" r:id="rId7"/>
    <p:sldId id="648" r:id="rId8"/>
    <p:sldId id="62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6F00"/>
    <a:srgbClr val="3E1F00"/>
    <a:srgbClr val="663300"/>
    <a:srgbClr val="FDF0E7"/>
    <a:srgbClr val="FFE8D1"/>
    <a:srgbClr val="B68F5A"/>
    <a:srgbClr val="462300"/>
    <a:srgbClr val="FFDCB9"/>
    <a:srgbClr val="361B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20" autoAdjust="0"/>
  </p:normalViewPr>
  <p:slideViewPr>
    <p:cSldViewPr snapToGrid="0">
      <p:cViewPr varScale="1">
        <p:scale>
          <a:sx n="117" d="100"/>
          <a:sy n="117" d="100"/>
        </p:scale>
        <p:origin x="126"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06/07/2024</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06/07/2024</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9341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400591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151276"/>
            <a:ext cx="10404764" cy="5601533"/>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a:t>
            </a:r>
            <a:r>
              <a:rPr lang="en-GB" sz="4000" dirty="0">
                <a:solidFill>
                  <a:srgbClr val="462300"/>
                </a:solidFill>
                <a:latin typeface="Arial" panose="020B0604020202020204" pitchFamily="34" charset="0"/>
                <a:cs typeface="Arial" panose="020B0604020202020204" pitchFamily="34" charset="0"/>
              </a:rPr>
              <a:t> </a:t>
            </a:r>
            <a:r>
              <a:rPr lang="en-GB" sz="3400" dirty="0">
                <a:solidFill>
                  <a:srgbClr val="462300"/>
                </a:solidFill>
                <a:latin typeface="Arial" panose="020B0604020202020204" pitchFamily="34" charset="0"/>
                <a:cs typeface="Arial" panose="020B0604020202020204" pitchFamily="34" charset="0"/>
              </a:rPr>
              <a:t>(vs.25)</a:t>
            </a:r>
            <a:endParaRPr lang="en-GB" sz="3400" b="1" dirty="0">
              <a:solidFill>
                <a:srgbClr val="462300"/>
              </a:solidFill>
              <a:latin typeface="Arial" panose="020B0604020202020204" pitchFamily="34" charset="0"/>
              <a:cs typeface="Arial" panose="020B0604020202020204" pitchFamily="34" charset="0"/>
            </a:endParaRPr>
          </a:p>
          <a:p>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unrighteous anger for righteous anger </a:t>
            </a:r>
            <a:r>
              <a:rPr lang="en-GB" sz="3400" dirty="0">
                <a:solidFill>
                  <a:srgbClr val="462300"/>
                </a:solidFill>
                <a:latin typeface="Arial" panose="020B0604020202020204" pitchFamily="34" charset="0"/>
                <a:cs typeface="Arial" panose="020B0604020202020204" pitchFamily="34" charset="0"/>
              </a:rPr>
              <a:t>(vs.26-27)</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stealing for sharing </a:t>
            </a:r>
            <a:r>
              <a:rPr lang="en-GB" sz="3400" dirty="0">
                <a:solidFill>
                  <a:srgbClr val="462300"/>
                </a:solidFill>
                <a:latin typeface="Arial" panose="020B0604020202020204" pitchFamily="34" charset="0"/>
                <a:cs typeface="Arial" panose="020B0604020202020204" pitchFamily="34" charset="0"/>
              </a:rPr>
              <a:t>(vs.28)</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unwholesome talk for edifying talk </a:t>
            </a:r>
            <a:r>
              <a:rPr lang="en-GB" sz="3400" dirty="0">
                <a:solidFill>
                  <a:srgbClr val="462300"/>
                </a:solidFill>
                <a:latin typeface="Arial" panose="020B0604020202020204" pitchFamily="34" charset="0"/>
                <a:cs typeface="Arial" panose="020B0604020202020204" pitchFamily="34" charset="0"/>
              </a:rPr>
              <a:t>(vs.29)</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3900" b="1" dirty="0">
                <a:solidFill>
                  <a:srgbClr val="462300"/>
                </a:solidFill>
                <a:latin typeface="Arial" panose="020B0604020202020204" pitchFamily="34" charset="0"/>
                <a:cs typeface="Arial" panose="020B0604020202020204" pitchFamily="34" charset="0"/>
              </a:rPr>
              <a:t>Exchange bitterness for being tender hearted </a:t>
            </a:r>
            <a:r>
              <a:rPr lang="en-GB" sz="3400" dirty="0">
                <a:solidFill>
                  <a:srgbClr val="462300"/>
                </a:solidFill>
                <a:latin typeface="Arial" panose="020B0604020202020204" pitchFamily="34" charset="0"/>
                <a:cs typeface="Arial" panose="020B0604020202020204" pitchFamily="34" charset="0"/>
              </a:rPr>
              <a:t>(vs.31-32)</a:t>
            </a:r>
          </a:p>
        </p:txBody>
      </p:sp>
    </p:spTree>
    <p:extLst>
      <p:ext uri="{BB962C8B-B14F-4D97-AF65-F5344CB8AC3E}">
        <p14:creationId xmlns:p14="http://schemas.microsoft.com/office/powerpoint/2010/main" val="144593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000274"/>
            <a:ext cx="10180646" cy="3877985"/>
          </a:xfrm>
          <a:prstGeom prst="rect">
            <a:avLst/>
          </a:prstGeom>
          <a:noFill/>
        </p:spPr>
        <p:txBody>
          <a:bodyPr wrap="square">
            <a:spAutoFit/>
          </a:bodyPr>
          <a:lstStyle/>
          <a:p>
            <a:r>
              <a:rPr lang="en-GB" sz="4000" b="1" dirty="0">
                <a:solidFill>
                  <a:srgbClr val="462300"/>
                </a:solidFill>
                <a:latin typeface="Arial" panose="020B0604020202020204" pitchFamily="34" charset="0"/>
                <a:cs typeface="Arial" panose="020B0604020202020204" pitchFamily="34" charset="0"/>
              </a:rPr>
              <a:t>Introduction</a:t>
            </a:r>
            <a:r>
              <a:rPr lang="en-GB" sz="3400" dirty="0">
                <a:solidFill>
                  <a:srgbClr val="462300"/>
                </a:solidFill>
                <a:latin typeface="Arial" panose="020B0604020202020204" pitchFamily="34" charset="0"/>
                <a:cs typeface="Arial" panose="020B0604020202020204" pitchFamily="34" charset="0"/>
              </a:rPr>
              <a:t> (vs.30):</a:t>
            </a:r>
          </a:p>
          <a:p>
            <a:endParaRPr lang="en-GB" sz="100" dirty="0">
              <a:solidFill>
                <a:srgbClr val="462300"/>
              </a:solidFill>
              <a:latin typeface="Arial" panose="020B0604020202020204" pitchFamily="34" charset="0"/>
              <a:cs typeface="Arial" panose="020B0604020202020204" pitchFamily="34" charset="0"/>
            </a:endParaRPr>
          </a:p>
          <a:p>
            <a:r>
              <a:rPr lang="en-GB" sz="3900" dirty="0">
                <a:solidFill>
                  <a:srgbClr val="462300"/>
                </a:solidFill>
                <a:latin typeface="Arial" panose="020B0604020202020204" pitchFamily="34" charset="0"/>
                <a:cs typeface="Arial" panose="020B0604020202020204" pitchFamily="34" charset="0"/>
              </a:rPr>
              <a:t>The Holy Spirit is fully personal</a:t>
            </a:r>
          </a:p>
          <a:p>
            <a:endParaRPr lang="en-GB" sz="500" dirty="0">
              <a:solidFill>
                <a:srgbClr val="462300"/>
              </a:solidFill>
              <a:latin typeface="Arial" panose="020B0604020202020204" pitchFamily="34" charset="0"/>
              <a:cs typeface="Arial" panose="020B0604020202020204" pitchFamily="34" charset="0"/>
            </a:endParaRPr>
          </a:p>
          <a:p>
            <a:r>
              <a:rPr lang="en-GB" sz="3900" dirty="0">
                <a:solidFill>
                  <a:srgbClr val="462300"/>
                </a:solidFill>
                <a:latin typeface="Arial" panose="020B0604020202020204" pitchFamily="34" charset="0"/>
                <a:cs typeface="Arial" panose="020B0604020202020204" pitchFamily="34" charset="0"/>
              </a:rPr>
              <a:t>The Holy Spirit is God</a:t>
            </a:r>
          </a:p>
          <a:p>
            <a:endParaRPr lang="en-GB" sz="500" dirty="0">
              <a:solidFill>
                <a:srgbClr val="462300"/>
              </a:solidFill>
              <a:latin typeface="Arial" panose="020B0604020202020204" pitchFamily="34" charset="0"/>
              <a:cs typeface="Arial" panose="020B0604020202020204" pitchFamily="34" charset="0"/>
            </a:endParaRPr>
          </a:p>
          <a:p>
            <a:r>
              <a:rPr lang="en-GB" sz="3900" dirty="0">
                <a:solidFill>
                  <a:srgbClr val="462300"/>
                </a:solidFill>
                <a:latin typeface="Arial" panose="020B0604020202020204" pitchFamily="34" charset="0"/>
                <a:cs typeface="Arial" panose="020B0604020202020204" pitchFamily="34" charset="0"/>
              </a:rPr>
              <a:t>The Holy Spirit is ever present in the believer</a:t>
            </a:r>
          </a:p>
          <a:p>
            <a:endParaRPr lang="en-GB" sz="500" dirty="0">
              <a:solidFill>
                <a:srgbClr val="462300"/>
              </a:solidFill>
              <a:latin typeface="Arial" panose="020B0604020202020204" pitchFamily="34" charset="0"/>
              <a:cs typeface="Arial" panose="020B0604020202020204" pitchFamily="34" charset="0"/>
            </a:endParaRPr>
          </a:p>
          <a:p>
            <a:r>
              <a:rPr lang="en-GB" sz="3900" dirty="0">
                <a:solidFill>
                  <a:srgbClr val="462300"/>
                </a:solidFill>
                <a:latin typeface="Arial" panose="020B0604020202020204" pitchFamily="34" charset="0"/>
                <a:cs typeface="Arial" panose="020B0604020202020204" pitchFamily="34" charset="0"/>
              </a:rPr>
              <a:t>The Holy Spirit is HOLY! </a:t>
            </a:r>
          </a:p>
          <a:p>
            <a:endParaRPr lang="en-GB" sz="3400" dirty="0">
              <a:solidFill>
                <a:srgbClr val="462300"/>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DFCD03CA-4A91-B2A9-74F6-BA18D2DDA612}"/>
              </a:ext>
            </a:extLst>
          </p:cNvPr>
          <p:cNvSpPr/>
          <p:nvPr/>
        </p:nvSpPr>
        <p:spPr>
          <a:xfrm>
            <a:off x="1708727" y="3786692"/>
            <a:ext cx="10483273" cy="3071308"/>
          </a:xfrm>
          <a:prstGeom prst="rect">
            <a:avLst/>
          </a:prstGeom>
          <a:solidFill>
            <a:srgbClr val="3E1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E15C4D07-3314-ED16-8975-35FA394A1B14}"/>
              </a:ext>
            </a:extLst>
          </p:cNvPr>
          <p:cNvSpPr txBox="1"/>
          <p:nvPr/>
        </p:nvSpPr>
        <p:spPr>
          <a:xfrm>
            <a:off x="1860040" y="3906574"/>
            <a:ext cx="10180646" cy="2831544"/>
          </a:xfrm>
          <a:prstGeom prst="rect">
            <a:avLst/>
          </a:prstGeom>
          <a:noFill/>
        </p:spPr>
        <p:txBody>
          <a:bodyPr wrap="square">
            <a:spAutoFit/>
          </a:bodyPr>
          <a:lstStyle/>
          <a:p>
            <a:pPr algn="ctr"/>
            <a:r>
              <a:rPr lang="en-GB" sz="3600" dirty="0">
                <a:solidFill>
                  <a:srgbClr val="FDF0E7"/>
                </a:solidFill>
                <a:latin typeface="Arial" panose="020B0604020202020204" pitchFamily="34" charset="0"/>
                <a:cs typeface="Arial" panose="020B0604020202020204" pitchFamily="34" charset="0"/>
              </a:rPr>
              <a:t>‘Now it is God who makes both us and you stand firm in Christ. He anointed us, set His seal of ownership on us, and put His Spirit in our hearts as a deposit, guaranteeing what is to come.’ </a:t>
            </a:r>
          </a:p>
          <a:p>
            <a:pPr algn="ctr"/>
            <a:r>
              <a:rPr lang="en-GB" sz="3400" b="1" dirty="0">
                <a:solidFill>
                  <a:srgbClr val="FDF0E7"/>
                </a:solidFill>
                <a:latin typeface="Arial" panose="020B0604020202020204" pitchFamily="34" charset="0"/>
                <a:cs typeface="Arial" panose="020B0604020202020204" pitchFamily="34" charset="0"/>
              </a:rPr>
              <a:t>2 Corinthians 1:21-22</a:t>
            </a:r>
          </a:p>
        </p:txBody>
      </p:sp>
    </p:spTree>
    <p:extLst>
      <p:ext uri="{BB962C8B-B14F-4D97-AF65-F5344CB8AC3E}">
        <p14:creationId xmlns:p14="http://schemas.microsoft.com/office/powerpoint/2010/main" val="267511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par>
                                <p:cTn id="21" presetID="1" presetClass="exit" presetSubtype="0" fill="hold" grpId="2" nodeType="withEffect">
                                  <p:stCondLst>
                                    <p:cond delay="0"/>
                                  </p:stCondLst>
                                  <p:childTnLst>
                                    <p:set>
                                      <p:cBhvr>
                                        <p:cTn id="22" dur="1" fill="hold">
                                          <p:stCondLst>
                                            <p:cond delay="0"/>
                                          </p:stCondLst>
                                        </p:cTn>
                                        <p:tgtEl>
                                          <p:spTgt spid="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2" grpId="1"/>
      <p:bldP spid="2"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151276"/>
            <a:ext cx="10404764" cy="1323439"/>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unwholesome talk for edifying talk </a:t>
            </a:r>
            <a:r>
              <a:rPr lang="en-GB" sz="3400" dirty="0">
                <a:solidFill>
                  <a:srgbClr val="462300"/>
                </a:solidFill>
                <a:latin typeface="Arial" panose="020B0604020202020204" pitchFamily="34" charset="0"/>
                <a:cs typeface="Arial" panose="020B0604020202020204" pitchFamily="34" charset="0"/>
              </a:rPr>
              <a:t>(vs.29)</a:t>
            </a:r>
          </a:p>
        </p:txBody>
      </p:sp>
      <p:sp>
        <p:nvSpPr>
          <p:cNvPr id="2" name="TextBox 1">
            <a:extLst>
              <a:ext uri="{FF2B5EF4-FFF2-40B4-BE49-F238E27FC236}">
                <a16:creationId xmlns:a16="http://schemas.microsoft.com/office/drawing/2014/main" id="{70ED9DD4-9539-9758-8B8A-B32DA8D020A3}"/>
              </a:ext>
            </a:extLst>
          </p:cNvPr>
          <p:cNvSpPr txBox="1"/>
          <p:nvPr/>
        </p:nvSpPr>
        <p:spPr>
          <a:xfrm>
            <a:off x="2476975" y="2625717"/>
            <a:ext cx="8693049" cy="1846659"/>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‘Out of the abundance of the heart the mouth speaks.’</a:t>
            </a:r>
          </a:p>
          <a:p>
            <a:pPr algn="ctr"/>
            <a:r>
              <a:rPr lang="en-GB" sz="3400" b="1" dirty="0">
                <a:solidFill>
                  <a:srgbClr val="462300"/>
                </a:solidFill>
                <a:latin typeface="Arial" panose="020B0604020202020204" pitchFamily="34" charset="0"/>
                <a:cs typeface="Arial" panose="020B0604020202020204" pitchFamily="34" charset="0"/>
              </a:rPr>
              <a:t>Luke 6:45 </a:t>
            </a:r>
            <a:r>
              <a:rPr lang="en-GB" sz="3000" dirty="0">
                <a:solidFill>
                  <a:srgbClr val="462300"/>
                </a:solidFill>
                <a:latin typeface="Arial" panose="020B0604020202020204" pitchFamily="34" charset="0"/>
                <a:cs typeface="Arial" panose="020B0604020202020204" pitchFamily="34" charset="0"/>
              </a:rPr>
              <a:t>ESV</a:t>
            </a:r>
          </a:p>
        </p:txBody>
      </p:sp>
      <p:sp>
        <p:nvSpPr>
          <p:cNvPr id="6" name="TextBox 5">
            <a:extLst>
              <a:ext uri="{FF2B5EF4-FFF2-40B4-BE49-F238E27FC236}">
                <a16:creationId xmlns:a16="http://schemas.microsoft.com/office/drawing/2014/main" id="{CB621B17-A4F8-9AA1-B4E5-860C9B072A42}"/>
              </a:ext>
            </a:extLst>
          </p:cNvPr>
          <p:cNvSpPr txBox="1"/>
          <p:nvPr/>
        </p:nvSpPr>
        <p:spPr>
          <a:xfrm>
            <a:off x="1708726" y="2622270"/>
            <a:ext cx="10483273" cy="2462213"/>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‘…Instead, </a:t>
            </a:r>
            <a:r>
              <a:rPr lang="en-GB" sz="3800" dirty="0">
                <a:solidFill>
                  <a:srgbClr val="462300"/>
                </a:solidFill>
                <a:effectLst>
                  <a:glow rad="101600">
                    <a:schemeClr val="accent4">
                      <a:satMod val="175000"/>
                      <a:alpha val="40000"/>
                    </a:schemeClr>
                  </a:glow>
                </a:effectLst>
                <a:latin typeface="Arial" panose="020B0604020202020204" pitchFamily="34" charset="0"/>
                <a:cs typeface="Arial" panose="020B0604020202020204" pitchFamily="34" charset="0"/>
              </a:rPr>
              <a:t>be filled with the Spirit</a:t>
            </a:r>
            <a:r>
              <a:rPr lang="en-GB" sz="3800" dirty="0">
                <a:solidFill>
                  <a:srgbClr val="462300"/>
                </a:solidFill>
                <a:latin typeface="Arial" panose="020B0604020202020204" pitchFamily="34" charset="0"/>
                <a:cs typeface="Arial" panose="020B0604020202020204" pitchFamily="34" charset="0"/>
              </a:rPr>
              <a:t>, speaking to one another with psalms, hymns and songs from the Spirit.’</a:t>
            </a:r>
          </a:p>
          <a:p>
            <a:pPr algn="ctr"/>
            <a:r>
              <a:rPr lang="en-GB" sz="3400" b="1" dirty="0">
                <a:solidFill>
                  <a:srgbClr val="462300"/>
                </a:solidFill>
                <a:latin typeface="Arial" panose="020B0604020202020204" pitchFamily="34" charset="0"/>
                <a:cs typeface="Arial" panose="020B0604020202020204" pitchFamily="34" charset="0"/>
              </a:rPr>
              <a:t>Ephesians 5:18b-19 </a:t>
            </a:r>
            <a:endParaRPr lang="en-GB" sz="3000" dirty="0">
              <a:solidFill>
                <a:srgbClr val="462300"/>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23FD222B-923F-612B-A293-AA49F0249284}"/>
              </a:ext>
            </a:extLst>
          </p:cNvPr>
          <p:cNvSpPr txBox="1"/>
          <p:nvPr/>
        </p:nvSpPr>
        <p:spPr>
          <a:xfrm>
            <a:off x="1787236" y="4969795"/>
            <a:ext cx="10483273" cy="1785104"/>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‘Let your conversation be always full of grace, seasoned with salt...’</a:t>
            </a:r>
          </a:p>
          <a:p>
            <a:pPr algn="ctr"/>
            <a:r>
              <a:rPr lang="en-GB" sz="3400" b="1" dirty="0">
                <a:solidFill>
                  <a:srgbClr val="462300"/>
                </a:solidFill>
                <a:latin typeface="Arial" panose="020B0604020202020204" pitchFamily="34" charset="0"/>
                <a:cs typeface="Arial" panose="020B0604020202020204" pitchFamily="34" charset="0"/>
              </a:rPr>
              <a:t>Colossians 4:6 </a:t>
            </a:r>
            <a:endParaRPr lang="en-GB" sz="30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097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6"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151276"/>
            <a:ext cx="10404764" cy="2677656"/>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unwholesome talk for edifying talk </a:t>
            </a:r>
            <a:r>
              <a:rPr lang="en-GB" sz="3400" dirty="0">
                <a:solidFill>
                  <a:srgbClr val="462300"/>
                </a:solidFill>
                <a:latin typeface="Arial" panose="020B0604020202020204" pitchFamily="34" charset="0"/>
                <a:cs typeface="Arial" panose="020B0604020202020204" pitchFamily="34" charset="0"/>
              </a:rPr>
              <a:t>(vs.29)</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3900" b="1" dirty="0">
                <a:solidFill>
                  <a:srgbClr val="462300"/>
                </a:solidFill>
                <a:latin typeface="Arial" panose="020B0604020202020204" pitchFamily="34" charset="0"/>
                <a:cs typeface="Arial" panose="020B0604020202020204" pitchFamily="34" charset="0"/>
              </a:rPr>
              <a:t>Exchange bitterness for being tender hearted </a:t>
            </a:r>
            <a:r>
              <a:rPr lang="en-GB" sz="3400" dirty="0">
                <a:solidFill>
                  <a:srgbClr val="462300"/>
                </a:solidFill>
                <a:latin typeface="Arial" panose="020B0604020202020204" pitchFamily="34" charset="0"/>
                <a:cs typeface="Arial" panose="020B0604020202020204" pitchFamily="34" charset="0"/>
              </a:rPr>
              <a:t>(vs.31-32)</a:t>
            </a:r>
          </a:p>
        </p:txBody>
      </p:sp>
      <p:sp>
        <p:nvSpPr>
          <p:cNvPr id="6" name="TextBox 5">
            <a:extLst>
              <a:ext uri="{FF2B5EF4-FFF2-40B4-BE49-F238E27FC236}">
                <a16:creationId xmlns:a16="http://schemas.microsoft.com/office/drawing/2014/main" id="{24E4C7D5-F173-17BA-8655-510D514639F2}"/>
              </a:ext>
            </a:extLst>
          </p:cNvPr>
          <p:cNvSpPr txBox="1"/>
          <p:nvPr/>
        </p:nvSpPr>
        <p:spPr>
          <a:xfrm>
            <a:off x="1654939" y="3979934"/>
            <a:ext cx="10483273" cy="2369880"/>
          </a:xfrm>
          <a:prstGeom prst="rect">
            <a:avLst/>
          </a:prstGeom>
          <a:noFill/>
        </p:spPr>
        <p:txBody>
          <a:bodyPr wrap="square">
            <a:spAutoFit/>
          </a:bodyPr>
          <a:lstStyle/>
          <a:p>
            <a:pPr algn="ctr"/>
            <a:r>
              <a:rPr lang="en-GB" sz="3600" dirty="0">
                <a:solidFill>
                  <a:srgbClr val="462300"/>
                </a:solidFill>
                <a:latin typeface="Arial" panose="020B0604020202020204" pitchFamily="34" charset="0"/>
                <a:cs typeface="Arial" panose="020B0604020202020204" pitchFamily="34" charset="0"/>
              </a:rPr>
              <a:t>‘Get rid of all bitterness, rage and anger, clamour and slander, along with every form of malice. Be kind and compassionate to one another, forgiving each other, just as Christ God forgave you.’</a:t>
            </a:r>
          </a:p>
        </p:txBody>
      </p:sp>
    </p:spTree>
    <p:extLst>
      <p:ext uri="{BB962C8B-B14F-4D97-AF65-F5344CB8AC3E}">
        <p14:creationId xmlns:p14="http://schemas.microsoft.com/office/powerpoint/2010/main" val="1199758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151276"/>
            <a:ext cx="10404764" cy="2677656"/>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unwholesome talk for edifying talk </a:t>
            </a:r>
            <a:r>
              <a:rPr lang="en-GB" sz="3400" dirty="0">
                <a:solidFill>
                  <a:srgbClr val="462300"/>
                </a:solidFill>
                <a:latin typeface="Arial" panose="020B0604020202020204" pitchFamily="34" charset="0"/>
                <a:cs typeface="Arial" panose="020B0604020202020204" pitchFamily="34" charset="0"/>
              </a:rPr>
              <a:t>(vs.29)</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3900" b="1" dirty="0">
                <a:solidFill>
                  <a:srgbClr val="462300"/>
                </a:solidFill>
                <a:latin typeface="Arial" panose="020B0604020202020204" pitchFamily="34" charset="0"/>
                <a:cs typeface="Arial" panose="020B0604020202020204" pitchFamily="34" charset="0"/>
              </a:rPr>
              <a:t>Exchange bitterness for being tender hearted </a:t>
            </a:r>
            <a:r>
              <a:rPr lang="en-GB" sz="3400" dirty="0">
                <a:solidFill>
                  <a:srgbClr val="462300"/>
                </a:solidFill>
                <a:latin typeface="Arial" panose="020B0604020202020204" pitchFamily="34" charset="0"/>
                <a:cs typeface="Arial" panose="020B0604020202020204" pitchFamily="34" charset="0"/>
              </a:rPr>
              <a:t>(vs.31-32)</a:t>
            </a:r>
          </a:p>
        </p:txBody>
      </p:sp>
      <p:sp>
        <p:nvSpPr>
          <p:cNvPr id="6" name="TextBox 5">
            <a:extLst>
              <a:ext uri="{FF2B5EF4-FFF2-40B4-BE49-F238E27FC236}">
                <a16:creationId xmlns:a16="http://schemas.microsoft.com/office/drawing/2014/main" id="{24E4C7D5-F173-17BA-8655-510D514639F2}"/>
              </a:ext>
            </a:extLst>
          </p:cNvPr>
          <p:cNvSpPr txBox="1"/>
          <p:nvPr/>
        </p:nvSpPr>
        <p:spPr>
          <a:xfrm>
            <a:off x="1654939" y="3979934"/>
            <a:ext cx="10483273" cy="2369880"/>
          </a:xfrm>
          <a:prstGeom prst="rect">
            <a:avLst/>
          </a:prstGeom>
          <a:noFill/>
        </p:spPr>
        <p:txBody>
          <a:bodyPr wrap="square">
            <a:spAutoFit/>
          </a:bodyPr>
          <a:lstStyle/>
          <a:p>
            <a:pPr algn="ctr"/>
            <a:r>
              <a:rPr lang="en-GB" sz="3600" dirty="0">
                <a:solidFill>
                  <a:srgbClr val="462300"/>
                </a:solidFill>
                <a:latin typeface="Arial" panose="020B0604020202020204" pitchFamily="34" charset="0"/>
                <a:cs typeface="Arial" panose="020B0604020202020204" pitchFamily="34" charset="0"/>
              </a:rPr>
              <a:t>‘Get rid of </a:t>
            </a:r>
            <a:r>
              <a:rPr lang="en-GB" sz="3600" b="1" dirty="0">
                <a:solidFill>
                  <a:srgbClr val="462300"/>
                </a:solidFill>
                <a:effectLst>
                  <a:glow rad="101600">
                    <a:schemeClr val="accent4">
                      <a:satMod val="175000"/>
                      <a:alpha val="40000"/>
                    </a:schemeClr>
                  </a:glow>
                </a:effectLst>
                <a:latin typeface="Arial" panose="020B0604020202020204" pitchFamily="34" charset="0"/>
                <a:cs typeface="Arial" panose="020B0604020202020204" pitchFamily="34" charset="0"/>
              </a:rPr>
              <a:t>all</a:t>
            </a:r>
            <a:r>
              <a:rPr lang="en-GB" sz="3600" dirty="0">
                <a:solidFill>
                  <a:srgbClr val="462300"/>
                </a:solidFill>
                <a:latin typeface="Arial" panose="020B0604020202020204" pitchFamily="34" charset="0"/>
                <a:cs typeface="Arial" panose="020B0604020202020204" pitchFamily="34" charset="0"/>
              </a:rPr>
              <a:t> bitterness, rage and anger, clamour and slander, along with </a:t>
            </a:r>
            <a:r>
              <a:rPr lang="en-GB" sz="3600" b="1" dirty="0">
                <a:solidFill>
                  <a:srgbClr val="462300"/>
                </a:solidFill>
                <a:effectLst>
                  <a:glow rad="101600">
                    <a:schemeClr val="accent4">
                      <a:satMod val="175000"/>
                      <a:alpha val="40000"/>
                    </a:schemeClr>
                  </a:glow>
                </a:effectLst>
                <a:latin typeface="Arial" panose="020B0604020202020204" pitchFamily="34" charset="0"/>
                <a:cs typeface="Arial" panose="020B0604020202020204" pitchFamily="34" charset="0"/>
              </a:rPr>
              <a:t>every</a:t>
            </a:r>
            <a:r>
              <a:rPr lang="en-GB" sz="3600" dirty="0">
                <a:solidFill>
                  <a:srgbClr val="462300"/>
                </a:solidFill>
                <a:latin typeface="Arial" panose="020B0604020202020204" pitchFamily="34" charset="0"/>
                <a:cs typeface="Arial" panose="020B0604020202020204" pitchFamily="34" charset="0"/>
              </a:rPr>
              <a:t> form of malice. Be kind and compassionate to one another, forgiving each other, just as Christ God forgave you.’</a:t>
            </a:r>
          </a:p>
        </p:txBody>
      </p:sp>
      <p:sp>
        <p:nvSpPr>
          <p:cNvPr id="2" name="TextBox 1">
            <a:extLst>
              <a:ext uri="{FF2B5EF4-FFF2-40B4-BE49-F238E27FC236}">
                <a16:creationId xmlns:a16="http://schemas.microsoft.com/office/drawing/2014/main" id="{AF8DE8B7-3FD8-8855-B33A-68CF69C9587C}"/>
              </a:ext>
            </a:extLst>
          </p:cNvPr>
          <p:cNvSpPr txBox="1"/>
          <p:nvPr/>
        </p:nvSpPr>
        <p:spPr>
          <a:xfrm>
            <a:off x="2073563" y="3979934"/>
            <a:ext cx="9753600" cy="1877437"/>
          </a:xfrm>
          <a:prstGeom prst="rect">
            <a:avLst/>
          </a:prstGeom>
          <a:noFill/>
        </p:spPr>
        <p:txBody>
          <a:bodyPr wrap="square">
            <a:spAutoFit/>
          </a:bodyPr>
          <a:lstStyle/>
          <a:p>
            <a:pPr algn="ctr"/>
            <a:r>
              <a:rPr lang="en-GB" sz="4000" dirty="0">
                <a:solidFill>
                  <a:schemeClr val="tx2"/>
                </a:solidFill>
                <a:latin typeface="Arial" panose="020B0604020202020204" pitchFamily="34" charset="0"/>
                <a:cs typeface="Arial" panose="020B0604020202020204" pitchFamily="34" charset="0"/>
              </a:rPr>
              <a:t>Bitterness</a:t>
            </a:r>
            <a:r>
              <a:rPr lang="en-GB" sz="4000" i="1" dirty="0">
                <a:solidFill>
                  <a:schemeClr val="tx2"/>
                </a:solidFill>
                <a:latin typeface="Arial" panose="020B0604020202020204" pitchFamily="34" charset="0"/>
                <a:cs typeface="Arial" panose="020B0604020202020204" pitchFamily="34" charset="0"/>
              </a:rPr>
              <a:t> – anger and disappointment at being treated unfairly; resentment.</a:t>
            </a:r>
          </a:p>
          <a:p>
            <a:pPr algn="ctr"/>
            <a:r>
              <a:rPr lang="en-GB" sz="3600" b="1" dirty="0">
                <a:solidFill>
                  <a:schemeClr val="tx2"/>
                </a:solidFill>
                <a:latin typeface="Arial" panose="020B0604020202020204" pitchFamily="34" charset="0"/>
                <a:cs typeface="Arial" panose="020B0604020202020204" pitchFamily="34" charset="0"/>
              </a:rPr>
              <a:t>Oxford Languages</a:t>
            </a:r>
          </a:p>
        </p:txBody>
      </p:sp>
    </p:spTree>
    <p:extLst>
      <p:ext uri="{BB962C8B-B14F-4D97-AF65-F5344CB8AC3E}">
        <p14:creationId xmlns:p14="http://schemas.microsoft.com/office/powerpoint/2010/main" val="250675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00274"/>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grieve the Holy Spirit</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4:29-32</a:t>
            </a:r>
          </a:p>
        </p:txBody>
      </p:sp>
      <p:sp>
        <p:nvSpPr>
          <p:cNvPr id="5" name="TextBox 4">
            <a:extLst>
              <a:ext uri="{FF2B5EF4-FFF2-40B4-BE49-F238E27FC236}">
                <a16:creationId xmlns:a16="http://schemas.microsoft.com/office/drawing/2014/main" id="{74224236-208B-0A9E-7909-46787951CA65}"/>
              </a:ext>
            </a:extLst>
          </p:cNvPr>
          <p:cNvSpPr txBox="1"/>
          <p:nvPr/>
        </p:nvSpPr>
        <p:spPr>
          <a:xfrm>
            <a:off x="1787236" y="1151276"/>
            <a:ext cx="10404764" cy="5601533"/>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a:t>
            </a:r>
            <a:r>
              <a:rPr lang="en-GB" sz="4000" dirty="0">
                <a:solidFill>
                  <a:srgbClr val="462300"/>
                </a:solidFill>
                <a:latin typeface="Arial" panose="020B0604020202020204" pitchFamily="34" charset="0"/>
                <a:cs typeface="Arial" panose="020B0604020202020204" pitchFamily="34" charset="0"/>
              </a:rPr>
              <a:t> </a:t>
            </a:r>
            <a:r>
              <a:rPr lang="en-GB" sz="3400" dirty="0">
                <a:solidFill>
                  <a:srgbClr val="462300"/>
                </a:solidFill>
                <a:latin typeface="Arial" panose="020B0604020202020204" pitchFamily="34" charset="0"/>
                <a:cs typeface="Arial" panose="020B0604020202020204" pitchFamily="34" charset="0"/>
              </a:rPr>
              <a:t>(vs.25)</a:t>
            </a:r>
            <a:endParaRPr lang="en-GB" sz="3400" b="1" dirty="0">
              <a:solidFill>
                <a:srgbClr val="462300"/>
              </a:solidFill>
              <a:latin typeface="Arial" panose="020B0604020202020204" pitchFamily="34" charset="0"/>
              <a:cs typeface="Arial" panose="020B0604020202020204" pitchFamily="34" charset="0"/>
            </a:endParaRPr>
          </a:p>
          <a:p>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unrighteous anger for righteous anger </a:t>
            </a:r>
            <a:r>
              <a:rPr lang="en-GB" sz="3400" dirty="0">
                <a:solidFill>
                  <a:srgbClr val="462300"/>
                </a:solidFill>
                <a:latin typeface="Arial" panose="020B0604020202020204" pitchFamily="34" charset="0"/>
                <a:cs typeface="Arial" panose="020B0604020202020204" pitchFamily="34" charset="0"/>
              </a:rPr>
              <a:t>(vs.26-27)</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stealing for sharing </a:t>
            </a:r>
            <a:r>
              <a:rPr lang="en-GB" sz="3400" dirty="0">
                <a:solidFill>
                  <a:srgbClr val="462300"/>
                </a:solidFill>
                <a:latin typeface="Arial" panose="020B0604020202020204" pitchFamily="34" charset="0"/>
                <a:cs typeface="Arial" panose="020B0604020202020204" pitchFamily="34" charset="0"/>
              </a:rPr>
              <a:t>(vs.28)</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unwholesome talk for edifying talk </a:t>
            </a:r>
            <a:r>
              <a:rPr lang="en-GB" sz="3400" dirty="0">
                <a:solidFill>
                  <a:srgbClr val="462300"/>
                </a:solidFill>
                <a:latin typeface="Arial" panose="020B0604020202020204" pitchFamily="34" charset="0"/>
                <a:cs typeface="Arial" panose="020B0604020202020204" pitchFamily="34" charset="0"/>
              </a:rPr>
              <a:t>(vs.29)</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3900" b="1" dirty="0">
                <a:solidFill>
                  <a:srgbClr val="462300"/>
                </a:solidFill>
                <a:latin typeface="Arial" panose="020B0604020202020204" pitchFamily="34" charset="0"/>
                <a:cs typeface="Arial" panose="020B0604020202020204" pitchFamily="34" charset="0"/>
              </a:rPr>
              <a:t>Exchange bitterness for being tender hearted </a:t>
            </a:r>
            <a:r>
              <a:rPr lang="en-GB" sz="3400" dirty="0">
                <a:solidFill>
                  <a:srgbClr val="462300"/>
                </a:solidFill>
                <a:latin typeface="Arial" panose="020B0604020202020204" pitchFamily="34" charset="0"/>
                <a:cs typeface="Arial" panose="020B0604020202020204" pitchFamily="34" charset="0"/>
              </a:rPr>
              <a:t>(vs.31-32)</a:t>
            </a:r>
          </a:p>
        </p:txBody>
      </p:sp>
    </p:spTree>
    <p:extLst>
      <p:ext uri="{BB962C8B-B14F-4D97-AF65-F5344CB8AC3E}">
        <p14:creationId xmlns:p14="http://schemas.microsoft.com/office/powerpoint/2010/main" val="763216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9"/>
            <a:ext cx="12251801" cy="6925723"/>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697802" y="1623075"/>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3198211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53158</TotalTime>
  <Words>503</Words>
  <Application>Microsoft Office PowerPoint</Application>
  <PresentationFormat>Widescreen</PresentationFormat>
  <Paragraphs>92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301</cp:revision>
  <dcterms:created xsi:type="dcterms:W3CDTF">2022-12-16T18:33:56Z</dcterms:created>
  <dcterms:modified xsi:type="dcterms:W3CDTF">2024-07-06T09:30:23Z</dcterms:modified>
</cp:coreProperties>
</file>