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32" r:id="rId3"/>
    <p:sldId id="333" r:id="rId4"/>
    <p:sldId id="334" r:id="rId5"/>
    <p:sldId id="335" r:id="rId6"/>
    <p:sldId id="336" r:id="rId7"/>
    <p:sldId id="337" r:id="rId8"/>
    <p:sldId id="338" r:id="rId9"/>
    <p:sldId id="339" r:id="rId10"/>
    <p:sldId id="340" r:id="rId11"/>
    <p:sldId id="342" r:id="rId12"/>
    <p:sldId id="343" r:id="rId13"/>
    <p:sldId id="341" r:id="rId14"/>
    <p:sldId id="345" r:id="rId15"/>
    <p:sldId id="346" r:id="rId16"/>
    <p:sldId id="347" r:id="rId17"/>
    <p:sldId id="348" r:id="rId18"/>
    <p:sldId id="349" r:id="rId19"/>
    <p:sldId id="350" r:id="rId20"/>
    <p:sldId id="351" r:id="rId21"/>
    <p:sldId id="352" r:id="rId22"/>
    <p:sldId id="353" r:id="rId23"/>
    <p:sldId id="354" r:id="rId24"/>
    <p:sldId id="355" r:id="rId25"/>
    <p:sldId id="356" r:id="rId26"/>
    <p:sldId id="357" r:id="rId27"/>
    <p:sldId id="358" r:id="rId28"/>
    <p:sldId id="359" r:id="rId29"/>
    <p:sldId id="360" r:id="rId3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FFFFCC"/>
    <a:srgbClr val="0000FF"/>
    <a:srgbClr val="7055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636" y="102"/>
      </p:cViewPr>
      <p:guideLst>
        <p:guide orient="horz" pos="2160"/>
        <p:guide pos="3840"/>
      </p:guideLst>
    </p:cSldViewPr>
  </p:slideViewPr>
  <p:notesTextViewPr>
    <p:cViewPr>
      <p:scale>
        <a:sx n="1" d="1"/>
        <a:sy n="1" d="1"/>
      </p:scale>
      <p:origin x="0" y="0"/>
    </p:cViewPr>
  </p:notesTextViewPr>
  <p:sorterViewPr>
    <p:cViewPr>
      <p:scale>
        <a:sx n="100" d="100"/>
        <a:sy n="100" d="100"/>
      </p:scale>
      <p:origin x="0" y="-345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fr-F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r-FR"/>
          </a:p>
        </p:txBody>
      </p:sp>
      <p:sp>
        <p:nvSpPr>
          <p:cNvPr id="4" name="Date Placeholder 3"/>
          <p:cNvSpPr>
            <a:spLocks noGrp="1"/>
          </p:cNvSpPr>
          <p:nvPr>
            <p:ph type="dt" sz="half" idx="10"/>
          </p:nvPr>
        </p:nvSpPr>
        <p:spPr/>
        <p:txBody>
          <a:bodyPr/>
          <a:lstStyle/>
          <a:p>
            <a:fld id="{5EF32A38-E11F-457C-8419-542F5D13A19E}" type="datetimeFigureOut">
              <a:rPr lang="fr-FR" smtClean="0"/>
              <a:t>14/07/2024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4581878-62CC-4198-9247-14A84979910B}" type="slidenum">
              <a:rPr lang="fr-FR" smtClean="0"/>
              <a:t>‹#›</a:t>
            </a:fld>
            <a:endParaRPr lang="fr-FR"/>
          </a:p>
        </p:txBody>
      </p:sp>
    </p:spTree>
    <p:extLst>
      <p:ext uri="{BB962C8B-B14F-4D97-AF65-F5344CB8AC3E}">
        <p14:creationId xmlns:p14="http://schemas.microsoft.com/office/powerpoint/2010/main" val="1649402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p>
            <a:fld id="{5EF32A38-E11F-457C-8419-542F5D13A19E}" type="datetimeFigureOut">
              <a:rPr lang="fr-FR" smtClean="0"/>
              <a:t>14/07/2024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4581878-62CC-4198-9247-14A84979910B}" type="slidenum">
              <a:rPr lang="fr-FR" smtClean="0"/>
              <a:t>‹#›</a:t>
            </a:fld>
            <a:endParaRPr lang="fr-FR"/>
          </a:p>
        </p:txBody>
      </p:sp>
    </p:spTree>
    <p:extLst>
      <p:ext uri="{BB962C8B-B14F-4D97-AF65-F5344CB8AC3E}">
        <p14:creationId xmlns:p14="http://schemas.microsoft.com/office/powerpoint/2010/main" val="2686848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fr-F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p>
            <a:fld id="{5EF32A38-E11F-457C-8419-542F5D13A19E}" type="datetimeFigureOut">
              <a:rPr lang="fr-FR" smtClean="0"/>
              <a:t>14/07/2024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4581878-62CC-4198-9247-14A84979910B}" type="slidenum">
              <a:rPr lang="fr-FR" smtClean="0"/>
              <a:t>‹#›</a:t>
            </a:fld>
            <a:endParaRPr lang="fr-FR"/>
          </a:p>
        </p:txBody>
      </p:sp>
    </p:spTree>
    <p:extLst>
      <p:ext uri="{BB962C8B-B14F-4D97-AF65-F5344CB8AC3E}">
        <p14:creationId xmlns:p14="http://schemas.microsoft.com/office/powerpoint/2010/main" val="2037983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p>
            <a:fld id="{5EF32A38-E11F-457C-8419-542F5D13A19E}" type="datetimeFigureOut">
              <a:rPr lang="fr-FR" smtClean="0"/>
              <a:t>14/07/2024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4581878-62CC-4198-9247-14A84979910B}" type="slidenum">
              <a:rPr lang="fr-FR" smtClean="0"/>
              <a:t>‹#›</a:t>
            </a:fld>
            <a:endParaRPr lang="fr-FR"/>
          </a:p>
        </p:txBody>
      </p:sp>
    </p:spTree>
    <p:extLst>
      <p:ext uri="{BB962C8B-B14F-4D97-AF65-F5344CB8AC3E}">
        <p14:creationId xmlns:p14="http://schemas.microsoft.com/office/powerpoint/2010/main" val="1688720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fr-F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F32A38-E11F-457C-8419-542F5D13A19E}" type="datetimeFigureOut">
              <a:rPr lang="fr-FR" smtClean="0"/>
              <a:t>14/07/2024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4581878-62CC-4198-9247-14A84979910B}" type="slidenum">
              <a:rPr lang="fr-FR" smtClean="0"/>
              <a:t>‹#›</a:t>
            </a:fld>
            <a:endParaRPr lang="fr-FR"/>
          </a:p>
        </p:txBody>
      </p:sp>
    </p:spTree>
    <p:extLst>
      <p:ext uri="{BB962C8B-B14F-4D97-AF65-F5344CB8AC3E}">
        <p14:creationId xmlns:p14="http://schemas.microsoft.com/office/powerpoint/2010/main" val="3067471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p:cNvSpPr>
            <a:spLocks noGrp="1"/>
          </p:cNvSpPr>
          <p:nvPr>
            <p:ph type="dt" sz="half" idx="10"/>
          </p:nvPr>
        </p:nvSpPr>
        <p:spPr/>
        <p:txBody>
          <a:bodyPr/>
          <a:lstStyle/>
          <a:p>
            <a:fld id="{5EF32A38-E11F-457C-8419-542F5D13A19E}" type="datetimeFigureOut">
              <a:rPr lang="fr-FR" smtClean="0"/>
              <a:t>14/07/2024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4581878-62CC-4198-9247-14A84979910B}" type="slidenum">
              <a:rPr lang="fr-FR" smtClean="0"/>
              <a:t>‹#›</a:t>
            </a:fld>
            <a:endParaRPr lang="fr-FR"/>
          </a:p>
        </p:txBody>
      </p:sp>
    </p:spTree>
    <p:extLst>
      <p:ext uri="{BB962C8B-B14F-4D97-AF65-F5344CB8AC3E}">
        <p14:creationId xmlns:p14="http://schemas.microsoft.com/office/powerpoint/2010/main" val="2066386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F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p:cNvSpPr>
            <a:spLocks noGrp="1"/>
          </p:cNvSpPr>
          <p:nvPr>
            <p:ph type="dt" sz="half" idx="10"/>
          </p:nvPr>
        </p:nvSpPr>
        <p:spPr/>
        <p:txBody>
          <a:bodyPr/>
          <a:lstStyle/>
          <a:p>
            <a:fld id="{5EF32A38-E11F-457C-8419-542F5D13A19E}" type="datetimeFigureOut">
              <a:rPr lang="fr-FR" smtClean="0"/>
              <a:t>14/07/2024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4581878-62CC-4198-9247-14A84979910B}" type="slidenum">
              <a:rPr lang="fr-FR" smtClean="0"/>
              <a:t>‹#›</a:t>
            </a:fld>
            <a:endParaRPr lang="fr-FR"/>
          </a:p>
        </p:txBody>
      </p:sp>
    </p:spTree>
    <p:extLst>
      <p:ext uri="{BB962C8B-B14F-4D97-AF65-F5344CB8AC3E}">
        <p14:creationId xmlns:p14="http://schemas.microsoft.com/office/powerpoint/2010/main" val="926960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Date Placeholder 2"/>
          <p:cNvSpPr>
            <a:spLocks noGrp="1"/>
          </p:cNvSpPr>
          <p:nvPr>
            <p:ph type="dt" sz="half" idx="10"/>
          </p:nvPr>
        </p:nvSpPr>
        <p:spPr/>
        <p:txBody>
          <a:bodyPr/>
          <a:lstStyle/>
          <a:p>
            <a:fld id="{5EF32A38-E11F-457C-8419-542F5D13A19E}" type="datetimeFigureOut">
              <a:rPr lang="fr-FR" smtClean="0"/>
              <a:t>14/07/2024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54581878-62CC-4198-9247-14A84979910B}" type="slidenum">
              <a:rPr lang="fr-FR" smtClean="0"/>
              <a:t>‹#›</a:t>
            </a:fld>
            <a:endParaRPr lang="fr-FR"/>
          </a:p>
        </p:txBody>
      </p:sp>
    </p:spTree>
    <p:extLst>
      <p:ext uri="{BB962C8B-B14F-4D97-AF65-F5344CB8AC3E}">
        <p14:creationId xmlns:p14="http://schemas.microsoft.com/office/powerpoint/2010/main" val="2346712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F32A38-E11F-457C-8419-542F5D13A19E}" type="datetimeFigureOut">
              <a:rPr lang="fr-FR" smtClean="0"/>
              <a:t>14/07/2024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54581878-62CC-4198-9247-14A84979910B}" type="slidenum">
              <a:rPr lang="fr-FR" smtClean="0"/>
              <a:t>‹#›</a:t>
            </a:fld>
            <a:endParaRPr lang="fr-FR"/>
          </a:p>
        </p:txBody>
      </p:sp>
    </p:spTree>
    <p:extLst>
      <p:ext uri="{BB962C8B-B14F-4D97-AF65-F5344CB8AC3E}">
        <p14:creationId xmlns:p14="http://schemas.microsoft.com/office/powerpoint/2010/main" val="3004921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fr-F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F32A38-E11F-457C-8419-542F5D13A19E}" type="datetimeFigureOut">
              <a:rPr lang="fr-FR" smtClean="0"/>
              <a:t>14/07/2024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4581878-62CC-4198-9247-14A84979910B}" type="slidenum">
              <a:rPr lang="fr-FR" smtClean="0"/>
              <a:t>‹#›</a:t>
            </a:fld>
            <a:endParaRPr lang="fr-FR"/>
          </a:p>
        </p:txBody>
      </p:sp>
    </p:spTree>
    <p:extLst>
      <p:ext uri="{BB962C8B-B14F-4D97-AF65-F5344CB8AC3E}">
        <p14:creationId xmlns:p14="http://schemas.microsoft.com/office/powerpoint/2010/main" val="300239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r-F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F32A38-E11F-457C-8419-542F5D13A19E}" type="datetimeFigureOut">
              <a:rPr lang="fr-FR" smtClean="0"/>
              <a:t>14/07/2024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4581878-62CC-4198-9247-14A84979910B}" type="slidenum">
              <a:rPr lang="fr-FR" smtClean="0"/>
              <a:t>‹#›</a:t>
            </a:fld>
            <a:endParaRPr lang="fr-FR"/>
          </a:p>
        </p:txBody>
      </p:sp>
    </p:spTree>
    <p:extLst>
      <p:ext uri="{BB962C8B-B14F-4D97-AF65-F5344CB8AC3E}">
        <p14:creationId xmlns:p14="http://schemas.microsoft.com/office/powerpoint/2010/main" val="1220361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F32A38-E11F-457C-8419-542F5D13A19E}" type="datetimeFigureOut">
              <a:rPr lang="fr-FR" smtClean="0"/>
              <a:t>14/07/2024</a:t>
            </a:fld>
            <a:endParaRPr lang="fr-F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581878-62CC-4198-9247-14A84979910B}" type="slidenum">
              <a:rPr lang="fr-FR" smtClean="0"/>
              <a:t>‹#›</a:t>
            </a:fld>
            <a:endParaRPr lang="fr-FR"/>
          </a:p>
        </p:txBody>
      </p:sp>
    </p:spTree>
    <p:extLst>
      <p:ext uri="{BB962C8B-B14F-4D97-AF65-F5344CB8AC3E}">
        <p14:creationId xmlns:p14="http://schemas.microsoft.com/office/powerpoint/2010/main" val="1796057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67000" y="-2666999"/>
            <a:ext cx="6857999" cy="12192000"/>
          </a:xfrm>
          <a:prstGeom prst="rect">
            <a:avLst/>
          </a:prstGeom>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2495600" y="260648"/>
            <a:ext cx="7200800" cy="5400599"/>
          </a:xfrm>
        </p:spPr>
        <p:txBody>
          <a:bodyPr anchor="t" anchorCtr="0">
            <a:normAutofit fontScale="90000"/>
          </a:bodyPr>
          <a:lstStyle/>
          <a:p>
            <a:r>
              <a:rPr lang="en-GB" b="1" dirty="0">
                <a:ln>
                  <a:solidFill>
                    <a:schemeClr val="tx1"/>
                  </a:solidFill>
                </a:ln>
                <a:solidFill>
                  <a:srgbClr val="C00000"/>
                </a:solidFill>
                <a:latin typeface="Script MT Bold" panose="03040602040607080904" pitchFamily="66" charset="0"/>
                <a:ea typeface="Tahoma" panose="020B0604030504040204" pitchFamily="34" charset="0"/>
                <a:cs typeface="Tahoma" panose="020B0604030504040204" pitchFamily="34" charset="0"/>
              </a:rPr>
              <a:t>His Majesty the King requests the pleasure of your company at the marriage supper of the Lamb</a:t>
            </a:r>
            <a:br>
              <a:rPr lang="en-GB" b="1" dirty="0">
                <a:ln>
                  <a:solidFill>
                    <a:schemeClr val="tx1"/>
                  </a:solidFill>
                </a:ln>
                <a:solidFill>
                  <a:srgbClr val="C00000"/>
                </a:solidFill>
                <a:latin typeface="Script MT Bold" panose="03040602040607080904" pitchFamily="66" charset="0"/>
                <a:ea typeface="Tahoma" panose="020B0604030504040204" pitchFamily="34" charset="0"/>
                <a:cs typeface="Tahoma" panose="020B0604030504040204" pitchFamily="34" charset="0"/>
              </a:rPr>
            </a:br>
            <a:br>
              <a:rPr lang="en-GB"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b="1" dirty="0">
                <a:ln>
                  <a:solidFill>
                    <a:schemeClr val="tx1"/>
                  </a:solidFill>
                </a:ln>
                <a:solidFill>
                  <a:srgbClr val="C00000"/>
                </a:solidFill>
                <a:latin typeface="Script MT Bold" panose="03040602040607080904" pitchFamily="66" charset="0"/>
                <a:ea typeface="Tahoma" panose="020B0604030504040204" pitchFamily="34" charset="0"/>
                <a:cs typeface="Tahoma" panose="020B0604030504040204" pitchFamily="34" charset="0"/>
              </a:rPr>
              <a:t>Formal attire is mandatory</a:t>
            </a:r>
            <a:br>
              <a:rPr lang="en-GB" b="1" dirty="0">
                <a:ln>
                  <a:solidFill>
                    <a:schemeClr val="tx1"/>
                  </a:solidFill>
                </a:ln>
                <a:solidFill>
                  <a:srgbClr val="C00000"/>
                </a:solidFill>
                <a:latin typeface="Script MT Bold" panose="03040602040607080904" pitchFamily="66" charset="0"/>
                <a:ea typeface="Tahoma" panose="020B0604030504040204" pitchFamily="34" charset="0"/>
                <a:cs typeface="Tahoma" panose="020B0604030504040204" pitchFamily="34" charset="0"/>
              </a:rPr>
            </a:br>
            <a:br>
              <a:rPr lang="en-GB" b="1" dirty="0">
                <a:ln>
                  <a:solidFill>
                    <a:schemeClr val="tx1"/>
                  </a:solidFill>
                </a:ln>
                <a:solidFill>
                  <a:srgbClr val="C00000"/>
                </a:solidFill>
                <a:latin typeface="Script MT Bold" panose="03040602040607080904" pitchFamily="66" charset="0"/>
                <a:ea typeface="Tahoma" panose="020B0604030504040204" pitchFamily="34" charset="0"/>
                <a:cs typeface="Tahoma" panose="020B0604030504040204" pitchFamily="34" charset="0"/>
              </a:rPr>
            </a:br>
            <a:r>
              <a:rPr lang="en-GB" b="1" dirty="0">
                <a:ln>
                  <a:solidFill>
                    <a:schemeClr val="tx1"/>
                  </a:solidFill>
                </a:ln>
                <a:solidFill>
                  <a:srgbClr val="C00000"/>
                </a:solidFill>
                <a:latin typeface="Script MT Bold" panose="03040602040607080904" pitchFamily="66" charset="0"/>
                <a:ea typeface="Tahoma" panose="020B0604030504040204" pitchFamily="34" charset="0"/>
                <a:cs typeface="Tahoma" panose="020B0604030504040204" pitchFamily="34" charset="0"/>
              </a:rPr>
              <a:t>A guided tour of the Palace will precede the supper </a:t>
            </a:r>
            <a:br>
              <a:rPr lang="en-GB"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br>
              <a:rPr lang="en-GB"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  </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b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b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endPar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24483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584775"/>
          </a:xfrm>
          <a:prstGeom prst="rect">
            <a:avLst/>
          </a:prstGeom>
          <a:noFill/>
          <a:ln>
            <a:noFill/>
          </a:ln>
        </p:spPr>
        <p:txBody>
          <a:bodyPr wrap="square" rtlCol="0">
            <a:spAutoFit/>
          </a:bodyPr>
          <a:lstStyle/>
          <a:p>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1.The Invitation v.1</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CE25C2CE-FA35-CF54-7B63-680643783683}"/>
              </a:ext>
            </a:extLst>
          </p:cNvPr>
          <p:cNvSpPr txBox="1"/>
          <p:nvPr/>
        </p:nvSpPr>
        <p:spPr>
          <a:xfrm>
            <a:off x="720000" y="1872000"/>
            <a:ext cx="10369152" cy="523220"/>
          </a:xfrm>
          <a:prstGeom prst="rect">
            <a:avLst/>
          </a:prstGeom>
          <a:solidFill>
            <a:srgbClr val="FF0000">
              <a:alpha val="0"/>
            </a:srgbClr>
          </a:solidFill>
        </p:spPr>
        <p:txBody>
          <a:bodyPr wrap="square" rtlCol="0">
            <a:spAutoFit/>
          </a:bodyPr>
          <a:lstStyle/>
          <a:p>
            <a:pPr marL="361950" indent="-361950">
              <a:buFont typeface="Arial" panose="020B0604020202020204" pitchFamily="34" charset="0"/>
              <a:buChar char="•"/>
            </a:pPr>
            <a:r>
              <a:rPr lang="en-GB" sz="2800" b="1" dirty="0">
                <a:ln w="6350">
                  <a:solidFill>
                    <a:schemeClr val="tx1"/>
                  </a:solidFill>
                </a:ln>
                <a:solidFill>
                  <a:srgbClr val="FF0000"/>
                </a:solidFill>
                <a:effectLst>
                  <a:glow>
                    <a:schemeClr val="accent1"/>
                  </a:glow>
                </a:effectLst>
                <a:latin typeface="Times New Roman" panose="02020603050405020304" pitchFamily="18" charset="0"/>
                <a:cs typeface="Times New Roman" panose="02020603050405020304" pitchFamily="18" charset="0"/>
              </a:rPr>
              <a:t>The Open Door</a:t>
            </a:r>
          </a:p>
        </p:txBody>
      </p:sp>
    </p:spTree>
    <p:extLst>
      <p:ext uri="{BB962C8B-B14F-4D97-AF65-F5344CB8AC3E}">
        <p14:creationId xmlns:p14="http://schemas.microsoft.com/office/powerpoint/2010/main" val="2961974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584775"/>
          </a:xfrm>
          <a:prstGeom prst="rect">
            <a:avLst/>
          </a:prstGeom>
          <a:noFill/>
          <a:ln>
            <a:noFill/>
          </a:ln>
        </p:spPr>
        <p:txBody>
          <a:bodyPr wrap="square" rtlCol="0">
            <a:spAutoFit/>
          </a:bodyPr>
          <a:lstStyle/>
          <a:p>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1.The Invitation v.1</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CE25C2CE-FA35-CF54-7B63-680643783683}"/>
              </a:ext>
            </a:extLst>
          </p:cNvPr>
          <p:cNvSpPr txBox="1"/>
          <p:nvPr/>
        </p:nvSpPr>
        <p:spPr>
          <a:xfrm>
            <a:off x="720000" y="1872000"/>
            <a:ext cx="10369152" cy="892552"/>
          </a:xfrm>
          <a:prstGeom prst="rect">
            <a:avLst/>
          </a:prstGeom>
          <a:solidFill>
            <a:srgbClr val="FF0000">
              <a:alpha val="0"/>
            </a:srgbClr>
          </a:solidFill>
        </p:spPr>
        <p:txBody>
          <a:bodyPr wrap="square" rtlCol="0">
            <a:spAutoFit/>
          </a:bodyPr>
          <a:lstStyle/>
          <a:p>
            <a:pPr marL="361950" indent="-361950">
              <a:buFont typeface="Arial" panose="020B0604020202020204" pitchFamily="34" charset="0"/>
              <a:buChar char="•"/>
            </a:pPr>
            <a:r>
              <a:rPr lang="en-GB" sz="2400" b="1" dirty="0">
                <a:ln w="6350">
                  <a:solidFill>
                    <a:schemeClr val="tx1"/>
                  </a:solidFill>
                </a:ln>
                <a:solidFill>
                  <a:srgbClr val="FF0000"/>
                </a:solidFill>
                <a:effectLst>
                  <a:glow>
                    <a:schemeClr val="accent1"/>
                  </a:glow>
                </a:effectLst>
                <a:latin typeface="Times New Roman" panose="02020603050405020304" pitchFamily="18" charset="0"/>
                <a:cs typeface="Times New Roman" panose="02020603050405020304" pitchFamily="18" charset="0"/>
              </a:rPr>
              <a:t>The Open Door</a:t>
            </a:r>
          </a:p>
          <a:p>
            <a:pPr marL="361950" indent="-361950">
              <a:buFont typeface="Arial" panose="020B0604020202020204" pitchFamily="34" charset="0"/>
              <a:buChar char="•"/>
            </a:pPr>
            <a:r>
              <a:rPr lang="en-GB" sz="2800" b="1" i="1" dirty="0">
                <a:ln w="6350">
                  <a:solidFill>
                    <a:schemeClr val="tx1"/>
                  </a:solidFill>
                </a:ln>
                <a:solidFill>
                  <a:srgbClr val="FF0000"/>
                </a:solidFill>
                <a:effectLst>
                  <a:glow>
                    <a:schemeClr val="accent1"/>
                  </a:glow>
                </a:effectLst>
                <a:latin typeface="Times New Roman" panose="02020603050405020304" pitchFamily="18" charset="0"/>
                <a:cs typeface="Times New Roman" panose="02020603050405020304" pitchFamily="18" charset="0"/>
              </a:rPr>
              <a:t>“I was in the Spirit”</a:t>
            </a:r>
          </a:p>
        </p:txBody>
      </p:sp>
    </p:spTree>
    <p:extLst>
      <p:ext uri="{BB962C8B-B14F-4D97-AF65-F5344CB8AC3E}">
        <p14:creationId xmlns:p14="http://schemas.microsoft.com/office/powerpoint/2010/main" val="2636914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584775"/>
          </a:xfrm>
          <a:prstGeom prst="rect">
            <a:avLst/>
          </a:prstGeom>
          <a:noFill/>
          <a:ln>
            <a:noFill/>
          </a:ln>
        </p:spPr>
        <p:txBody>
          <a:bodyPr wrap="square" rtlCol="0">
            <a:spAutoFit/>
          </a:bodyPr>
          <a:lstStyle/>
          <a:p>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1.The Invitation v.1</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CE25C2CE-FA35-CF54-7B63-680643783683}"/>
              </a:ext>
            </a:extLst>
          </p:cNvPr>
          <p:cNvSpPr txBox="1"/>
          <p:nvPr/>
        </p:nvSpPr>
        <p:spPr>
          <a:xfrm>
            <a:off x="720000" y="1872000"/>
            <a:ext cx="10369152" cy="1261884"/>
          </a:xfrm>
          <a:prstGeom prst="rect">
            <a:avLst/>
          </a:prstGeom>
          <a:solidFill>
            <a:srgbClr val="FF0000">
              <a:alpha val="0"/>
            </a:srgbClr>
          </a:solidFill>
        </p:spPr>
        <p:txBody>
          <a:bodyPr wrap="square" rtlCol="0">
            <a:spAutoFit/>
          </a:bodyPr>
          <a:lstStyle/>
          <a:p>
            <a:pPr marL="361950" indent="-361950">
              <a:buFont typeface="Arial" panose="020B0604020202020204" pitchFamily="34" charset="0"/>
              <a:buChar char="•"/>
            </a:pPr>
            <a:r>
              <a:rPr lang="en-GB" sz="2400" b="1" dirty="0">
                <a:ln w="6350">
                  <a:solidFill>
                    <a:schemeClr val="tx1"/>
                  </a:solidFill>
                </a:ln>
                <a:solidFill>
                  <a:srgbClr val="FF0000"/>
                </a:solidFill>
                <a:effectLst>
                  <a:glow>
                    <a:schemeClr val="accent1"/>
                  </a:glow>
                </a:effectLst>
                <a:latin typeface="Times New Roman" panose="02020603050405020304" pitchFamily="18" charset="0"/>
                <a:cs typeface="Times New Roman" panose="02020603050405020304" pitchFamily="18" charset="0"/>
              </a:rPr>
              <a:t>The Open Door</a:t>
            </a:r>
          </a:p>
          <a:p>
            <a:pPr marL="361950" indent="-361950">
              <a:buFont typeface="Arial" panose="020B0604020202020204" pitchFamily="34" charset="0"/>
              <a:buChar char="•"/>
            </a:pPr>
            <a:r>
              <a:rPr lang="en-GB" sz="2400" b="1" i="1" dirty="0">
                <a:ln w="6350">
                  <a:solidFill>
                    <a:schemeClr val="tx1"/>
                  </a:solidFill>
                </a:ln>
                <a:solidFill>
                  <a:srgbClr val="FF0000"/>
                </a:solidFill>
                <a:effectLst>
                  <a:glow>
                    <a:schemeClr val="accent1"/>
                  </a:glow>
                </a:effectLst>
                <a:latin typeface="Times New Roman" panose="02020603050405020304" pitchFamily="18" charset="0"/>
                <a:cs typeface="Times New Roman" panose="02020603050405020304" pitchFamily="18" charset="0"/>
              </a:rPr>
              <a:t>“I was in the Spirit”</a:t>
            </a:r>
          </a:p>
          <a:p>
            <a:pPr marL="361950" indent="-361950">
              <a:buFont typeface="Arial" panose="020B0604020202020204" pitchFamily="34" charset="0"/>
              <a:buChar char="•"/>
            </a:pPr>
            <a:r>
              <a:rPr lang="en-GB" sz="2800" b="1" dirty="0">
                <a:ln w="6350">
                  <a:solidFill>
                    <a:schemeClr val="tx1"/>
                  </a:solidFill>
                </a:ln>
                <a:solidFill>
                  <a:srgbClr val="FF0000"/>
                </a:solidFill>
                <a:effectLst>
                  <a:glow>
                    <a:schemeClr val="accent1"/>
                  </a:glow>
                </a:effectLst>
                <a:latin typeface="Times New Roman" panose="02020603050405020304" pitchFamily="18" charset="0"/>
                <a:cs typeface="Times New Roman" panose="02020603050405020304" pitchFamily="18" charset="0"/>
              </a:rPr>
              <a:t>Identical voice</a:t>
            </a:r>
          </a:p>
        </p:txBody>
      </p:sp>
    </p:spTree>
    <p:extLst>
      <p:ext uri="{BB962C8B-B14F-4D97-AF65-F5344CB8AC3E}">
        <p14:creationId xmlns:p14="http://schemas.microsoft.com/office/powerpoint/2010/main" val="160576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left)">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a:noFill/>
          <a:ln>
            <a:noFill/>
          </a:ln>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015663"/>
          </a:xfrm>
          <a:prstGeom prst="rect">
            <a:avLst/>
          </a:prstGeom>
          <a:noFill/>
          <a:ln>
            <a:noFill/>
          </a:ln>
        </p:spPr>
        <p:txBody>
          <a:bodyPr wrap="square" rtlCol="0">
            <a:spAutoFit/>
          </a:bodyPr>
          <a:lstStyle/>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Invitation v.1</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Throne in Heaven vv.2-3</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89F90C60-37F2-9712-A807-02FCA72FF72D}"/>
              </a:ext>
            </a:extLst>
          </p:cNvPr>
          <p:cNvSpPr txBox="1"/>
          <p:nvPr/>
        </p:nvSpPr>
        <p:spPr>
          <a:xfrm>
            <a:off x="983432" y="2275663"/>
            <a:ext cx="9433048" cy="523220"/>
          </a:xfrm>
          <a:prstGeom prst="rect">
            <a:avLst/>
          </a:prstGeom>
          <a:noFill/>
        </p:spPr>
        <p:txBody>
          <a:bodyPr wrap="square" rtlCol="0">
            <a:spAutoFit/>
          </a:bodyPr>
          <a:lstStyle/>
          <a:p>
            <a:pPr algn="l"/>
            <a:r>
              <a:rPr lang="fr-FR"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rPr>
              <a:t> </a:t>
            </a:r>
            <a:endParaRPr lang="en-GB"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BCBB8395-12A9-2A77-91D7-448A9A33D6DD}"/>
              </a:ext>
            </a:extLst>
          </p:cNvPr>
          <p:cNvSpPr txBox="1"/>
          <p:nvPr/>
        </p:nvSpPr>
        <p:spPr>
          <a:xfrm>
            <a:off x="720000" y="2275663"/>
            <a:ext cx="10369152" cy="1815882"/>
          </a:xfrm>
          <a:prstGeom prst="rect">
            <a:avLst/>
          </a:prstGeom>
          <a:noFill/>
        </p:spPr>
        <p:txBody>
          <a:bodyPr wrap="square" rtlCol="0">
            <a:spAutoFit/>
          </a:bodyPr>
          <a:lstStyle/>
          <a:p>
            <a:pPr algn="l"/>
            <a:r>
              <a:rPr lang="en-GB" sz="2800" b="1" i="1" dirty="0">
                <a:ln w="6350">
                  <a:solidFill>
                    <a:schemeClr val="tx1"/>
                  </a:solidFill>
                </a:ln>
                <a:solidFill>
                  <a:srgbClr val="FF0000"/>
                </a:solidFill>
                <a:latin typeface="Times New Roman" panose="02020603050405020304" pitchFamily="18" charset="0"/>
                <a:cs typeface="Times New Roman" panose="02020603050405020304" pitchFamily="18" charset="0"/>
              </a:rPr>
              <a:t>“At once I was in the Spirit, and there before me was a throne in heaven with someone sitting on it. And the one sitting on it had the appearance of jasper and ruby. A rainbow that shone like and emerald encircled the throne.”</a:t>
            </a:r>
          </a:p>
        </p:txBody>
      </p:sp>
    </p:spTree>
    <p:extLst>
      <p:ext uri="{BB962C8B-B14F-4D97-AF65-F5344CB8AC3E}">
        <p14:creationId xmlns:p14="http://schemas.microsoft.com/office/powerpoint/2010/main" val="4132989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a:noFill/>
          <a:ln>
            <a:noFill/>
          </a:ln>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015663"/>
          </a:xfrm>
          <a:prstGeom prst="rect">
            <a:avLst/>
          </a:prstGeom>
          <a:noFill/>
          <a:ln>
            <a:noFill/>
          </a:ln>
        </p:spPr>
        <p:txBody>
          <a:bodyPr wrap="square" rtlCol="0">
            <a:spAutoFit/>
          </a:bodyPr>
          <a:lstStyle/>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Invitation v.1</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Throne in Heaven vv.2-3</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89F90C60-37F2-9712-A807-02FCA72FF72D}"/>
              </a:ext>
            </a:extLst>
          </p:cNvPr>
          <p:cNvSpPr txBox="1"/>
          <p:nvPr/>
        </p:nvSpPr>
        <p:spPr>
          <a:xfrm>
            <a:off x="983432" y="2275663"/>
            <a:ext cx="9433048" cy="523220"/>
          </a:xfrm>
          <a:prstGeom prst="rect">
            <a:avLst/>
          </a:prstGeom>
          <a:noFill/>
        </p:spPr>
        <p:txBody>
          <a:bodyPr wrap="square" rtlCol="0">
            <a:spAutoFit/>
          </a:bodyPr>
          <a:lstStyle/>
          <a:p>
            <a:pPr algn="l"/>
            <a:r>
              <a:rPr lang="fr-FR"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rPr>
              <a:t> </a:t>
            </a:r>
            <a:endParaRPr lang="en-GB"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BCBB8395-12A9-2A77-91D7-448A9A33D6DD}"/>
              </a:ext>
            </a:extLst>
          </p:cNvPr>
          <p:cNvSpPr txBox="1"/>
          <p:nvPr/>
        </p:nvSpPr>
        <p:spPr>
          <a:xfrm>
            <a:off x="720000" y="2275663"/>
            <a:ext cx="10369152" cy="3539430"/>
          </a:xfrm>
          <a:prstGeom prst="rect">
            <a:avLst/>
          </a:prstGeom>
          <a:noFill/>
        </p:spPr>
        <p:txBody>
          <a:bodyPr wrap="square" rtlCol="0">
            <a:spAutoFit/>
          </a:bodyPr>
          <a:lstStyle/>
          <a:p>
            <a:pPr algn="l"/>
            <a:r>
              <a:rPr lang="en-GB" sz="2800" b="1" i="1" dirty="0">
                <a:ln w="6350">
                  <a:solidFill>
                    <a:schemeClr val="tx1"/>
                  </a:solidFill>
                </a:ln>
                <a:solidFill>
                  <a:srgbClr val="FF0000"/>
                </a:solidFill>
                <a:latin typeface="Times New Roman" panose="02020603050405020304" pitchFamily="18" charset="0"/>
                <a:cs typeface="Times New Roman" panose="02020603050405020304" pitchFamily="18" charset="0"/>
              </a:rPr>
              <a:t>“At once I was in the Spirit, and there before me was a throne in heaven with someone sitting on it. And the one sitting on it had the appearance of jasper and ruby. A rainbow that shone like and emerald encircled the throne.”</a:t>
            </a:r>
          </a:p>
          <a:p>
            <a:pPr algn="l"/>
            <a:endParaRPr lang="en-GB" sz="2800" b="1" i="1" dirty="0">
              <a:ln w="6350">
                <a:solidFill>
                  <a:schemeClr val="tx1"/>
                </a:solidFill>
              </a:ln>
              <a:solidFill>
                <a:srgbClr val="FF0000"/>
              </a:solidFill>
              <a:latin typeface="Times New Roman" panose="02020603050405020304" pitchFamily="18" charset="0"/>
              <a:cs typeface="Times New Roman" panose="02020603050405020304" pitchFamily="18" charset="0"/>
            </a:endParaRPr>
          </a:p>
          <a:p>
            <a:pPr algn="l"/>
            <a:r>
              <a:rPr lang="en-GB" sz="2800" b="1" dirty="0">
                <a:ln w="6350">
                  <a:solidFill>
                    <a:schemeClr val="tx1"/>
                  </a:solidFill>
                </a:ln>
                <a:solidFill>
                  <a:srgbClr val="FF0000"/>
                </a:solidFill>
                <a:latin typeface="Times New Roman" panose="02020603050405020304" pitchFamily="18" charset="0"/>
                <a:cs typeface="Times New Roman" panose="02020603050405020304" pitchFamily="18" charset="0"/>
              </a:rPr>
              <a:t>Compare Ezekiel 1:28 </a:t>
            </a:r>
            <a:r>
              <a:rPr lang="en-GB" sz="2800" b="1" i="1" dirty="0">
                <a:ln w="6350">
                  <a:solidFill>
                    <a:schemeClr val="tx1"/>
                  </a:solidFill>
                </a:ln>
                <a:solidFill>
                  <a:srgbClr val="FF0000"/>
                </a:solidFill>
                <a:latin typeface="Times New Roman" panose="02020603050405020304" pitchFamily="18" charset="0"/>
                <a:cs typeface="Times New Roman" panose="02020603050405020304" pitchFamily="18" charset="0"/>
              </a:rPr>
              <a:t>“Like the appearance of a rainbow in the clouds on a rainy day, so was the radiance around him. This was the appearance of the likeness of the glory of the LORD…”</a:t>
            </a:r>
            <a:endParaRPr lang="en-GB" sz="2800" b="1" dirty="0">
              <a:ln w="6350">
                <a:solidFill>
                  <a:schemeClr val="tx1"/>
                </a:solidFill>
              </a:ln>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9899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a:noFill/>
          <a:ln>
            <a:noFill/>
          </a:ln>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015663"/>
          </a:xfrm>
          <a:prstGeom prst="rect">
            <a:avLst/>
          </a:prstGeom>
          <a:noFill/>
          <a:ln>
            <a:noFill/>
          </a:ln>
        </p:spPr>
        <p:txBody>
          <a:bodyPr wrap="square" rtlCol="0">
            <a:spAutoFit/>
          </a:bodyPr>
          <a:lstStyle/>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Invitation v.1</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Throne in Heaven vv.2-3</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89F90C60-37F2-9712-A807-02FCA72FF72D}"/>
              </a:ext>
            </a:extLst>
          </p:cNvPr>
          <p:cNvSpPr txBox="1"/>
          <p:nvPr/>
        </p:nvSpPr>
        <p:spPr>
          <a:xfrm>
            <a:off x="983432" y="2275663"/>
            <a:ext cx="9433048" cy="523220"/>
          </a:xfrm>
          <a:prstGeom prst="rect">
            <a:avLst/>
          </a:prstGeom>
          <a:noFill/>
        </p:spPr>
        <p:txBody>
          <a:bodyPr wrap="square" rtlCol="0">
            <a:spAutoFit/>
          </a:bodyPr>
          <a:lstStyle/>
          <a:p>
            <a:pPr algn="l"/>
            <a:r>
              <a:rPr lang="fr-FR"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rPr>
              <a:t> </a:t>
            </a:r>
            <a:endParaRPr lang="en-GB"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BCBB8395-12A9-2A77-91D7-448A9A33D6DD}"/>
              </a:ext>
            </a:extLst>
          </p:cNvPr>
          <p:cNvSpPr txBox="1"/>
          <p:nvPr/>
        </p:nvSpPr>
        <p:spPr>
          <a:xfrm>
            <a:off x="720000" y="2275663"/>
            <a:ext cx="10369152" cy="1815882"/>
          </a:xfrm>
          <a:prstGeom prst="rect">
            <a:avLst/>
          </a:prstGeom>
          <a:noFill/>
        </p:spPr>
        <p:txBody>
          <a:bodyPr wrap="square" rtlCol="0">
            <a:spAutoFit/>
          </a:bodyPr>
          <a:lstStyle/>
          <a:p>
            <a:pPr algn="l"/>
            <a:r>
              <a:rPr lang="en-GB" sz="2800" b="1" i="1" dirty="0">
                <a:ln w="6350">
                  <a:solidFill>
                    <a:schemeClr val="tx1"/>
                  </a:solidFill>
                </a:ln>
                <a:solidFill>
                  <a:srgbClr val="FF0000"/>
                </a:solidFill>
                <a:latin typeface="Times New Roman" panose="02020603050405020304" pitchFamily="18" charset="0"/>
                <a:cs typeface="Times New Roman" panose="02020603050405020304" pitchFamily="18" charset="0"/>
              </a:rPr>
              <a:t>“At once I was in the Spirit, and there before me was a throne in heaven with someone sitting on it. And the one sitting on it had the appearance of jasper and ruby. A rainbow that shone like and emerald encircled the throne.”</a:t>
            </a:r>
          </a:p>
        </p:txBody>
      </p:sp>
      <p:sp>
        <p:nvSpPr>
          <p:cNvPr id="6" name="TextBox 5">
            <a:extLst>
              <a:ext uri="{FF2B5EF4-FFF2-40B4-BE49-F238E27FC236}">
                <a16:creationId xmlns:a16="http://schemas.microsoft.com/office/drawing/2014/main" id="{4A655561-FF16-E0F9-5B93-C569696C005F}"/>
              </a:ext>
            </a:extLst>
          </p:cNvPr>
          <p:cNvSpPr txBox="1"/>
          <p:nvPr/>
        </p:nvSpPr>
        <p:spPr>
          <a:xfrm>
            <a:off x="720000" y="4221088"/>
            <a:ext cx="10369152" cy="1446550"/>
          </a:xfrm>
          <a:prstGeom prst="rect">
            <a:avLst/>
          </a:prstGeom>
          <a:noFill/>
        </p:spPr>
        <p:txBody>
          <a:bodyPr wrap="square" rtlCol="0">
            <a:spAutoFit/>
          </a:bodyPr>
          <a:lstStyle/>
          <a:p>
            <a:pPr marL="361950" indent="-361950" algn="l">
              <a:buFont typeface="Arial" panose="020B0604020202020204" pitchFamily="34" charset="0"/>
              <a:buChar char="•"/>
            </a:pPr>
            <a:r>
              <a:rPr lang="en-GB" sz="3200" b="1" dirty="0">
                <a:ln cmpd="dbl">
                  <a:solidFill>
                    <a:schemeClr val="tx1"/>
                  </a:solidFill>
                </a:ln>
                <a:solidFill>
                  <a:srgbClr val="C00000"/>
                </a:solidFill>
                <a:effectLst>
                  <a:glow rad="25400">
                    <a:srgbClr val="0070C0"/>
                  </a:glow>
                </a:effectLst>
                <a:latin typeface="Times New Roman" panose="02020603050405020304" pitchFamily="18" charset="0"/>
                <a:cs typeface="Times New Roman" panose="02020603050405020304" pitchFamily="18" charset="0"/>
              </a:rPr>
              <a:t>A fake throne (13:4) </a:t>
            </a:r>
            <a:r>
              <a:rPr lang="en-GB" sz="3200" b="1" i="1" dirty="0">
                <a:ln w="6350" cmpd="dbl">
                  <a:solidFill>
                    <a:schemeClr val="tx1"/>
                  </a:solidFill>
                </a:ln>
                <a:solidFill>
                  <a:srgbClr val="C00000"/>
                </a:solidFill>
                <a:effectLst>
                  <a:glow>
                    <a:srgbClr val="0070C0"/>
                  </a:glow>
                </a:effectLst>
                <a:latin typeface="Times New Roman" panose="02020603050405020304" pitchFamily="18" charset="0"/>
                <a:cs typeface="Times New Roman" panose="02020603050405020304" pitchFamily="18" charset="0"/>
              </a:rPr>
              <a:t>“</a:t>
            </a:r>
            <a:r>
              <a:rPr lang="en-GB" sz="2800" b="1" i="1" dirty="0">
                <a:ln w="6350" cmpd="dbl">
                  <a:solidFill>
                    <a:schemeClr val="tx1"/>
                  </a:solidFill>
                </a:ln>
                <a:solidFill>
                  <a:srgbClr val="FF0000"/>
                </a:solidFill>
                <a:effectLst>
                  <a:glow>
                    <a:srgbClr val="0070C0"/>
                  </a:glow>
                </a:effectLst>
                <a:latin typeface="Times New Roman" panose="02020603050405020304" pitchFamily="18" charset="0"/>
                <a:cs typeface="Times New Roman" panose="02020603050405020304" pitchFamily="18" charset="0"/>
              </a:rPr>
              <a:t>People worshipped the dragon…and they also worshipped the beast and asked, ‘Who is like the beast? Who can wage war against it?’”</a:t>
            </a:r>
            <a:endParaRPr lang="en-GB" sz="3200" b="1" dirty="0">
              <a:ln w="6350" cmpd="dbl">
                <a:solidFill>
                  <a:schemeClr val="tx1"/>
                </a:solidFill>
              </a:ln>
              <a:solidFill>
                <a:srgbClr val="C00000"/>
              </a:solidFill>
              <a:effectLst>
                <a:glow>
                  <a:srgbClr val="0070C0"/>
                </a:glo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2022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6">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a:noFill/>
          <a:ln>
            <a:noFill/>
          </a:ln>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015663"/>
          </a:xfrm>
          <a:prstGeom prst="rect">
            <a:avLst/>
          </a:prstGeom>
          <a:noFill/>
          <a:ln>
            <a:noFill/>
          </a:ln>
        </p:spPr>
        <p:txBody>
          <a:bodyPr wrap="square" rtlCol="0">
            <a:spAutoFit/>
          </a:bodyPr>
          <a:lstStyle/>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Invitation v.1</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Throne in Heaven vv.2-3</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89F90C60-37F2-9712-A807-02FCA72FF72D}"/>
              </a:ext>
            </a:extLst>
          </p:cNvPr>
          <p:cNvSpPr txBox="1"/>
          <p:nvPr/>
        </p:nvSpPr>
        <p:spPr>
          <a:xfrm>
            <a:off x="983432" y="2275663"/>
            <a:ext cx="9433048" cy="523220"/>
          </a:xfrm>
          <a:prstGeom prst="rect">
            <a:avLst/>
          </a:prstGeom>
          <a:noFill/>
        </p:spPr>
        <p:txBody>
          <a:bodyPr wrap="square" rtlCol="0">
            <a:spAutoFit/>
          </a:bodyPr>
          <a:lstStyle/>
          <a:p>
            <a:pPr algn="l"/>
            <a:r>
              <a:rPr lang="fr-FR"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rPr>
              <a:t> </a:t>
            </a:r>
            <a:endParaRPr lang="en-GB"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BCBB8395-12A9-2A77-91D7-448A9A33D6DD}"/>
              </a:ext>
            </a:extLst>
          </p:cNvPr>
          <p:cNvSpPr txBox="1"/>
          <p:nvPr/>
        </p:nvSpPr>
        <p:spPr>
          <a:xfrm>
            <a:off x="720000" y="2275663"/>
            <a:ext cx="10369152" cy="2800767"/>
          </a:xfrm>
          <a:prstGeom prst="rect">
            <a:avLst/>
          </a:prstGeom>
          <a:noFill/>
        </p:spPr>
        <p:txBody>
          <a:bodyPr wrap="square" rtlCol="0">
            <a:spAutoFit/>
          </a:bodyPr>
          <a:lstStyle/>
          <a:p>
            <a:pPr algn="l"/>
            <a:r>
              <a:rPr lang="en-GB" sz="2800" b="1" i="1" dirty="0">
                <a:ln w="6350">
                  <a:solidFill>
                    <a:schemeClr val="tx1"/>
                  </a:solidFill>
                </a:ln>
                <a:solidFill>
                  <a:srgbClr val="FF0000"/>
                </a:solidFill>
                <a:latin typeface="Times New Roman" panose="02020603050405020304" pitchFamily="18" charset="0"/>
                <a:cs typeface="Times New Roman" panose="02020603050405020304" pitchFamily="18" charset="0"/>
              </a:rPr>
              <a:t>“At once I was in the Spirit, and there before me was a throne in heaven with someone sitting on it. And the one sitting on it had the appearance of jasper and ruby. A rainbow that shone like and emerald encircled the throne.”</a:t>
            </a:r>
          </a:p>
          <a:p>
            <a:pPr algn="l"/>
            <a:endParaRPr lang="en-GB" sz="2800" b="1" i="1" dirty="0">
              <a:ln w="6350">
                <a:solidFill>
                  <a:schemeClr val="tx1"/>
                </a:solidFill>
              </a:ln>
              <a:solidFill>
                <a:srgbClr val="FF0000"/>
              </a:solidFill>
              <a:latin typeface="Times New Roman" panose="02020603050405020304" pitchFamily="18" charset="0"/>
              <a:cs typeface="Times New Roman" panose="02020603050405020304" pitchFamily="18" charset="0"/>
            </a:endParaRPr>
          </a:p>
          <a:p>
            <a:pPr marL="361950" indent="-361950" algn="l">
              <a:buFont typeface="Arial" panose="020B0604020202020204" pitchFamily="34" charset="0"/>
              <a:buChar char="•"/>
            </a:pPr>
            <a:r>
              <a:rPr lang="en-GB" sz="3600" b="1" dirty="0">
                <a:ln w="6350">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Importance of renewed vision !</a:t>
            </a:r>
          </a:p>
        </p:txBody>
      </p:sp>
    </p:spTree>
    <p:extLst>
      <p:ext uri="{BB962C8B-B14F-4D97-AF65-F5344CB8AC3E}">
        <p14:creationId xmlns:p14="http://schemas.microsoft.com/office/powerpoint/2010/main" val="3957910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barn(outVertical)">
                                      <p:cBhvr>
                                        <p:cTn id="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a:noFill/>
          <a:ln>
            <a:noFill/>
          </a:ln>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446550"/>
          </a:xfrm>
          <a:prstGeom prst="rect">
            <a:avLst/>
          </a:prstGeom>
          <a:noFill/>
          <a:ln>
            <a:noFill/>
          </a:ln>
        </p:spPr>
        <p:txBody>
          <a:bodyPr wrap="square" rtlCol="0">
            <a:spAutoFit/>
          </a:bodyPr>
          <a:lstStyle/>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Invitation v.1</a:t>
            </a:r>
          </a:p>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Throne in Heaven vv.2-3</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Lavish throne room vv.4-8a </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89F90C60-37F2-9712-A807-02FCA72FF72D}"/>
              </a:ext>
            </a:extLst>
          </p:cNvPr>
          <p:cNvSpPr txBox="1"/>
          <p:nvPr/>
        </p:nvSpPr>
        <p:spPr>
          <a:xfrm>
            <a:off x="767408" y="3068960"/>
            <a:ext cx="9433048" cy="523220"/>
          </a:xfrm>
          <a:prstGeom prst="rect">
            <a:avLst/>
          </a:prstGeom>
          <a:noFill/>
        </p:spPr>
        <p:txBody>
          <a:bodyPr wrap="square" rtlCol="0">
            <a:spAutoFit/>
          </a:bodyPr>
          <a:lstStyle/>
          <a:p>
            <a:pPr algn="l"/>
            <a:r>
              <a:rPr lang="fr-FR"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rPr>
              <a:t> </a:t>
            </a:r>
            <a:endParaRPr lang="en-GB"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ADEC7C0F-FDCE-F780-6332-DAD5C8794BDC}"/>
              </a:ext>
            </a:extLst>
          </p:cNvPr>
          <p:cNvSpPr txBox="1"/>
          <p:nvPr/>
        </p:nvSpPr>
        <p:spPr>
          <a:xfrm>
            <a:off x="767408" y="2706550"/>
            <a:ext cx="11064592" cy="3785652"/>
          </a:xfrm>
          <a:prstGeom prst="rect">
            <a:avLst/>
          </a:prstGeom>
          <a:noFill/>
        </p:spPr>
        <p:txBody>
          <a:bodyPr wrap="square" rtlCol="0">
            <a:spAutoFit/>
          </a:bodyPr>
          <a:lstStyle/>
          <a:p>
            <a:pPr algn="l"/>
            <a:r>
              <a:rPr lang="en-GB" sz="2400" b="1" i="1" dirty="0">
                <a:ln w="6350">
                  <a:solidFill>
                    <a:schemeClr val="tx1"/>
                  </a:solidFill>
                </a:ln>
                <a:solidFill>
                  <a:srgbClr val="FF0000"/>
                </a:solidFill>
                <a:latin typeface="Times New Roman" panose="02020603050405020304" pitchFamily="18" charset="0"/>
                <a:cs typeface="Times New Roman" panose="02020603050405020304" pitchFamily="18" charset="0"/>
              </a:rPr>
              <a:t>“ Surrounding the throne were twenty-four other thrones, and seated on them were twenty-four elders. They were dressed in white and had crowns of gold on their heads. From the throne came flashes of lightening, rumbling and peals of thunder. In front of the throne, seven lamps were blazing. These are the seven spirits of God. Also, in front of the throne there was what looked like a sea of glass, clear as crystal. In the centre, round the throne, were four living creatures, and they were covered in eyes, in front and behind. The first living creature was like a lion, the second was like an ox, the third had a face like a man, the fourth was like a flying eagle. Each of the four living creatures had six wings and was covered with eyes all around, even under its wings.”</a:t>
            </a:r>
            <a:r>
              <a:rPr lang="fr-FR" sz="2400" b="1" i="1" dirty="0">
                <a:ln w="6350">
                  <a:solidFill>
                    <a:schemeClr val="tx1"/>
                  </a:solidFill>
                </a:ln>
                <a:solidFill>
                  <a:srgbClr val="FF0000"/>
                </a:solidFill>
                <a:latin typeface="Times New Roman" panose="02020603050405020304" pitchFamily="18" charset="0"/>
                <a:cs typeface="Times New Roman" panose="02020603050405020304" pitchFamily="18" charset="0"/>
              </a:rPr>
              <a:t> </a:t>
            </a:r>
            <a:endParaRPr lang="en-GB" sz="2400" b="1" i="1" dirty="0">
              <a:ln w="6350">
                <a:solidFill>
                  <a:schemeClr val="tx1"/>
                </a:solidFill>
              </a:ln>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7832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0-#ppt_h/2"/>
                                          </p:val>
                                        </p:tav>
                                        <p:tav tm="100000">
                                          <p:val>
                                            <p:strVal val="#ppt_y"/>
                                          </p:val>
                                        </p:tav>
                                      </p:tavLst>
                                    </p:anim>
                                  </p:childTnLst>
                                </p:cTn>
                              </p:par>
                              <p:par>
                                <p:cTn id="9" presetID="2" presetClass="entr" presetSubtype="9" fill="hold" nodeType="with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 calcmode="lin" valueType="num">
                                      <p:cBhvr additive="base">
                                        <p:cTn id="11"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6">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a:noFill/>
          <a:ln>
            <a:noFill/>
          </a:ln>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446550"/>
          </a:xfrm>
          <a:prstGeom prst="rect">
            <a:avLst/>
          </a:prstGeom>
          <a:noFill/>
          <a:ln>
            <a:noFill/>
          </a:ln>
        </p:spPr>
        <p:txBody>
          <a:bodyPr wrap="square" rtlCol="0">
            <a:spAutoFit/>
          </a:bodyPr>
          <a:lstStyle/>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Invitation v.1</a:t>
            </a:r>
          </a:p>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Throne in Heaven vv.2-3</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Lavish throne room vv.4-8a </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89F90C60-37F2-9712-A807-02FCA72FF72D}"/>
              </a:ext>
            </a:extLst>
          </p:cNvPr>
          <p:cNvSpPr txBox="1"/>
          <p:nvPr/>
        </p:nvSpPr>
        <p:spPr>
          <a:xfrm>
            <a:off x="767408" y="3068960"/>
            <a:ext cx="9433048" cy="523220"/>
          </a:xfrm>
          <a:prstGeom prst="rect">
            <a:avLst/>
          </a:prstGeom>
          <a:noFill/>
        </p:spPr>
        <p:txBody>
          <a:bodyPr wrap="square" rtlCol="0">
            <a:spAutoFit/>
          </a:bodyPr>
          <a:lstStyle/>
          <a:p>
            <a:pPr algn="l"/>
            <a:r>
              <a:rPr lang="fr-FR"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rPr>
              <a:t> </a:t>
            </a:r>
            <a:endParaRPr lang="en-GB"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ADEC7C0F-FDCE-F780-6332-DAD5C8794BDC}"/>
              </a:ext>
            </a:extLst>
          </p:cNvPr>
          <p:cNvSpPr txBox="1"/>
          <p:nvPr/>
        </p:nvSpPr>
        <p:spPr>
          <a:xfrm>
            <a:off x="767408" y="2706550"/>
            <a:ext cx="11064592" cy="523220"/>
          </a:xfrm>
          <a:prstGeom prst="rect">
            <a:avLst/>
          </a:prstGeom>
          <a:noFill/>
        </p:spPr>
        <p:txBody>
          <a:bodyPr wrap="square" rtlCol="0">
            <a:spAutoFit/>
          </a:bodyPr>
          <a:lstStyle/>
          <a:p>
            <a:pPr marL="342900" indent="-342900" algn="l">
              <a:buFont typeface="Arial" panose="020B0604020202020204" pitchFamily="34" charset="0"/>
              <a:buChar char="•"/>
            </a:pPr>
            <a:r>
              <a:rPr lang="en-GB" sz="2800" b="1" dirty="0">
                <a:ln w="6350">
                  <a:solidFill>
                    <a:schemeClr val="tx1"/>
                  </a:solidFill>
                </a:ln>
                <a:solidFill>
                  <a:srgbClr val="C00000"/>
                </a:solidFill>
                <a:latin typeface="Times New Roman" panose="02020603050405020304" pitchFamily="18" charset="0"/>
                <a:cs typeface="Times New Roman" panose="02020603050405020304" pitchFamily="18" charset="0"/>
              </a:rPr>
              <a:t>Twenty-four elders</a:t>
            </a:r>
          </a:p>
        </p:txBody>
      </p:sp>
    </p:spTree>
    <p:extLst>
      <p:ext uri="{BB962C8B-B14F-4D97-AF65-F5344CB8AC3E}">
        <p14:creationId xmlns:p14="http://schemas.microsoft.com/office/powerpoint/2010/main" val="294044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a:noFill/>
          <a:ln>
            <a:noFill/>
          </a:ln>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446550"/>
          </a:xfrm>
          <a:prstGeom prst="rect">
            <a:avLst/>
          </a:prstGeom>
          <a:noFill/>
          <a:ln>
            <a:noFill/>
          </a:ln>
        </p:spPr>
        <p:txBody>
          <a:bodyPr wrap="square" rtlCol="0">
            <a:spAutoFit/>
          </a:bodyPr>
          <a:lstStyle/>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Invitation v.1</a:t>
            </a:r>
          </a:p>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Throne in Heaven vv.2-3</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Lavish throne room vv.4-8a </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89F90C60-37F2-9712-A807-02FCA72FF72D}"/>
              </a:ext>
            </a:extLst>
          </p:cNvPr>
          <p:cNvSpPr txBox="1"/>
          <p:nvPr/>
        </p:nvSpPr>
        <p:spPr>
          <a:xfrm>
            <a:off x="767408" y="3068960"/>
            <a:ext cx="9433048" cy="523220"/>
          </a:xfrm>
          <a:prstGeom prst="rect">
            <a:avLst/>
          </a:prstGeom>
          <a:noFill/>
        </p:spPr>
        <p:txBody>
          <a:bodyPr wrap="square" rtlCol="0">
            <a:spAutoFit/>
          </a:bodyPr>
          <a:lstStyle/>
          <a:p>
            <a:pPr algn="l"/>
            <a:r>
              <a:rPr lang="fr-FR"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rPr>
              <a:t> </a:t>
            </a:r>
            <a:endParaRPr lang="en-GB"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ADEC7C0F-FDCE-F780-6332-DAD5C8794BDC}"/>
              </a:ext>
            </a:extLst>
          </p:cNvPr>
          <p:cNvSpPr txBox="1"/>
          <p:nvPr/>
        </p:nvSpPr>
        <p:spPr>
          <a:xfrm>
            <a:off x="767408" y="2706550"/>
            <a:ext cx="11064592" cy="892552"/>
          </a:xfrm>
          <a:prstGeom prst="rect">
            <a:avLst/>
          </a:prstGeom>
          <a:noFill/>
        </p:spPr>
        <p:txBody>
          <a:bodyPr wrap="square" rtlCol="0">
            <a:spAutoFit/>
          </a:bodyPr>
          <a:lstStyle/>
          <a:p>
            <a:pPr marL="342900" indent="-342900" algn="l">
              <a:buFont typeface="Arial" panose="020B0604020202020204" pitchFamily="34" charset="0"/>
              <a:buChar char="•"/>
            </a:pPr>
            <a:r>
              <a:rPr lang="en-GB" sz="2400" b="1" dirty="0">
                <a:ln w="6350">
                  <a:solidFill>
                    <a:schemeClr val="tx1"/>
                  </a:solidFill>
                </a:ln>
                <a:solidFill>
                  <a:srgbClr val="C00000"/>
                </a:solidFill>
                <a:latin typeface="Times New Roman" panose="02020603050405020304" pitchFamily="18" charset="0"/>
                <a:cs typeface="Times New Roman" panose="02020603050405020304" pitchFamily="18" charset="0"/>
              </a:rPr>
              <a:t>Twenty-four elders</a:t>
            </a:r>
          </a:p>
          <a:p>
            <a:pPr marL="342900" indent="-342900" algn="l">
              <a:buFont typeface="Arial" panose="020B0604020202020204" pitchFamily="34" charset="0"/>
              <a:buChar char="•"/>
            </a:pPr>
            <a:r>
              <a:rPr lang="en-GB" sz="2800" b="1" dirty="0">
                <a:ln w="6350">
                  <a:solidFill>
                    <a:schemeClr val="tx1"/>
                  </a:solidFill>
                </a:ln>
                <a:solidFill>
                  <a:srgbClr val="C00000"/>
                </a:solidFill>
                <a:latin typeface="Times New Roman" panose="02020603050405020304" pitchFamily="18" charset="0"/>
                <a:cs typeface="Times New Roman" panose="02020603050405020304" pitchFamily="18" charset="0"/>
              </a:rPr>
              <a:t>Thunder and lightning – compare Exodus 19:16-19</a:t>
            </a:r>
          </a:p>
        </p:txBody>
      </p:sp>
    </p:spTree>
    <p:extLst>
      <p:ext uri="{BB962C8B-B14F-4D97-AF65-F5344CB8AC3E}">
        <p14:creationId xmlns:p14="http://schemas.microsoft.com/office/powerpoint/2010/main" val="3653424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wipe(left)">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67000" y="-2666999"/>
            <a:ext cx="6857999" cy="12192000"/>
          </a:xfrm>
          <a:prstGeom prst="rect">
            <a:avLst/>
          </a:prstGeom>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584775"/>
          </a:xfrm>
          <a:prstGeom prst="rect">
            <a:avLst/>
          </a:prstGeom>
          <a:noFill/>
          <a:ln>
            <a:noFill/>
          </a:ln>
        </p:spPr>
        <p:txBody>
          <a:bodyPr wrap="square" rtlCol="0">
            <a:spAutoFit/>
          </a:bodyPr>
          <a:lstStyle/>
          <a:p>
            <a:r>
              <a:rPr lang="en-GB" sz="3200" b="1" dirty="0">
                <a:ln>
                  <a:solidFill>
                    <a:schemeClr val="tx1"/>
                  </a:solidFill>
                </a:ln>
                <a:solidFill>
                  <a:srgbClr val="FF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rPr>
              <a:t>Indescribable glory</a:t>
            </a:r>
          </a:p>
        </p:txBody>
      </p:sp>
    </p:spTree>
    <p:extLst>
      <p:ext uri="{BB962C8B-B14F-4D97-AF65-F5344CB8AC3E}">
        <p14:creationId xmlns:p14="http://schemas.microsoft.com/office/powerpoint/2010/main" val="3741948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a:noFill/>
          <a:ln>
            <a:noFill/>
          </a:ln>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446550"/>
          </a:xfrm>
          <a:prstGeom prst="rect">
            <a:avLst/>
          </a:prstGeom>
          <a:noFill/>
          <a:ln>
            <a:noFill/>
          </a:ln>
        </p:spPr>
        <p:txBody>
          <a:bodyPr wrap="square" rtlCol="0">
            <a:spAutoFit/>
          </a:bodyPr>
          <a:lstStyle/>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Invitation v.1</a:t>
            </a:r>
          </a:p>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Throne in Heaven vv.2-3</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Lavish throne room vv.4-8a </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89F90C60-37F2-9712-A807-02FCA72FF72D}"/>
              </a:ext>
            </a:extLst>
          </p:cNvPr>
          <p:cNvSpPr txBox="1"/>
          <p:nvPr/>
        </p:nvSpPr>
        <p:spPr>
          <a:xfrm>
            <a:off x="767408" y="3068960"/>
            <a:ext cx="9433048" cy="523220"/>
          </a:xfrm>
          <a:prstGeom prst="rect">
            <a:avLst/>
          </a:prstGeom>
          <a:noFill/>
        </p:spPr>
        <p:txBody>
          <a:bodyPr wrap="square" rtlCol="0">
            <a:spAutoFit/>
          </a:bodyPr>
          <a:lstStyle/>
          <a:p>
            <a:pPr algn="l"/>
            <a:r>
              <a:rPr lang="fr-FR"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rPr>
              <a:t> </a:t>
            </a:r>
            <a:endParaRPr lang="en-GB"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ADEC7C0F-FDCE-F780-6332-DAD5C8794BDC}"/>
              </a:ext>
            </a:extLst>
          </p:cNvPr>
          <p:cNvSpPr txBox="1"/>
          <p:nvPr/>
        </p:nvSpPr>
        <p:spPr>
          <a:xfrm>
            <a:off x="767408" y="2706550"/>
            <a:ext cx="11064592" cy="1261884"/>
          </a:xfrm>
          <a:prstGeom prst="rect">
            <a:avLst/>
          </a:prstGeom>
          <a:noFill/>
        </p:spPr>
        <p:txBody>
          <a:bodyPr wrap="square" rtlCol="0">
            <a:spAutoFit/>
          </a:bodyPr>
          <a:lstStyle/>
          <a:p>
            <a:pPr marL="342900" indent="-342900" algn="l">
              <a:buFont typeface="Arial" panose="020B0604020202020204" pitchFamily="34" charset="0"/>
              <a:buChar char="•"/>
            </a:pPr>
            <a:r>
              <a:rPr lang="en-GB" sz="2400" b="1" dirty="0">
                <a:ln w="6350">
                  <a:solidFill>
                    <a:schemeClr val="tx1"/>
                  </a:solidFill>
                </a:ln>
                <a:solidFill>
                  <a:srgbClr val="C00000"/>
                </a:solidFill>
                <a:latin typeface="Times New Roman" panose="02020603050405020304" pitchFamily="18" charset="0"/>
                <a:cs typeface="Times New Roman" panose="02020603050405020304" pitchFamily="18" charset="0"/>
              </a:rPr>
              <a:t>Twenty-four elders</a:t>
            </a:r>
          </a:p>
          <a:p>
            <a:pPr marL="342900" indent="-342900" algn="l">
              <a:buFont typeface="Arial" panose="020B0604020202020204" pitchFamily="34" charset="0"/>
              <a:buChar char="•"/>
            </a:pPr>
            <a:r>
              <a:rPr lang="en-GB" sz="2400" b="1" dirty="0">
                <a:ln w="6350">
                  <a:solidFill>
                    <a:schemeClr val="tx1"/>
                  </a:solidFill>
                </a:ln>
                <a:solidFill>
                  <a:srgbClr val="C00000"/>
                </a:solidFill>
                <a:latin typeface="Times New Roman" panose="02020603050405020304" pitchFamily="18" charset="0"/>
                <a:cs typeface="Times New Roman" panose="02020603050405020304" pitchFamily="18" charset="0"/>
              </a:rPr>
              <a:t>Thunder and lightning – compare Exodus 19:16-19</a:t>
            </a:r>
          </a:p>
          <a:p>
            <a:pPr marL="342900" indent="-342900" algn="l">
              <a:buFont typeface="Arial" panose="020B0604020202020204" pitchFamily="34" charset="0"/>
              <a:buChar char="•"/>
            </a:pPr>
            <a:r>
              <a:rPr lang="en-GB" sz="2800" b="1" dirty="0">
                <a:ln w="6350">
                  <a:solidFill>
                    <a:schemeClr val="tx1"/>
                  </a:solidFill>
                </a:ln>
                <a:solidFill>
                  <a:srgbClr val="C00000"/>
                </a:solidFill>
                <a:latin typeface="Times New Roman" panose="02020603050405020304" pitchFamily="18" charset="0"/>
                <a:cs typeface="Times New Roman" panose="02020603050405020304" pitchFamily="18" charset="0"/>
              </a:rPr>
              <a:t>Blazing lamps – compare Zechariah 4</a:t>
            </a:r>
          </a:p>
        </p:txBody>
      </p:sp>
    </p:spTree>
    <p:extLst>
      <p:ext uri="{BB962C8B-B14F-4D97-AF65-F5344CB8AC3E}">
        <p14:creationId xmlns:p14="http://schemas.microsoft.com/office/powerpoint/2010/main" val="3889468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wipe(left)">
                                      <p:cBhvr>
                                        <p:cTn id="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a:noFill/>
          <a:ln>
            <a:noFill/>
          </a:ln>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446550"/>
          </a:xfrm>
          <a:prstGeom prst="rect">
            <a:avLst/>
          </a:prstGeom>
          <a:noFill/>
          <a:ln>
            <a:noFill/>
          </a:ln>
        </p:spPr>
        <p:txBody>
          <a:bodyPr wrap="square" rtlCol="0">
            <a:spAutoFit/>
          </a:bodyPr>
          <a:lstStyle/>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Invitation v.1</a:t>
            </a:r>
          </a:p>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Throne in Heaven vv.2-3</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Lavish throne room vv.4-8a </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89F90C60-37F2-9712-A807-02FCA72FF72D}"/>
              </a:ext>
            </a:extLst>
          </p:cNvPr>
          <p:cNvSpPr txBox="1"/>
          <p:nvPr/>
        </p:nvSpPr>
        <p:spPr>
          <a:xfrm>
            <a:off x="767408" y="3068960"/>
            <a:ext cx="9433048" cy="523220"/>
          </a:xfrm>
          <a:prstGeom prst="rect">
            <a:avLst/>
          </a:prstGeom>
          <a:noFill/>
        </p:spPr>
        <p:txBody>
          <a:bodyPr wrap="square" rtlCol="0">
            <a:spAutoFit/>
          </a:bodyPr>
          <a:lstStyle/>
          <a:p>
            <a:pPr algn="l"/>
            <a:r>
              <a:rPr lang="fr-FR"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rPr>
              <a:t> </a:t>
            </a:r>
            <a:endParaRPr lang="en-GB"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ADEC7C0F-FDCE-F780-6332-DAD5C8794BDC}"/>
              </a:ext>
            </a:extLst>
          </p:cNvPr>
          <p:cNvSpPr txBox="1"/>
          <p:nvPr/>
        </p:nvSpPr>
        <p:spPr>
          <a:xfrm>
            <a:off x="767408" y="2706550"/>
            <a:ext cx="11064592" cy="1692771"/>
          </a:xfrm>
          <a:prstGeom prst="rect">
            <a:avLst/>
          </a:prstGeom>
          <a:noFill/>
        </p:spPr>
        <p:txBody>
          <a:bodyPr wrap="square" rtlCol="0">
            <a:spAutoFit/>
          </a:bodyPr>
          <a:lstStyle/>
          <a:p>
            <a:pPr marL="342900" indent="-342900" algn="l">
              <a:buFont typeface="Arial" panose="020B0604020202020204" pitchFamily="34" charset="0"/>
              <a:buChar char="•"/>
            </a:pPr>
            <a:r>
              <a:rPr lang="en-GB" sz="2400" b="1" dirty="0">
                <a:ln w="6350">
                  <a:solidFill>
                    <a:schemeClr val="tx1"/>
                  </a:solidFill>
                </a:ln>
                <a:solidFill>
                  <a:srgbClr val="C00000"/>
                </a:solidFill>
                <a:latin typeface="Times New Roman" panose="02020603050405020304" pitchFamily="18" charset="0"/>
                <a:cs typeface="Times New Roman" panose="02020603050405020304" pitchFamily="18" charset="0"/>
              </a:rPr>
              <a:t>Twenty-four elders</a:t>
            </a:r>
          </a:p>
          <a:p>
            <a:pPr marL="342900" indent="-342900" algn="l">
              <a:buFont typeface="Arial" panose="020B0604020202020204" pitchFamily="34" charset="0"/>
              <a:buChar char="•"/>
            </a:pPr>
            <a:r>
              <a:rPr lang="en-GB" sz="2400" b="1" dirty="0">
                <a:ln w="6350">
                  <a:solidFill>
                    <a:schemeClr val="tx1"/>
                  </a:solidFill>
                </a:ln>
                <a:solidFill>
                  <a:srgbClr val="C00000"/>
                </a:solidFill>
                <a:latin typeface="Times New Roman" panose="02020603050405020304" pitchFamily="18" charset="0"/>
                <a:cs typeface="Times New Roman" panose="02020603050405020304" pitchFamily="18" charset="0"/>
              </a:rPr>
              <a:t>Thunder and lightning – compare Exodus 19:16-19</a:t>
            </a:r>
          </a:p>
          <a:p>
            <a:pPr marL="342900" indent="-342900" algn="l">
              <a:buFont typeface="Arial" panose="020B0604020202020204" pitchFamily="34" charset="0"/>
              <a:buChar char="•"/>
            </a:pPr>
            <a:r>
              <a:rPr lang="en-GB" sz="2400" b="1" dirty="0">
                <a:ln w="6350">
                  <a:solidFill>
                    <a:schemeClr val="tx1"/>
                  </a:solidFill>
                </a:ln>
                <a:solidFill>
                  <a:srgbClr val="C00000"/>
                </a:solidFill>
                <a:latin typeface="Times New Roman" panose="02020603050405020304" pitchFamily="18" charset="0"/>
                <a:cs typeface="Times New Roman" panose="02020603050405020304" pitchFamily="18" charset="0"/>
              </a:rPr>
              <a:t>Blazing lamps – compare Zechariah 4</a:t>
            </a:r>
          </a:p>
          <a:p>
            <a:pPr marL="342900" indent="-342900" algn="l">
              <a:buFont typeface="Arial" panose="020B0604020202020204" pitchFamily="34" charset="0"/>
              <a:buChar char="•"/>
            </a:pPr>
            <a:r>
              <a:rPr lang="en-GB" sz="2800" b="1" dirty="0">
                <a:ln w="6350">
                  <a:solidFill>
                    <a:schemeClr val="tx1"/>
                  </a:solidFill>
                </a:ln>
                <a:solidFill>
                  <a:srgbClr val="C00000"/>
                </a:solidFill>
                <a:latin typeface="Times New Roman" panose="02020603050405020304" pitchFamily="18" charset="0"/>
                <a:cs typeface="Times New Roman" panose="02020603050405020304" pitchFamily="18" charset="0"/>
              </a:rPr>
              <a:t>Sea of glass – compare Ezekiel 1:22</a:t>
            </a:r>
          </a:p>
        </p:txBody>
      </p:sp>
    </p:spTree>
    <p:extLst>
      <p:ext uri="{BB962C8B-B14F-4D97-AF65-F5344CB8AC3E}">
        <p14:creationId xmlns:p14="http://schemas.microsoft.com/office/powerpoint/2010/main" val="2944978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animEffect transition="in" filter="wipe(left)">
                                      <p:cBhvr>
                                        <p:cTn id="7"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a:noFill/>
          <a:ln>
            <a:noFill/>
          </a:ln>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446550"/>
          </a:xfrm>
          <a:prstGeom prst="rect">
            <a:avLst/>
          </a:prstGeom>
          <a:noFill/>
          <a:ln>
            <a:noFill/>
          </a:ln>
        </p:spPr>
        <p:txBody>
          <a:bodyPr wrap="square" rtlCol="0">
            <a:spAutoFit/>
          </a:bodyPr>
          <a:lstStyle/>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Invitation v.1</a:t>
            </a:r>
          </a:p>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Throne in Heaven vv.2-3</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Lavish throne room vv.4-8a </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89F90C60-37F2-9712-A807-02FCA72FF72D}"/>
              </a:ext>
            </a:extLst>
          </p:cNvPr>
          <p:cNvSpPr txBox="1"/>
          <p:nvPr/>
        </p:nvSpPr>
        <p:spPr>
          <a:xfrm>
            <a:off x="767408" y="3068960"/>
            <a:ext cx="9433048" cy="523220"/>
          </a:xfrm>
          <a:prstGeom prst="rect">
            <a:avLst/>
          </a:prstGeom>
          <a:noFill/>
        </p:spPr>
        <p:txBody>
          <a:bodyPr wrap="square" rtlCol="0">
            <a:spAutoFit/>
          </a:bodyPr>
          <a:lstStyle/>
          <a:p>
            <a:pPr algn="l"/>
            <a:r>
              <a:rPr lang="fr-FR"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rPr>
              <a:t> </a:t>
            </a:r>
            <a:endParaRPr lang="en-GB"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ADEC7C0F-FDCE-F780-6332-DAD5C8794BDC}"/>
              </a:ext>
            </a:extLst>
          </p:cNvPr>
          <p:cNvSpPr txBox="1"/>
          <p:nvPr/>
        </p:nvSpPr>
        <p:spPr>
          <a:xfrm>
            <a:off x="767408" y="2706550"/>
            <a:ext cx="11064592" cy="2062103"/>
          </a:xfrm>
          <a:prstGeom prst="rect">
            <a:avLst/>
          </a:prstGeom>
          <a:noFill/>
        </p:spPr>
        <p:txBody>
          <a:bodyPr wrap="square" rtlCol="0">
            <a:spAutoFit/>
          </a:bodyPr>
          <a:lstStyle/>
          <a:p>
            <a:pPr marL="342900" indent="-342900" algn="l">
              <a:buFont typeface="Arial" panose="020B0604020202020204" pitchFamily="34" charset="0"/>
              <a:buChar char="•"/>
            </a:pPr>
            <a:r>
              <a:rPr lang="en-GB" sz="2400" b="1" dirty="0">
                <a:ln w="6350">
                  <a:solidFill>
                    <a:schemeClr val="tx1"/>
                  </a:solidFill>
                </a:ln>
                <a:solidFill>
                  <a:srgbClr val="C00000"/>
                </a:solidFill>
                <a:latin typeface="Times New Roman" panose="02020603050405020304" pitchFamily="18" charset="0"/>
                <a:cs typeface="Times New Roman" panose="02020603050405020304" pitchFamily="18" charset="0"/>
              </a:rPr>
              <a:t>Twenty-four elders</a:t>
            </a:r>
          </a:p>
          <a:p>
            <a:pPr marL="342900" indent="-342900" algn="l">
              <a:buFont typeface="Arial" panose="020B0604020202020204" pitchFamily="34" charset="0"/>
              <a:buChar char="•"/>
            </a:pPr>
            <a:r>
              <a:rPr lang="en-GB" sz="2400" b="1" dirty="0">
                <a:ln w="6350">
                  <a:solidFill>
                    <a:schemeClr val="tx1"/>
                  </a:solidFill>
                </a:ln>
                <a:solidFill>
                  <a:srgbClr val="C00000"/>
                </a:solidFill>
                <a:latin typeface="Times New Roman" panose="02020603050405020304" pitchFamily="18" charset="0"/>
                <a:cs typeface="Times New Roman" panose="02020603050405020304" pitchFamily="18" charset="0"/>
              </a:rPr>
              <a:t>Thunder and lightning – compare Exodus 19:16-19</a:t>
            </a:r>
          </a:p>
          <a:p>
            <a:pPr marL="342900" indent="-342900" algn="l">
              <a:buFont typeface="Arial" panose="020B0604020202020204" pitchFamily="34" charset="0"/>
              <a:buChar char="•"/>
            </a:pPr>
            <a:r>
              <a:rPr lang="en-GB" sz="2400" b="1" dirty="0">
                <a:ln w="6350">
                  <a:solidFill>
                    <a:schemeClr val="tx1"/>
                  </a:solidFill>
                </a:ln>
                <a:solidFill>
                  <a:srgbClr val="C00000"/>
                </a:solidFill>
                <a:latin typeface="Times New Roman" panose="02020603050405020304" pitchFamily="18" charset="0"/>
                <a:cs typeface="Times New Roman" panose="02020603050405020304" pitchFamily="18" charset="0"/>
              </a:rPr>
              <a:t>Blazing lamps – compare Zechariah 4</a:t>
            </a:r>
          </a:p>
          <a:p>
            <a:pPr marL="342900" indent="-342900" algn="l">
              <a:buFont typeface="Arial" panose="020B0604020202020204" pitchFamily="34" charset="0"/>
              <a:buChar char="•"/>
            </a:pPr>
            <a:r>
              <a:rPr lang="en-GB" sz="2400" b="1" dirty="0">
                <a:ln w="6350">
                  <a:solidFill>
                    <a:schemeClr val="tx1"/>
                  </a:solidFill>
                </a:ln>
                <a:solidFill>
                  <a:srgbClr val="C00000"/>
                </a:solidFill>
                <a:latin typeface="Times New Roman" panose="02020603050405020304" pitchFamily="18" charset="0"/>
                <a:cs typeface="Times New Roman" panose="02020603050405020304" pitchFamily="18" charset="0"/>
              </a:rPr>
              <a:t>Sea of glass – compare Ezekiel 1:22</a:t>
            </a:r>
          </a:p>
          <a:p>
            <a:pPr marL="342900" indent="-342900" algn="l">
              <a:buFont typeface="Arial" panose="020B0604020202020204" pitchFamily="34" charset="0"/>
              <a:buChar char="•"/>
            </a:pPr>
            <a:r>
              <a:rPr lang="en-GB" sz="2800" b="1" dirty="0">
                <a:ln w="6350">
                  <a:solidFill>
                    <a:schemeClr val="tx1"/>
                  </a:solidFill>
                </a:ln>
                <a:solidFill>
                  <a:srgbClr val="C00000"/>
                </a:solidFill>
                <a:latin typeface="Times New Roman" panose="02020603050405020304" pitchFamily="18" charset="0"/>
                <a:cs typeface="Times New Roman" panose="02020603050405020304" pitchFamily="18" charset="0"/>
              </a:rPr>
              <a:t>Four living creatures – compare Ezekiel 1:5 and Isaiah 6</a:t>
            </a:r>
          </a:p>
        </p:txBody>
      </p:sp>
    </p:spTree>
    <p:extLst>
      <p:ext uri="{BB962C8B-B14F-4D97-AF65-F5344CB8AC3E}">
        <p14:creationId xmlns:p14="http://schemas.microsoft.com/office/powerpoint/2010/main" val="2797469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animEffect transition="in" filter="wipe(left)">
                                      <p:cBhvr>
                                        <p:cTn id="7"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a:noFill/>
          <a:ln>
            <a:noFill/>
          </a:ln>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938992"/>
          </a:xfrm>
          <a:prstGeom prst="rect">
            <a:avLst/>
          </a:prstGeom>
          <a:noFill/>
          <a:ln>
            <a:noFill/>
          </a:ln>
        </p:spPr>
        <p:txBody>
          <a:bodyPr wrap="square" rtlCol="0">
            <a:spAutoFit/>
          </a:bodyPr>
          <a:lstStyle/>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Invitation v.1</a:t>
            </a:r>
          </a:p>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Throne in Heaven vv.2-3</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Lavish throne room vv.4-8a</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Heavenly worship vv.8b-11 </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89F90C60-37F2-9712-A807-02FCA72FF72D}"/>
              </a:ext>
            </a:extLst>
          </p:cNvPr>
          <p:cNvSpPr txBox="1"/>
          <p:nvPr/>
        </p:nvSpPr>
        <p:spPr>
          <a:xfrm>
            <a:off x="767408" y="3068960"/>
            <a:ext cx="9433048" cy="523220"/>
          </a:xfrm>
          <a:prstGeom prst="rect">
            <a:avLst/>
          </a:prstGeom>
          <a:noFill/>
        </p:spPr>
        <p:txBody>
          <a:bodyPr wrap="square" rtlCol="0">
            <a:spAutoFit/>
          </a:bodyPr>
          <a:lstStyle/>
          <a:p>
            <a:pPr algn="l"/>
            <a:r>
              <a:rPr lang="fr-FR"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rPr>
              <a:t> </a:t>
            </a:r>
            <a:endParaRPr lang="en-GB"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8313FE77-0690-42B4-EA92-36D5F5F24989}"/>
              </a:ext>
            </a:extLst>
          </p:cNvPr>
          <p:cNvSpPr txBox="1"/>
          <p:nvPr/>
        </p:nvSpPr>
        <p:spPr>
          <a:xfrm>
            <a:off x="720000" y="3240000"/>
            <a:ext cx="10225136" cy="3046988"/>
          </a:xfrm>
          <a:prstGeom prst="rect">
            <a:avLst/>
          </a:prstGeom>
          <a:noFill/>
        </p:spPr>
        <p:txBody>
          <a:bodyPr wrap="square" rtlCol="0">
            <a:spAutoFit/>
          </a:bodyPr>
          <a:lstStyle/>
          <a:p>
            <a:pPr algn="l"/>
            <a:r>
              <a:rPr lang="en-GB" sz="2400" b="1" i="1" dirty="0">
                <a:ln>
                  <a:solidFill>
                    <a:schemeClr val="tx1"/>
                  </a:solidFill>
                </a:ln>
                <a:solidFill>
                  <a:srgbClr val="FF0000"/>
                </a:solidFill>
                <a:latin typeface="Times New Roman" panose="02020603050405020304" pitchFamily="18" charset="0"/>
                <a:cs typeface="Times New Roman" panose="02020603050405020304" pitchFamily="18" charset="0"/>
              </a:rPr>
              <a:t>“ Day and night they never stop saying: ‘Holy, holy, holy is the Lord God Almighty, who was and is and is to come.’ Whenever the living creatures give glory, honour and thanks to him who sits on the throne and who lives forever and ever, the twenty-four elders fall down before him who sits on the throne and worship him who lives forever and ever. They lay their crowns before the throne and say: ‘You are worthy, our Lord and God, to receive glory and honour and power, for you created all things, and by your will they were created and have their being.’”</a:t>
            </a:r>
          </a:p>
        </p:txBody>
      </p:sp>
    </p:spTree>
    <p:extLst>
      <p:ext uri="{BB962C8B-B14F-4D97-AF65-F5344CB8AC3E}">
        <p14:creationId xmlns:p14="http://schemas.microsoft.com/office/powerpoint/2010/main" val="2784764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nodeType="with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a:noFill/>
          <a:ln>
            <a:noFill/>
          </a:ln>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938992"/>
          </a:xfrm>
          <a:prstGeom prst="rect">
            <a:avLst/>
          </a:prstGeom>
          <a:noFill/>
          <a:ln>
            <a:noFill/>
          </a:ln>
        </p:spPr>
        <p:txBody>
          <a:bodyPr wrap="square" rtlCol="0">
            <a:spAutoFit/>
          </a:bodyPr>
          <a:lstStyle/>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Invitation v.1</a:t>
            </a:r>
          </a:p>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Throne in Heaven vv.2-3</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Lavish throne room vv.4-8a</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Heavenly worship vv.8b-11 </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89F90C60-37F2-9712-A807-02FCA72FF72D}"/>
              </a:ext>
            </a:extLst>
          </p:cNvPr>
          <p:cNvSpPr txBox="1"/>
          <p:nvPr/>
        </p:nvSpPr>
        <p:spPr>
          <a:xfrm>
            <a:off x="767408" y="3068960"/>
            <a:ext cx="9433048" cy="523220"/>
          </a:xfrm>
          <a:prstGeom prst="rect">
            <a:avLst/>
          </a:prstGeom>
          <a:noFill/>
        </p:spPr>
        <p:txBody>
          <a:bodyPr wrap="square" rtlCol="0">
            <a:spAutoFit/>
          </a:bodyPr>
          <a:lstStyle/>
          <a:p>
            <a:pPr algn="l"/>
            <a:r>
              <a:rPr lang="fr-FR"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rPr>
              <a:t> </a:t>
            </a:r>
            <a:endParaRPr lang="en-GB"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8313FE77-0690-42B4-EA92-36D5F5F24989}"/>
              </a:ext>
            </a:extLst>
          </p:cNvPr>
          <p:cNvSpPr txBox="1"/>
          <p:nvPr/>
        </p:nvSpPr>
        <p:spPr>
          <a:xfrm>
            <a:off x="720000" y="3240000"/>
            <a:ext cx="11136640" cy="523220"/>
          </a:xfrm>
          <a:prstGeom prst="rect">
            <a:avLst/>
          </a:prstGeom>
          <a:noFill/>
        </p:spPr>
        <p:txBody>
          <a:bodyPr wrap="square" rtlCol="0">
            <a:spAutoFit/>
          </a:bodyPr>
          <a:lstStyle/>
          <a:p>
            <a:pPr marL="361950" indent="-361950" algn="l">
              <a:buFont typeface="Arial" panose="020B0604020202020204" pitchFamily="34" charset="0"/>
              <a:buChar char="•"/>
            </a:pP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The cherubim worship v.8 (compare seraphim Isaiah 6)  </a:t>
            </a:r>
          </a:p>
        </p:txBody>
      </p:sp>
    </p:spTree>
    <p:extLst>
      <p:ext uri="{BB962C8B-B14F-4D97-AF65-F5344CB8AC3E}">
        <p14:creationId xmlns:p14="http://schemas.microsoft.com/office/powerpoint/2010/main" val="2726261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a:noFill/>
          <a:ln>
            <a:noFill/>
          </a:ln>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938992"/>
          </a:xfrm>
          <a:prstGeom prst="rect">
            <a:avLst/>
          </a:prstGeom>
          <a:noFill/>
          <a:ln>
            <a:noFill/>
          </a:ln>
        </p:spPr>
        <p:txBody>
          <a:bodyPr wrap="square" rtlCol="0">
            <a:spAutoFit/>
          </a:bodyPr>
          <a:lstStyle/>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Invitation v.1</a:t>
            </a:r>
          </a:p>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Throne in Heaven vv.2-3</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Lavish throne room vv.4-8a</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Heavenly worship vv.8b-11 </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89F90C60-37F2-9712-A807-02FCA72FF72D}"/>
              </a:ext>
            </a:extLst>
          </p:cNvPr>
          <p:cNvSpPr txBox="1"/>
          <p:nvPr/>
        </p:nvSpPr>
        <p:spPr>
          <a:xfrm>
            <a:off x="767408" y="3068960"/>
            <a:ext cx="9433048" cy="523220"/>
          </a:xfrm>
          <a:prstGeom prst="rect">
            <a:avLst/>
          </a:prstGeom>
          <a:noFill/>
        </p:spPr>
        <p:txBody>
          <a:bodyPr wrap="square" rtlCol="0">
            <a:spAutoFit/>
          </a:bodyPr>
          <a:lstStyle/>
          <a:p>
            <a:pPr algn="l"/>
            <a:r>
              <a:rPr lang="fr-FR"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rPr>
              <a:t> </a:t>
            </a:r>
            <a:endParaRPr lang="en-GB"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8313FE77-0690-42B4-EA92-36D5F5F24989}"/>
              </a:ext>
            </a:extLst>
          </p:cNvPr>
          <p:cNvSpPr txBox="1"/>
          <p:nvPr/>
        </p:nvSpPr>
        <p:spPr>
          <a:xfrm>
            <a:off x="720000" y="3240000"/>
            <a:ext cx="11136640" cy="892552"/>
          </a:xfrm>
          <a:prstGeom prst="rect">
            <a:avLst/>
          </a:prstGeom>
          <a:noFill/>
        </p:spPr>
        <p:txBody>
          <a:bodyPr wrap="square" rtlCol="0">
            <a:spAutoFit/>
          </a:bodyPr>
          <a:lstStyle/>
          <a:p>
            <a:pPr marL="361950" indent="-361950" algn="l">
              <a:buFont typeface="Arial" panose="020B0604020202020204" pitchFamily="34" charset="0"/>
              <a:buChar char="•"/>
            </a:pPr>
            <a:r>
              <a:rPr lang="en-GB" sz="24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The cherubim worship v.8 (compare seraphim Isaiah 6)</a:t>
            </a:r>
          </a:p>
          <a:p>
            <a:pPr marL="361950" indent="-361950" algn="l">
              <a:buFont typeface="Arial" panose="020B0604020202020204" pitchFamily="34" charset="0"/>
              <a:buChar char="•"/>
            </a:pP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The elders worship v.10  </a:t>
            </a:r>
          </a:p>
        </p:txBody>
      </p:sp>
    </p:spTree>
    <p:extLst>
      <p:ext uri="{BB962C8B-B14F-4D97-AF65-F5344CB8AC3E}">
        <p14:creationId xmlns:p14="http://schemas.microsoft.com/office/powerpoint/2010/main" val="2183700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a:noFill/>
          <a:ln>
            <a:noFill/>
          </a:ln>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938992"/>
          </a:xfrm>
          <a:prstGeom prst="rect">
            <a:avLst/>
          </a:prstGeom>
          <a:noFill/>
          <a:ln>
            <a:noFill/>
          </a:ln>
        </p:spPr>
        <p:txBody>
          <a:bodyPr wrap="square" rtlCol="0">
            <a:spAutoFit/>
          </a:bodyPr>
          <a:lstStyle/>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Invitation v.1</a:t>
            </a:r>
          </a:p>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Throne in Heaven vv.2-3</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Lavish throne room vv.4-8a</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Heavenly worship vv.8b-11 </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89F90C60-37F2-9712-A807-02FCA72FF72D}"/>
              </a:ext>
            </a:extLst>
          </p:cNvPr>
          <p:cNvSpPr txBox="1"/>
          <p:nvPr/>
        </p:nvSpPr>
        <p:spPr>
          <a:xfrm>
            <a:off x="767408" y="3068960"/>
            <a:ext cx="9433048" cy="523220"/>
          </a:xfrm>
          <a:prstGeom prst="rect">
            <a:avLst/>
          </a:prstGeom>
          <a:noFill/>
        </p:spPr>
        <p:txBody>
          <a:bodyPr wrap="square" rtlCol="0">
            <a:spAutoFit/>
          </a:bodyPr>
          <a:lstStyle/>
          <a:p>
            <a:pPr algn="l"/>
            <a:r>
              <a:rPr lang="fr-FR"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rPr>
              <a:t> </a:t>
            </a:r>
            <a:endParaRPr lang="en-GB"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8313FE77-0690-42B4-EA92-36D5F5F24989}"/>
              </a:ext>
            </a:extLst>
          </p:cNvPr>
          <p:cNvSpPr txBox="1"/>
          <p:nvPr/>
        </p:nvSpPr>
        <p:spPr>
          <a:xfrm>
            <a:off x="720000" y="3240000"/>
            <a:ext cx="11136640" cy="646331"/>
          </a:xfrm>
          <a:prstGeom prst="rect">
            <a:avLst/>
          </a:prstGeom>
          <a:noFill/>
        </p:spPr>
        <p:txBody>
          <a:bodyPr wrap="square" rtlCol="0">
            <a:spAutoFit/>
          </a:bodyPr>
          <a:lstStyle/>
          <a:p>
            <a:pPr algn="ct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Reflections on worship</a:t>
            </a:r>
          </a:p>
        </p:txBody>
      </p:sp>
    </p:spTree>
    <p:extLst>
      <p:ext uri="{BB962C8B-B14F-4D97-AF65-F5344CB8AC3E}">
        <p14:creationId xmlns:p14="http://schemas.microsoft.com/office/powerpoint/2010/main" val="1132634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a:noFill/>
          <a:ln>
            <a:noFill/>
          </a:ln>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938992"/>
          </a:xfrm>
          <a:prstGeom prst="rect">
            <a:avLst/>
          </a:prstGeom>
          <a:noFill/>
          <a:ln>
            <a:noFill/>
          </a:ln>
        </p:spPr>
        <p:txBody>
          <a:bodyPr wrap="square" rtlCol="0">
            <a:spAutoFit/>
          </a:bodyPr>
          <a:lstStyle/>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Invitation v.1</a:t>
            </a:r>
          </a:p>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Throne in Heaven vv.2-3</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Lavish throne room vv.4-8a</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Heavenly worship vv.8b-11 </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89F90C60-37F2-9712-A807-02FCA72FF72D}"/>
              </a:ext>
            </a:extLst>
          </p:cNvPr>
          <p:cNvSpPr txBox="1"/>
          <p:nvPr/>
        </p:nvSpPr>
        <p:spPr>
          <a:xfrm>
            <a:off x="767408" y="3068960"/>
            <a:ext cx="9433048" cy="523220"/>
          </a:xfrm>
          <a:prstGeom prst="rect">
            <a:avLst/>
          </a:prstGeom>
          <a:noFill/>
        </p:spPr>
        <p:txBody>
          <a:bodyPr wrap="square" rtlCol="0">
            <a:spAutoFit/>
          </a:bodyPr>
          <a:lstStyle/>
          <a:p>
            <a:pPr algn="l"/>
            <a:r>
              <a:rPr lang="fr-FR"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rPr>
              <a:t> </a:t>
            </a:r>
            <a:endParaRPr lang="en-GB"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8313FE77-0690-42B4-EA92-36D5F5F24989}"/>
              </a:ext>
            </a:extLst>
          </p:cNvPr>
          <p:cNvSpPr txBox="1"/>
          <p:nvPr/>
        </p:nvSpPr>
        <p:spPr>
          <a:xfrm>
            <a:off x="720000" y="3240000"/>
            <a:ext cx="11136640" cy="646331"/>
          </a:xfrm>
          <a:prstGeom prst="rect">
            <a:avLst/>
          </a:prstGeom>
          <a:noFill/>
        </p:spPr>
        <p:txBody>
          <a:bodyPr wrap="square" rtlCol="0">
            <a:spAutoFit/>
          </a:bodyPr>
          <a:lstStyle/>
          <a:p>
            <a:pPr algn="ct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Reflections on worship</a:t>
            </a:r>
          </a:p>
        </p:txBody>
      </p:sp>
      <p:sp>
        <p:nvSpPr>
          <p:cNvPr id="6" name="TextBox 5">
            <a:extLst>
              <a:ext uri="{FF2B5EF4-FFF2-40B4-BE49-F238E27FC236}">
                <a16:creationId xmlns:a16="http://schemas.microsoft.com/office/drawing/2014/main" id="{76D9F38D-B80C-CE96-8CF3-00577F830685}"/>
              </a:ext>
            </a:extLst>
          </p:cNvPr>
          <p:cNvSpPr txBox="1"/>
          <p:nvPr/>
        </p:nvSpPr>
        <p:spPr>
          <a:xfrm>
            <a:off x="360000" y="4005064"/>
            <a:ext cx="11496640" cy="523220"/>
          </a:xfrm>
          <a:prstGeom prst="rect">
            <a:avLst/>
          </a:prstGeom>
          <a:noFill/>
        </p:spPr>
        <p:txBody>
          <a:bodyPr wrap="square" rtlCol="0">
            <a:spAutoFit/>
          </a:bodyPr>
          <a:lstStyle/>
          <a:p>
            <a:pPr marL="361950" indent="-361950" algn="l">
              <a:buFont typeface="Arial" panose="020B0604020202020204" pitchFamily="34" charset="0"/>
              <a:buChar char="•"/>
            </a:pPr>
            <a:r>
              <a:rPr lang="en-GB" sz="2800" b="1" dirty="0">
                <a:ln>
                  <a:solidFill>
                    <a:schemeClr val="tx1"/>
                  </a:solidFill>
                </a:ln>
                <a:solidFill>
                  <a:srgbClr val="C00000"/>
                </a:solidFill>
                <a:effectLst>
                  <a:glow rad="25400">
                    <a:srgbClr val="FFFF00"/>
                  </a:glow>
                </a:effectLst>
                <a:latin typeface="Tahoma" panose="020B0604030504040204" pitchFamily="34" charset="0"/>
                <a:ea typeface="Tahoma" panose="020B0604030504040204" pitchFamily="34" charset="0"/>
                <a:cs typeface="Tahoma" panose="020B0604030504040204" pitchFamily="34" charset="0"/>
              </a:rPr>
              <a:t>True worship focuses on the one on the </a:t>
            </a:r>
            <a:r>
              <a:rPr lang="en-GB" sz="2800" b="1" u="sng" dirty="0">
                <a:ln>
                  <a:solidFill>
                    <a:schemeClr val="tx1"/>
                  </a:solidFill>
                </a:ln>
                <a:solidFill>
                  <a:srgbClr val="C00000"/>
                </a:solidFill>
                <a:effectLst>
                  <a:glow rad="25400">
                    <a:srgbClr val="FFFF00"/>
                  </a:glow>
                </a:effectLst>
                <a:latin typeface="Tahoma" panose="020B0604030504040204" pitchFamily="34" charset="0"/>
                <a:ea typeface="Tahoma" panose="020B0604030504040204" pitchFamily="34" charset="0"/>
                <a:cs typeface="Tahoma" panose="020B0604030504040204" pitchFamily="34" charset="0"/>
              </a:rPr>
              <a:t>true</a:t>
            </a:r>
            <a:r>
              <a:rPr lang="en-GB" sz="2800" b="1" dirty="0">
                <a:ln>
                  <a:solidFill>
                    <a:schemeClr val="tx1"/>
                  </a:solidFill>
                </a:ln>
                <a:solidFill>
                  <a:srgbClr val="C00000"/>
                </a:solidFill>
                <a:effectLst>
                  <a:glow rad="25400">
                    <a:srgbClr val="FFFF00"/>
                  </a:glow>
                </a:effectLst>
                <a:latin typeface="Tahoma" panose="020B0604030504040204" pitchFamily="34" charset="0"/>
                <a:ea typeface="Tahoma" panose="020B0604030504040204" pitchFamily="34" charset="0"/>
                <a:cs typeface="Tahoma" panose="020B0604030504040204" pitchFamily="34" charset="0"/>
              </a:rPr>
              <a:t> throne</a:t>
            </a:r>
          </a:p>
        </p:txBody>
      </p:sp>
      <p:pic>
        <p:nvPicPr>
          <p:cNvPr id="8" name="Picture 7">
            <a:extLst>
              <a:ext uri="{FF2B5EF4-FFF2-40B4-BE49-F238E27FC236}">
                <a16:creationId xmlns:a16="http://schemas.microsoft.com/office/drawing/2014/main" id="{386A57DA-3FFC-5DD6-E96B-60F814CE79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16454" y="3645024"/>
            <a:ext cx="1428750" cy="1428750"/>
          </a:xfrm>
          <a:prstGeom prst="rect">
            <a:avLst/>
          </a:prstGeom>
        </p:spPr>
      </p:pic>
    </p:spTree>
    <p:extLst>
      <p:ext uri="{BB962C8B-B14F-4D97-AF65-F5344CB8AC3E}">
        <p14:creationId xmlns:p14="http://schemas.microsoft.com/office/powerpoint/2010/main" val="2518874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a:noFill/>
          <a:ln>
            <a:noFill/>
          </a:ln>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938992"/>
          </a:xfrm>
          <a:prstGeom prst="rect">
            <a:avLst/>
          </a:prstGeom>
          <a:noFill/>
          <a:ln>
            <a:noFill/>
          </a:ln>
        </p:spPr>
        <p:txBody>
          <a:bodyPr wrap="square" rtlCol="0">
            <a:spAutoFit/>
          </a:bodyPr>
          <a:lstStyle/>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Invitation v.1</a:t>
            </a:r>
          </a:p>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Throne in Heaven vv.2-3</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Lavish throne room vv.4-8a</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Heavenly worship vv.8b-11 </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89F90C60-37F2-9712-A807-02FCA72FF72D}"/>
              </a:ext>
            </a:extLst>
          </p:cNvPr>
          <p:cNvSpPr txBox="1"/>
          <p:nvPr/>
        </p:nvSpPr>
        <p:spPr>
          <a:xfrm>
            <a:off x="767408" y="3068960"/>
            <a:ext cx="9433048" cy="523220"/>
          </a:xfrm>
          <a:prstGeom prst="rect">
            <a:avLst/>
          </a:prstGeom>
          <a:noFill/>
        </p:spPr>
        <p:txBody>
          <a:bodyPr wrap="square" rtlCol="0">
            <a:spAutoFit/>
          </a:bodyPr>
          <a:lstStyle/>
          <a:p>
            <a:pPr algn="l"/>
            <a:r>
              <a:rPr lang="fr-FR"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rPr>
              <a:t> </a:t>
            </a:r>
            <a:endParaRPr lang="en-GB"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8313FE77-0690-42B4-EA92-36D5F5F24989}"/>
              </a:ext>
            </a:extLst>
          </p:cNvPr>
          <p:cNvSpPr txBox="1"/>
          <p:nvPr/>
        </p:nvSpPr>
        <p:spPr>
          <a:xfrm>
            <a:off x="720000" y="3240000"/>
            <a:ext cx="11136640" cy="646331"/>
          </a:xfrm>
          <a:prstGeom prst="rect">
            <a:avLst/>
          </a:prstGeom>
          <a:noFill/>
        </p:spPr>
        <p:txBody>
          <a:bodyPr wrap="square" rtlCol="0">
            <a:spAutoFit/>
          </a:bodyPr>
          <a:lstStyle/>
          <a:p>
            <a:pPr algn="ct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Reflections on worship</a:t>
            </a:r>
          </a:p>
        </p:txBody>
      </p:sp>
      <p:sp>
        <p:nvSpPr>
          <p:cNvPr id="6" name="TextBox 5">
            <a:extLst>
              <a:ext uri="{FF2B5EF4-FFF2-40B4-BE49-F238E27FC236}">
                <a16:creationId xmlns:a16="http://schemas.microsoft.com/office/drawing/2014/main" id="{76D9F38D-B80C-CE96-8CF3-00577F830685}"/>
              </a:ext>
            </a:extLst>
          </p:cNvPr>
          <p:cNvSpPr txBox="1"/>
          <p:nvPr/>
        </p:nvSpPr>
        <p:spPr>
          <a:xfrm>
            <a:off x="360000" y="4005064"/>
            <a:ext cx="11496640" cy="954107"/>
          </a:xfrm>
          <a:prstGeom prst="rect">
            <a:avLst/>
          </a:prstGeom>
          <a:noFill/>
        </p:spPr>
        <p:txBody>
          <a:bodyPr wrap="square" rtlCol="0">
            <a:spAutoFit/>
          </a:bodyPr>
          <a:lstStyle/>
          <a:p>
            <a:pPr marL="361950" indent="-361950" algn="l">
              <a:buFont typeface="Arial" panose="020B0604020202020204" pitchFamily="34" charset="0"/>
              <a:buChar char="•"/>
            </a:pPr>
            <a:r>
              <a:rPr lang="en-GB" sz="2800" b="1" dirty="0">
                <a:ln>
                  <a:solidFill>
                    <a:schemeClr val="tx1"/>
                  </a:solidFill>
                </a:ln>
                <a:solidFill>
                  <a:srgbClr val="C00000"/>
                </a:solidFill>
                <a:effectLst>
                  <a:glow rad="25400">
                    <a:srgbClr val="FFFF00"/>
                  </a:glow>
                </a:effectLst>
                <a:latin typeface="Tahoma" panose="020B0604030504040204" pitchFamily="34" charset="0"/>
                <a:ea typeface="Tahoma" panose="020B0604030504040204" pitchFamily="34" charset="0"/>
                <a:cs typeface="Tahoma" panose="020B0604030504040204" pitchFamily="34" charset="0"/>
              </a:rPr>
              <a:t>True worship focuses on the one on the </a:t>
            </a:r>
            <a:r>
              <a:rPr lang="en-GB" sz="2800" b="1" u="sng" dirty="0">
                <a:ln>
                  <a:solidFill>
                    <a:schemeClr val="tx1"/>
                  </a:solidFill>
                </a:ln>
                <a:solidFill>
                  <a:srgbClr val="C00000"/>
                </a:solidFill>
                <a:effectLst>
                  <a:glow rad="25400">
                    <a:srgbClr val="FFFF00"/>
                  </a:glow>
                </a:effectLst>
                <a:latin typeface="Tahoma" panose="020B0604030504040204" pitchFamily="34" charset="0"/>
                <a:ea typeface="Tahoma" panose="020B0604030504040204" pitchFamily="34" charset="0"/>
                <a:cs typeface="Tahoma" panose="020B0604030504040204" pitchFamily="34" charset="0"/>
              </a:rPr>
              <a:t>true</a:t>
            </a:r>
            <a:r>
              <a:rPr lang="en-GB" sz="2800" b="1" dirty="0">
                <a:ln>
                  <a:solidFill>
                    <a:schemeClr val="tx1"/>
                  </a:solidFill>
                </a:ln>
                <a:solidFill>
                  <a:srgbClr val="C00000"/>
                </a:solidFill>
                <a:effectLst>
                  <a:glow rad="25400">
                    <a:srgbClr val="FFFF00"/>
                  </a:glow>
                </a:effectLst>
                <a:latin typeface="Tahoma" panose="020B0604030504040204" pitchFamily="34" charset="0"/>
                <a:ea typeface="Tahoma" panose="020B0604030504040204" pitchFamily="34" charset="0"/>
                <a:cs typeface="Tahoma" panose="020B0604030504040204" pitchFamily="34" charset="0"/>
              </a:rPr>
              <a:t> throne</a:t>
            </a:r>
          </a:p>
          <a:p>
            <a:pPr marL="361950" indent="-361950" algn="l">
              <a:buFont typeface="Arial" panose="020B0604020202020204" pitchFamily="34" charset="0"/>
              <a:buChar char="•"/>
            </a:pPr>
            <a:r>
              <a:rPr lang="en-GB" sz="2800" b="1" dirty="0">
                <a:ln>
                  <a:solidFill>
                    <a:schemeClr val="tx1"/>
                  </a:solidFill>
                </a:ln>
                <a:solidFill>
                  <a:srgbClr val="C00000"/>
                </a:solidFill>
                <a:effectLst>
                  <a:glow rad="25400">
                    <a:srgbClr val="FFFF00"/>
                  </a:glow>
                </a:effectLst>
                <a:latin typeface="Tahoma" panose="020B0604030504040204" pitchFamily="34" charset="0"/>
                <a:ea typeface="Tahoma" panose="020B0604030504040204" pitchFamily="34" charset="0"/>
                <a:cs typeface="Tahoma" panose="020B0604030504040204" pitchFamily="34" charset="0"/>
              </a:rPr>
              <a:t>True worship is corporate</a:t>
            </a:r>
          </a:p>
        </p:txBody>
      </p:sp>
      <p:pic>
        <p:nvPicPr>
          <p:cNvPr id="9" name="Picture 8">
            <a:extLst>
              <a:ext uri="{FF2B5EF4-FFF2-40B4-BE49-F238E27FC236}">
                <a16:creationId xmlns:a16="http://schemas.microsoft.com/office/drawing/2014/main" id="{25D58663-2864-3B8C-B61B-62E2D9DBD7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35960" y="4488681"/>
            <a:ext cx="2619375" cy="1743075"/>
          </a:xfrm>
          <a:prstGeom prst="rect">
            <a:avLst/>
          </a:prstGeom>
        </p:spPr>
      </p:pic>
    </p:spTree>
    <p:extLst>
      <p:ext uri="{BB962C8B-B14F-4D97-AF65-F5344CB8AC3E}">
        <p14:creationId xmlns:p14="http://schemas.microsoft.com/office/powerpoint/2010/main" val="18120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wipe(left)">
                                      <p:cBhvr>
                                        <p:cTn id="7" dur="500"/>
                                        <p:tgtEl>
                                          <p:spTgt spid="6">
                                            <p:txEl>
                                              <p:pRg st="1" end="1"/>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left)">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56308" y="-2656307"/>
            <a:ext cx="6872486" cy="12185104"/>
          </a:xfrm>
          <a:prstGeom prst="rect">
            <a:avLst/>
          </a:prstGeom>
          <a:noFill/>
          <a:ln>
            <a:noFill/>
          </a:ln>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endPar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938992"/>
          </a:xfrm>
          <a:prstGeom prst="rect">
            <a:avLst/>
          </a:prstGeom>
          <a:noFill/>
          <a:ln>
            <a:noFill/>
          </a:ln>
        </p:spPr>
        <p:txBody>
          <a:bodyPr wrap="square" rtlCol="0">
            <a:spAutoFit/>
          </a:bodyPr>
          <a:lstStyle/>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Invitation v.1</a:t>
            </a:r>
          </a:p>
          <a:p>
            <a:pPr marL="361950" indent="-361950">
              <a:buAutoNum type="arabicPeriod"/>
            </a:pPr>
            <a:r>
              <a:rPr lang="en-GB" sz="28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Throne in Heaven vv.2-3</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The Lavish throne room vv.4-8a</a:t>
            </a:r>
          </a:p>
          <a:p>
            <a:pPr marL="361950" indent="-361950">
              <a:buAutoNum type="arabicPeriod"/>
            </a:pPr>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Heavenly worship vv.8b-11 </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89F90C60-37F2-9712-A807-02FCA72FF72D}"/>
              </a:ext>
            </a:extLst>
          </p:cNvPr>
          <p:cNvSpPr txBox="1"/>
          <p:nvPr/>
        </p:nvSpPr>
        <p:spPr>
          <a:xfrm>
            <a:off x="767408" y="3068960"/>
            <a:ext cx="9433048" cy="523220"/>
          </a:xfrm>
          <a:prstGeom prst="rect">
            <a:avLst/>
          </a:prstGeom>
          <a:noFill/>
        </p:spPr>
        <p:txBody>
          <a:bodyPr wrap="square" rtlCol="0">
            <a:spAutoFit/>
          </a:bodyPr>
          <a:lstStyle/>
          <a:p>
            <a:pPr algn="l"/>
            <a:r>
              <a:rPr lang="fr-FR"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rPr>
              <a:t> </a:t>
            </a:r>
            <a:endParaRPr lang="en-GB" sz="2800" b="1" i="1" dirty="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8313FE77-0690-42B4-EA92-36D5F5F24989}"/>
              </a:ext>
            </a:extLst>
          </p:cNvPr>
          <p:cNvSpPr txBox="1"/>
          <p:nvPr/>
        </p:nvSpPr>
        <p:spPr>
          <a:xfrm>
            <a:off x="720000" y="3240000"/>
            <a:ext cx="11136640" cy="646331"/>
          </a:xfrm>
          <a:prstGeom prst="rect">
            <a:avLst/>
          </a:prstGeom>
          <a:noFill/>
        </p:spPr>
        <p:txBody>
          <a:bodyPr wrap="square" rtlCol="0">
            <a:spAutoFit/>
          </a:bodyPr>
          <a:lstStyle/>
          <a:p>
            <a:pPr algn="ct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Reflections on worship</a:t>
            </a:r>
          </a:p>
        </p:txBody>
      </p:sp>
      <p:sp>
        <p:nvSpPr>
          <p:cNvPr id="6" name="TextBox 5">
            <a:extLst>
              <a:ext uri="{FF2B5EF4-FFF2-40B4-BE49-F238E27FC236}">
                <a16:creationId xmlns:a16="http://schemas.microsoft.com/office/drawing/2014/main" id="{76D9F38D-B80C-CE96-8CF3-00577F830685}"/>
              </a:ext>
            </a:extLst>
          </p:cNvPr>
          <p:cNvSpPr txBox="1"/>
          <p:nvPr/>
        </p:nvSpPr>
        <p:spPr>
          <a:xfrm>
            <a:off x="360000" y="4005064"/>
            <a:ext cx="11496640" cy="1384995"/>
          </a:xfrm>
          <a:prstGeom prst="rect">
            <a:avLst/>
          </a:prstGeom>
          <a:noFill/>
        </p:spPr>
        <p:txBody>
          <a:bodyPr wrap="square" rtlCol="0">
            <a:spAutoFit/>
          </a:bodyPr>
          <a:lstStyle/>
          <a:p>
            <a:pPr marL="361950" indent="-361950" algn="l">
              <a:buFont typeface="Arial" panose="020B0604020202020204" pitchFamily="34" charset="0"/>
              <a:buChar char="•"/>
            </a:pPr>
            <a:r>
              <a:rPr lang="en-GB" sz="2800" b="1" dirty="0">
                <a:ln>
                  <a:solidFill>
                    <a:schemeClr val="tx1"/>
                  </a:solidFill>
                </a:ln>
                <a:solidFill>
                  <a:srgbClr val="C00000"/>
                </a:solidFill>
                <a:effectLst>
                  <a:glow rad="25400">
                    <a:srgbClr val="FFFF00"/>
                  </a:glow>
                </a:effectLst>
                <a:latin typeface="Tahoma" panose="020B0604030504040204" pitchFamily="34" charset="0"/>
                <a:ea typeface="Tahoma" panose="020B0604030504040204" pitchFamily="34" charset="0"/>
                <a:cs typeface="Tahoma" panose="020B0604030504040204" pitchFamily="34" charset="0"/>
              </a:rPr>
              <a:t>True worship focuses on the one on the </a:t>
            </a:r>
            <a:r>
              <a:rPr lang="en-GB" sz="2800" b="1" u="sng" dirty="0">
                <a:ln>
                  <a:solidFill>
                    <a:schemeClr val="tx1"/>
                  </a:solidFill>
                </a:ln>
                <a:solidFill>
                  <a:srgbClr val="C00000"/>
                </a:solidFill>
                <a:effectLst>
                  <a:glow rad="25400">
                    <a:srgbClr val="FFFF00"/>
                  </a:glow>
                </a:effectLst>
                <a:latin typeface="Tahoma" panose="020B0604030504040204" pitchFamily="34" charset="0"/>
                <a:ea typeface="Tahoma" panose="020B0604030504040204" pitchFamily="34" charset="0"/>
                <a:cs typeface="Tahoma" panose="020B0604030504040204" pitchFamily="34" charset="0"/>
              </a:rPr>
              <a:t>true</a:t>
            </a:r>
            <a:r>
              <a:rPr lang="en-GB" sz="2800" b="1" dirty="0">
                <a:ln>
                  <a:solidFill>
                    <a:schemeClr val="tx1"/>
                  </a:solidFill>
                </a:ln>
                <a:solidFill>
                  <a:srgbClr val="C00000"/>
                </a:solidFill>
                <a:effectLst>
                  <a:glow rad="25400">
                    <a:srgbClr val="FFFF00"/>
                  </a:glow>
                </a:effectLst>
                <a:latin typeface="Tahoma" panose="020B0604030504040204" pitchFamily="34" charset="0"/>
                <a:ea typeface="Tahoma" panose="020B0604030504040204" pitchFamily="34" charset="0"/>
                <a:cs typeface="Tahoma" panose="020B0604030504040204" pitchFamily="34" charset="0"/>
              </a:rPr>
              <a:t> throne</a:t>
            </a:r>
          </a:p>
          <a:p>
            <a:pPr marL="361950" indent="-361950" algn="l">
              <a:buFont typeface="Arial" panose="020B0604020202020204" pitchFamily="34" charset="0"/>
              <a:buChar char="•"/>
            </a:pPr>
            <a:r>
              <a:rPr lang="en-GB" sz="2800" b="1" dirty="0">
                <a:ln>
                  <a:solidFill>
                    <a:schemeClr val="tx1"/>
                  </a:solidFill>
                </a:ln>
                <a:solidFill>
                  <a:srgbClr val="C00000"/>
                </a:solidFill>
                <a:effectLst>
                  <a:glow rad="25400">
                    <a:srgbClr val="FFFF00"/>
                  </a:glow>
                </a:effectLst>
                <a:latin typeface="Tahoma" panose="020B0604030504040204" pitchFamily="34" charset="0"/>
                <a:ea typeface="Tahoma" panose="020B0604030504040204" pitchFamily="34" charset="0"/>
                <a:cs typeface="Tahoma" panose="020B0604030504040204" pitchFamily="34" charset="0"/>
              </a:rPr>
              <a:t>True worship is corporate</a:t>
            </a:r>
          </a:p>
          <a:p>
            <a:pPr marL="361950" indent="-361950" algn="l">
              <a:buFont typeface="Arial" panose="020B0604020202020204" pitchFamily="34" charset="0"/>
              <a:buChar char="•"/>
            </a:pPr>
            <a:r>
              <a:rPr lang="en-GB" sz="2800" b="1" dirty="0">
                <a:ln>
                  <a:solidFill>
                    <a:schemeClr val="tx1"/>
                  </a:solidFill>
                </a:ln>
                <a:solidFill>
                  <a:srgbClr val="C00000"/>
                </a:solidFill>
                <a:effectLst>
                  <a:glow rad="25400">
                    <a:srgbClr val="FFFF00"/>
                  </a:glow>
                </a:effectLst>
                <a:latin typeface="Tahoma" panose="020B0604030504040204" pitchFamily="34" charset="0"/>
                <a:ea typeface="Tahoma" panose="020B0604030504040204" pitchFamily="34" charset="0"/>
                <a:cs typeface="Tahoma" panose="020B0604030504040204" pitchFamily="34" charset="0"/>
              </a:rPr>
              <a:t>True worship is responsive</a:t>
            </a:r>
          </a:p>
        </p:txBody>
      </p:sp>
      <p:pic>
        <p:nvPicPr>
          <p:cNvPr id="8" name="Picture 7">
            <a:extLst>
              <a:ext uri="{FF2B5EF4-FFF2-40B4-BE49-F238E27FC236}">
                <a16:creationId xmlns:a16="http://schemas.microsoft.com/office/drawing/2014/main" id="{72548FF7-9895-D532-D5F7-FDA9DE35E6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07756" y="4806370"/>
            <a:ext cx="1790839" cy="1404844"/>
          </a:xfrm>
          <a:prstGeom prst="rect">
            <a:avLst/>
          </a:prstGeom>
        </p:spPr>
      </p:pic>
    </p:spTree>
    <p:extLst>
      <p:ext uri="{BB962C8B-B14F-4D97-AF65-F5344CB8AC3E}">
        <p14:creationId xmlns:p14="http://schemas.microsoft.com/office/powerpoint/2010/main" val="2941876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with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circle(out)">
                                      <p:cBhvr>
                                        <p:cTn id="7" dur="1500"/>
                                        <p:tgtEl>
                                          <p:spTgt spid="6">
                                            <p:txEl>
                                              <p:pRg st="2" end="2"/>
                                            </p:txEl>
                                          </p:spTgt>
                                        </p:tgtEl>
                                      </p:cBhvr>
                                    </p:animEffect>
                                  </p:childTnLst>
                                </p:cTn>
                              </p:par>
                              <p:par>
                                <p:cTn id="8" presetID="6" presetClass="entr" presetSubtype="32"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ircle(out)">
                                      <p:cBhvr>
                                        <p:cTn id="10" dur="1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67000" y="-2666999"/>
            <a:ext cx="6857999" cy="12192000"/>
          </a:xfrm>
          <a:prstGeom prst="rect">
            <a:avLst/>
          </a:prstGeom>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015663"/>
          </a:xfrm>
          <a:prstGeom prst="rect">
            <a:avLst/>
          </a:prstGeom>
          <a:noFill/>
          <a:ln>
            <a:noFill/>
          </a:ln>
        </p:spPr>
        <p:txBody>
          <a:bodyPr wrap="square" rtlCol="0">
            <a:spAutoFit/>
          </a:bodyPr>
          <a:lstStyle/>
          <a:p>
            <a:r>
              <a:rPr lang="en-GB" sz="2800" b="1" dirty="0">
                <a:ln>
                  <a:solidFill>
                    <a:schemeClr val="tx1"/>
                  </a:solidFill>
                </a:ln>
                <a:solidFill>
                  <a:srgbClr val="FF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Indescribable glory</a:t>
            </a:r>
          </a:p>
          <a:p>
            <a:r>
              <a:rPr lang="en-GB" sz="3200" b="1" dirty="0">
                <a:ln>
                  <a:solidFill>
                    <a:schemeClr val="tx1"/>
                  </a:solidFill>
                </a:ln>
                <a:solidFill>
                  <a:srgbClr val="FF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rPr>
              <a:t>Mission control</a:t>
            </a:r>
          </a:p>
        </p:txBody>
      </p:sp>
    </p:spTree>
    <p:extLst>
      <p:ext uri="{BB962C8B-B14F-4D97-AF65-F5344CB8AC3E}">
        <p14:creationId xmlns:p14="http://schemas.microsoft.com/office/powerpoint/2010/main" val="1499595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67000" y="-2666999"/>
            <a:ext cx="6857999" cy="12192000"/>
          </a:xfrm>
          <a:prstGeom prst="rect">
            <a:avLst/>
          </a:prstGeom>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446550"/>
          </a:xfrm>
          <a:prstGeom prst="rect">
            <a:avLst/>
          </a:prstGeom>
          <a:noFill/>
          <a:ln>
            <a:noFill/>
          </a:ln>
        </p:spPr>
        <p:txBody>
          <a:bodyPr wrap="square" rtlCol="0">
            <a:spAutoFit/>
          </a:bodyPr>
          <a:lstStyle/>
          <a:p>
            <a:r>
              <a:rPr lang="en-GB" sz="2800" b="1" dirty="0">
                <a:ln>
                  <a:solidFill>
                    <a:schemeClr val="tx1"/>
                  </a:solidFill>
                </a:ln>
                <a:solidFill>
                  <a:srgbClr val="FF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Indescribable glory</a:t>
            </a:r>
          </a:p>
          <a:p>
            <a:r>
              <a:rPr lang="en-GB" sz="2800" b="1" dirty="0">
                <a:ln>
                  <a:solidFill>
                    <a:schemeClr val="tx1"/>
                  </a:solidFill>
                </a:ln>
                <a:solidFill>
                  <a:srgbClr val="FF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Mission control</a:t>
            </a:r>
          </a:p>
          <a:p>
            <a:r>
              <a:rPr lang="en-GB" sz="3200" b="1" dirty="0">
                <a:ln>
                  <a:solidFill>
                    <a:schemeClr val="tx1"/>
                  </a:solidFill>
                </a:ln>
                <a:solidFill>
                  <a:srgbClr val="FF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rPr>
              <a:t>Word pictures</a:t>
            </a:r>
          </a:p>
        </p:txBody>
      </p:sp>
    </p:spTree>
    <p:extLst>
      <p:ext uri="{BB962C8B-B14F-4D97-AF65-F5344CB8AC3E}">
        <p14:creationId xmlns:p14="http://schemas.microsoft.com/office/powerpoint/2010/main" val="4130771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with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circle(out)">
                                      <p:cBhvr>
                                        <p:cTn id="7" dur="1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67000" y="-2666999"/>
            <a:ext cx="6857999" cy="12192000"/>
          </a:xfrm>
          <a:prstGeom prst="rect">
            <a:avLst/>
          </a:prstGeom>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1938992"/>
          </a:xfrm>
          <a:prstGeom prst="rect">
            <a:avLst/>
          </a:prstGeom>
          <a:noFill/>
          <a:ln>
            <a:noFill/>
          </a:ln>
        </p:spPr>
        <p:txBody>
          <a:bodyPr wrap="square" rtlCol="0">
            <a:spAutoFit/>
          </a:bodyPr>
          <a:lstStyle/>
          <a:p>
            <a:r>
              <a:rPr lang="en-GB" sz="2800" b="1" dirty="0">
                <a:ln>
                  <a:solidFill>
                    <a:schemeClr val="tx1"/>
                  </a:solidFill>
                </a:ln>
                <a:solidFill>
                  <a:srgbClr val="FF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Indescribable glory</a:t>
            </a:r>
          </a:p>
          <a:p>
            <a:r>
              <a:rPr lang="en-GB" sz="2800" b="1" dirty="0">
                <a:ln>
                  <a:solidFill>
                    <a:schemeClr val="tx1"/>
                  </a:solidFill>
                </a:ln>
                <a:solidFill>
                  <a:srgbClr val="FF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Mission control</a:t>
            </a:r>
          </a:p>
          <a:p>
            <a:r>
              <a:rPr lang="en-GB" sz="2800" b="1" dirty="0">
                <a:ln>
                  <a:solidFill>
                    <a:schemeClr val="tx1"/>
                  </a:solidFill>
                </a:ln>
                <a:solidFill>
                  <a:srgbClr val="FF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Word pictures</a:t>
            </a:r>
          </a:p>
          <a:p>
            <a:r>
              <a:rPr lang="en-GB" sz="3200" b="1" dirty="0">
                <a:ln>
                  <a:solidFill>
                    <a:schemeClr val="tx1"/>
                  </a:solidFill>
                </a:ln>
                <a:solidFill>
                  <a:srgbClr val="FF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rPr>
              <a:t>Bookends – 1:8; 22:13</a:t>
            </a:r>
          </a:p>
        </p:txBody>
      </p:sp>
    </p:spTree>
    <p:extLst>
      <p:ext uri="{BB962C8B-B14F-4D97-AF65-F5344CB8AC3E}">
        <p14:creationId xmlns:p14="http://schemas.microsoft.com/office/powerpoint/2010/main" val="3042741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5" fill="hold" nodeType="with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randombar(vertical)">
                                      <p:cBhvr>
                                        <p:cTn id="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67000" y="-2666999"/>
            <a:ext cx="6857999" cy="12192000"/>
          </a:xfrm>
          <a:prstGeom prst="rect">
            <a:avLst/>
          </a:prstGeom>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2369880"/>
          </a:xfrm>
          <a:prstGeom prst="rect">
            <a:avLst/>
          </a:prstGeom>
          <a:noFill/>
          <a:ln>
            <a:noFill/>
          </a:ln>
        </p:spPr>
        <p:txBody>
          <a:bodyPr wrap="square" rtlCol="0">
            <a:spAutoFit/>
          </a:bodyPr>
          <a:lstStyle/>
          <a:p>
            <a:r>
              <a:rPr lang="en-GB" sz="2800" b="1" dirty="0">
                <a:ln>
                  <a:solidFill>
                    <a:schemeClr val="tx1"/>
                  </a:solidFill>
                </a:ln>
                <a:solidFill>
                  <a:srgbClr val="FF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Indescribable glory</a:t>
            </a:r>
          </a:p>
          <a:p>
            <a:r>
              <a:rPr lang="en-GB" sz="2800" b="1" dirty="0">
                <a:ln>
                  <a:solidFill>
                    <a:schemeClr val="tx1"/>
                  </a:solidFill>
                </a:ln>
                <a:solidFill>
                  <a:srgbClr val="FF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Mission control</a:t>
            </a:r>
          </a:p>
          <a:p>
            <a:r>
              <a:rPr lang="en-GB" sz="2800" b="1" dirty="0">
                <a:ln>
                  <a:solidFill>
                    <a:schemeClr val="tx1"/>
                  </a:solidFill>
                </a:ln>
                <a:solidFill>
                  <a:srgbClr val="FF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Word pictures</a:t>
            </a:r>
          </a:p>
          <a:p>
            <a:r>
              <a:rPr lang="en-GB" sz="2800" b="1" dirty="0">
                <a:ln>
                  <a:solidFill>
                    <a:schemeClr val="tx1"/>
                  </a:solidFill>
                </a:ln>
                <a:solidFill>
                  <a:srgbClr val="FF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Bookends – 1:8; 22:13</a:t>
            </a:r>
          </a:p>
          <a:p>
            <a:r>
              <a:rPr lang="en-GB" sz="3200" b="1" dirty="0">
                <a:ln>
                  <a:solidFill>
                    <a:schemeClr val="tx1"/>
                  </a:solidFill>
                </a:ln>
                <a:solidFill>
                  <a:srgbClr val="FF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rPr>
              <a:t>OT images</a:t>
            </a:r>
          </a:p>
        </p:txBody>
      </p:sp>
    </p:spTree>
    <p:extLst>
      <p:ext uri="{BB962C8B-B14F-4D97-AF65-F5344CB8AC3E}">
        <p14:creationId xmlns:p14="http://schemas.microsoft.com/office/powerpoint/2010/main" val="1665328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barn(outVertical)">
                                      <p:cBhvr>
                                        <p:cTn id="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67000" y="-2666999"/>
            <a:ext cx="6857999" cy="12192000"/>
          </a:xfrm>
          <a:prstGeom prst="rect">
            <a:avLst/>
          </a:prstGeom>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2800767"/>
          </a:xfrm>
          <a:prstGeom prst="rect">
            <a:avLst/>
          </a:prstGeom>
          <a:noFill/>
          <a:ln>
            <a:noFill/>
          </a:ln>
        </p:spPr>
        <p:txBody>
          <a:bodyPr wrap="square" rtlCol="0">
            <a:spAutoFit/>
          </a:bodyPr>
          <a:lstStyle/>
          <a:p>
            <a:r>
              <a:rPr lang="en-GB" sz="2800" b="1" dirty="0">
                <a:ln>
                  <a:solidFill>
                    <a:schemeClr val="tx1"/>
                  </a:solidFill>
                </a:ln>
                <a:solidFill>
                  <a:srgbClr val="FF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Indescribable glory</a:t>
            </a:r>
          </a:p>
          <a:p>
            <a:r>
              <a:rPr lang="en-GB" sz="2800" b="1" dirty="0">
                <a:ln>
                  <a:solidFill>
                    <a:schemeClr val="tx1"/>
                  </a:solidFill>
                </a:ln>
                <a:solidFill>
                  <a:srgbClr val="FF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Mission control</a:t>
            </a:r>
          </a:p>
          <a:p>
            <a:r>
              <a:rPr lang="en-GB" sz="2800" b="1" dirty="0">
                <a:ln>
                  <a:solidFill>
                    <a:schemeClr val="tx1"/>
                  </a:solidFill>
                </a:ln>
                <a:solidFill>
                  <a:srgbClr val="FF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Word pictures</a:t>
            </a:r>
          </a:p>
          <a:p>
            <a:r>
              <a:rPr lang="en-GB" sz="2800" b="1" dirty="0">
                <a:ln>
                  <a:solidFill>
                    <a:schemeClr val="tx1"/>
                  </a:solidFill>
                </a:ln>
                <a:solidFill>
                  <a:srgbClr val="FF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Bookends – 1:8; 22:13</a:t>
            </a:r>
          </a:p>
          <a:p>
            <a:r>
              <a:rPr lang="en-GB" sz="2800" b="1" dirty="0">
                <a:ln>
                  <a:solidFill>
                    <a:schemeClr val="tx1"/>
                  </a:solidFill>
                </a:ln>
                <a:solidFill>
                  <a:srgbClr val="FF0000"/>
                </a:solidFill>
                <a:effectLst>
                  <a:glow>
                    <a:schemeClr val="bg1"/>
                  </a:glow>
                </a:effectLst>
                <a:latin typeface="Tahoma" panose="020B0604030504040204" pitchFamily="34" charset="0"/>
                <a:ea typeface="Tahoma" panose="020B0604030504040204" pitchFamily="34" charset="0"/>
                <a:cs typeface="Tahoma" panose="020B0604030504040204" pitchFamily="34" charset="0"/>
              </a:rPr>
              <a:t>OT images</a:t>
            </a:r>
          </a:p>
          <a:p>
            <a:r>
              <a:rPr lang="en-GB" sz="3200" b="1" dirty="0">
                <a:ln>
                  <a:solidFill>
                    <a:schemeClr val="tx1"/>
                  </a:solidFill>
                </a:ln>
                <a:solidFill>
                  <a:srgbClr val="FF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rPr>
              <a:t>Symbolic numbers</a:t>
            </a:r>
          </a:p>
        </p:txBody>
      </p:sp>
    </p:spTree>
    <p:extLst>
      <p:ext uri="{BB962C8B-B14F-4D97-AF65-F5344CB8AC3E}">
        <p14:creationId xmlns:p14="http://schemas.microsoft.com/office/powerpoint/2010/main" val="873588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anim calcmode="lin" valueType="num">
                                      <p:cBhvr>
                                        <p:cTn id="7" dur="1000" fill="hold"/>
                                        <p:tgtEl>
                                          <p:spTgt spid="2">
                                            <p:txEl>
                                              <p:pRg st="5" end="5"/>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9" dur="1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67000" y="-2666999"/>
            <a:ext cx="6857999" cy="12192000"/>
          </a:xfrm>
          <a:prstGeom prst="rect">
            <a:avLst/>
          </a:prstGeom>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3231654"/>
          </a:xfrm>
          <a:prstGeom prst="rect">
            <a:avLst/>
          </a:prstGeom>
          <a:noFill/>
          <a:ln>
            <a:noFill/>
          </a:ln>
        </p:spPr>
        <p:txBody>
          <a:bodyPr wrap="square" rtlCol="0">
            <a:spAutoFit/>
          </a:bodyPr>
          <a:lstStyle/>
          <a:p>
            <a:r>
              <a:rPr lang="en-GB" sz="2800" b="1" dirty="0">
                <a:ln>
                  <a:solidFill>
                    <a:schemeClr val="tx1"/>
                  </a:solidFill>
                </a:ln>
                <a:solidFill>
                  <a:srgbClr val="FF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Indescribable glory</a:t>
            </a:r>
          </a:p>
          <a:p>
            <a:r>
              <a:rPr lang="en-GB" sz="2800" b="1" dirty="0">
                <a:ln>
                  <a:solidFill>
                    <a:schemeClr val="tx1"/>
                  </a:solidFill>
                </a:ln>
                <a:solidFill>
                  <a:srgbClr val="FF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Mission control</a:t>
            </a:r>
          </a:p>
          <a:p>
            <a:r>
              <a:rPr lang="en-GB" sz="2800" b="1" dirty="0">
                <a:ln>
                  <a:solidFill>
                    <a:schemeClr val="tx1"/>
                  </a:solidFill>
                </a:ln>
                <a:solidFill>
                  <a:srgbClr val="FF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Word pictures</a:t>
            </a:r>
          </a:p>
          <a:p>
            <a:r>
              <a:rPr lang="en-GB" sz="2800" b="1">
                <a:ln>
                  <a:solidFill>
                    <a:schemeClr val="tx1"/>
                  </a:solidFill>
                </a:ln>
                <a:solidFill>
                  <a:srgbClr val="FF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Bookends </a:t>
            </a:r>
            <a:r>
              <a:rPr lang="en-GB" sz="2800" b="1" dirty="0">
                <a:ln>
                  <a:solidFill>
                    <a:schemeClr val="tx1"/>
                  </a:solidFill>
                </a:ln>
                <a:solidFill>
                  <a:srgbClr val="FF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 1:8; 22:13</a:t>
            </a:r>
          </a:p>
          <a:p>
            <a:r>
              <a:rPr lang="en-GB" sz="2800" b="1" dirty="0">
                <a:ln>
                  <a:solidFill>
                    <a:schemeClr val="tx1"/>
                  </a:solidFill>
                </a:ln>
                <a:solidFill>
                  <a:srgbClr val="FF0000"/>
                </a:solidFill>
                <a:effectLst>
                  <a:glow>
                    <a:schemeClr val="bg1"/>
                  </a:glow>
                </a:effectLst>
                <a:latin typeface="Tahoma" panose="020B0604030504040204" pitchFamily="34" charset="0"/>
                <a:ea typeface="Tahoma" panose="020B0604030504040204" pitchFamily="34" charset="0"/>
                <a:cs typeface="Tahoma" panose="020B0604030504040204" pitchFamily="34" charset="0"/>
              </a:rPr>
              <a:t>OT images</a:t>
            </a:r>
          </a:p>
          <a:p>
            <a:r>
              <a:rPr lang="en-GB" sz="2800" b="1" dirty="0">
                <a:ln>
                  <a:solidFill>
                    <a:schemeClr val="tx1"/>
                  </a:solidFill>
                </a:ln>
                <a:solidFill>
                  <a:srgbClr val="FF0000"/>
                </a:solidFill>
                <a:effectLst>
                  <a:glow>
                    <a:schemeClr val="bg1"/>
                  </a:glow>
                </a:effectLst>
                <a:latin typeface="Tahoma" panose="020B0604030504040204" pitchFamily="34" charset="0"/>
                <a:ea typeface="Tahoma" panose="020B0604030504040204" pitchFamily="34" charset="0"/>
                <a:cs typeface="Tahoma" panose="020B0604030504040204" pitchFamily="34" charset="0"/>
              </a:rPr>
              <a:t>Symbolic numbers</a:t>
            </a:r>
          </a:p>
          <a:p>
            <a:r>
              <a:rPr lang="en-GB" sz="3200" b="1" dirty="0">
                <a:ln>
                  <a:solidFill>
                    <a:schemeClr val="tx1"/>
                  </a:solidFill>
                </a:ln>
                <a:solidFill>
                  <a:srgbClr val="FF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rPr>
              <a:t>Importance of context</a:t>
            </a:r>
          </a:p>
        </p:txBody>
      </p:sp>
    </p:spTree>
    <p:extLst>
      <p:ext uri="{BB962C8B-B14F-4D97-AF65-F5344CB8AC3E}">
        <p14:creationId xmlns:p14="http://schemas.microsoft.com/office/powerpoint/2010/main" val="1980170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2" fill="hold" nodeType="with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animEffect transition="in" filter="wheel(2)">
                                      <p:cBhvr>
                                        <p:cTn id="7" dur="1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screenshot of a video game&#10;&#10;Description automatically generated">
            <a:extLst>
              <a:ext uri="{FF2B5EF4-FFF2-40B4-BE49-F238E27FC236}">
                <a16:creationId xmlns:a16="http://schemas.microsoft.com/office/drawing/2014/main" id="{D3765605-0E2B-08F2-C15C-585320BA5C9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rot="5400000">
            <a:off x="2678571" y="-2678571"/>
            <a:ext cx="6857999" cy="12215143"/>
          </a:xfrm>
          <a:prstGeom prst="rect">
            <a:avLst/>
          </a:prstGeom>
        </p:spPr>
      </p:pic>
      <p:sp>
        <p:nvSpPr>
          <p:cNvPr id="4" name="Title 3">
            <a:extLst>
              <a:ext uri="{FF2B5EF4-FFF2-40B4-BE49-F238E27FC236}">
                <a16:creationId xmlns:a16="http://schemas.microsoft.com/office/drawing/2014/main" id="{BC1326A8-FAB2-E560-3023-9FB253DB0140}"/>
              </a:ext>
            </a:extLst>
          </p:cNvPr>
          <p:cNvSpPr>
            <a:spLocks noGrp="1"/>
          </p:cNvSpPr>
          <p:nvPr>
            <p:ph type="ctrTitle"/>
          </p:nvPr>
        </p:nvSpPr>
        <p:spPr>
          <a:xfrm>
            <a:off x="6816080" y="260649"/>
            <a:ext cx="5322640" cy="1152128"/>
          </a:xfrm>
        </p:spPr>
        <p:txBody>
          <a:bodyPr anchor="t" anchorCtr="0">
            <a:normAutofit fontScale="90000"/>
          </a:bodyPr>
          <a:lstStyle/>
          <a:p>
            <a:pPr algn="r"/>
            <a:r>
              <a:rPr lang="en-GB" sz="36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God’s Throne in Heaven</a:t>
            </a:r>
            <a:br>
              <a:rPr lang="en-GB"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br>
            <a:r>
              <a:rPr lang="en-GB" sz="2800" b="1" dirty="0">
                <a:ln>
                  <a:solidFill>
                    <a:schemeClr val="tx1"/>
                  </a:solidFill>
                </a:ln>
                <a:solidFill>
                  <a:srgbClr val="C00000"/>
                </a:solidFill>
                <a:latin typeface="Tahoma" panose="020B0604030504040204" pitchFamily="34" charset="0"/>
                <a:ea typeface="Tahoma" panose="020B0604030504040204" pitchFamily="34" charset="0"/>
                <a:cs typeface="Tahoma" panose="020B0604030504040204" pitchFamily="34" charset="0"/>
              </a:rPr>
              <a:t>Revelation 4:1-11; Isaiah 6:1-7</a:t>
            </a:r>
          </a:p>
        </p:txBody>
      </p:sp>
      <p:sp>
        <p:nvSpPr>
          <p:cNvPr id="2" name="TextBox 1">
            <a:extLst>
              <a:ext uri="{FF2B5EF4-FFF2-40B4-BE49-F238E27FC236}">
                <a16:creationId xmlns:a16="http://schemas.microsoft.com/office/drawing/2014/main" id="{B5107F09-F8E0-BFE6-63FB-F24117D5CD10}"/>
              </a:ext>
            </a:extLst>
          </p:cNvPr>
          <p:cNvSpPr txBox="1"/>
          <p:nvPr/>
        </p:nvSpPr>
        <p:spPr>
          <a:xfrm>
            <a:off x="360000" y="1260000"/>
            <a:ext cx="7812000" cy="584775"/>
          </a:xfrm>
          <a:prstGeom prst="rect">
            <a:avLst/>
          </a:prstGeom>
          <a:noFill/>
          <a:ln>
            <a:noFill/>
          </a:ln>
        </p:spPr>
        <p:txBody>
          <a:bodyPr wrap="square" rtlCol="0">
            <a:spAutoFit/>
          </a:bodyPr>
          <a:lstStyle/>
          <a:p>
            <a:r>
              <a:rPr lang="en-GB" sz="3200" b="1" dirty="0">
                <a:ln>
                  <a:solidFill>
                    <a:schemeClr val="tx1"/>
                  </a:solidFill>
                </a:ln>
                <a:solidFill>
                  <a:srgbClr val="C00000"/>
                </a:solidFill>
                <a:effectLst>
                  <a:glow rad="127000">
                    <a:schemeClr val="bg1"/>
                  </a:glow>
                </a:effectLst>
                <a:latin typeface="Tahoma" panose="020B0604030504040204" pitchFamily="34" charset="0"/>
                <a:ea typeface="Tahoma" panose="020B0604030504040204" pitchFamily="34" charset="0"/>
                <a:cs typeface="Tahoma" panose="020B0604030504040204" pitchFamily="34" charset="0"/>
              </a:rPr>
              <a:t>1.The Invitation v.1</a:t>
            </a:r>
            <a:endParaRPr lang="en-GB" sz="3200" b="1" dirty="0">
              <a:ln>
                <a:solidFill>
                  <a:schemeClr val="tx1"/>
                </a:solidFill>
              </a:ln>
              <a:solidFill>
                <a:srgbClr val="C00000"/>
              </a:solidFill>
              <a:effectLst>
                <a:glow rad="127000">
                  <a:srgbClr val="FFFF00"/>
                </a:glow>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CE25C2CE-FA35-CF54-7B63-680643783683}"/>
              </a:ext>
            </a:extLst>
          </p:cNvPr>
          <p:cNvSpPr txBox="1"/>
          <p:nvPr/>
        </p:nvSpPr>
        <p:spPr>
          <a:xfrm>
            <a:off x="720000" y="1800000"/>
            <a:ext cx="10369152" cy="1815882"/>
          </a:xfrm>
          <a:prstGeom prst="rect">
            <a:avLst/>
          </a:prstGeom>
          <a:blipFill dpi="0" rotWithShape="1">
            <a:blip r:embed="rId2">
              <a:alphaModFix amt="0"/>
            </a:blip>
            <a:srcRect/>
            <a:stretch>
              <a:fillRect/>
            </a:stretch>
          </a:blipFill>
        </p:spPr>
        <p:txBody>
          <a:bodyPr wrap="square" rtlCol="0">
            <a:spAutoFit/>
          </a:bodyPr>
          <a:lstStyle/>
          <a:p>
            <a:r>
              <a:rPr lang="en-GB" sz="2800" b="1" i="1" dirty="0">
                <a:ln w="6350">
                  <a:solidFill>
                    <a:schemeClr val="tx1"/>
                  </a:solidFill>
                </a:ln>
                <a:solidFill>
                  <a:srgbClr val="FF0000"/>
                </a:solidFill>
                <a:effectLst>
                  <a:glow>
                    <a:schemeClr val="accent1"/>
                  </a:glow>
                </a:effectLst>
                <a:latin typeface="Times New Roman" panose="02020603050405020304" pitchFamily="18" charset="0"/>
                <a:cs typeface="Times New Roman" panose="02020603050405020304" pitchFamily="18" charset="0"/>
              </a:rPr>
              <a:t>“</a:t>
            </a:r>
            <a:r>
              <a:rPr lang="fr-FR" sz="2800" b="1" i="1" dirty="0">
                <a:ln w="6350">
                  <a:solidFill>
                    <a:schemeClr val="tx1"/>
                  </a:solidFill>
                </a:ln>
                <a:solidFill>
                  <a:srgbClr val="FF0000"/>
                </a:solidFill>
                <a:effectLst>
                  <a:glow>
                    <a:schemeClr val="accent1"/>
                  </a:glow>
                </a:effectLst>
                <a:latin typeface="Times New Roman" panose="02020603050405020304" pitchFamily="18" charset="0"/>
                <a:cs typeface="Times New Roman" panose="02020603050405020304" pitchFamily="18" charset="0"/>
              </a:rPr>
              <a:t> </a:t>
            </a:r>
            <a:r>
              <a:rPr lang="en-GB" sz="2800" b="1" i="1" dirty="0">
                <a:ln w="6350">
                  <a:solidFill>
                    <a:schemeClr val="tx1"/>
                  </a:solidFill>
                </a:ln>
                <a:solidFill>
                  <a:srgbClr val="FF0000"/>
                </a:solidFill>
                <a:effectLst>
                  <a:glow>
                    <a:schemeClr val="accent1"/>
                  </a:glow>
                </a:effectLst>
                <a:latin typeface="Times New Roman" panose="02020603050405020304" pitchFamily="18" charset="0"/>
                <a:cs typeface="Times New Roman" panose="02020603050405020304" pitchFamily="18" charset="0"/>
              </a:rPr>
              <a:t>After this I looked, and there before me was a door standing open in heaven. And the voice I had first heard speaking to me like a trumpet said, ‘Come up here, and I will show you what must take place after this.’”</a:t>
            </a:r>
          </a:p>
        </p:txBody>
      </p:sp>
    </p:spTree>
    <p:extLst>
      <p:ext uri="{BB962C8B-B14F-4D97-AF65-F5344CB8AC3E}">
        <p14:creationId xmlns:p14="http://schemas.microsoft.com/office/powerpoint/2010/main" val="1830910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9" fill="hold"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marL="457200" indent="-457200" algn="l">
          <a:buFont typeface="Arial" panose="020B0604020202020204" pitchFamily="34" charset="0"/>
          <a:buChar char="•"/>
          <a:defRPr sz="2800" b="1" dirty="0" smtClean="0">
            <a:ln w="6350">
              <a:solidFill>
                <a:schemeClr val="tx1"/>
              </a:solidFill>
            </a:ln>
            <a:solidFill>
              <a:srgbClr val="FF0000"/>
            </a:solidFill>
            <a:effectLst>
              <a:glow>
                <a:schemeClr val="accent1"/>
              </a:glow>
            </a:effectLst>
            <a:highlight>
              <a:srgbClr val="FFFFFF"/>
            </a:highlight>
            <a:latin typeface="Times New Roman" panose="02020603050405020304" pitchFamily="18" charset="0"/>
            <a:cs typeface="Times New Roman" panose="02020603050405020304" pitchFamily="18" charset="0"/>
          </a:defRPr>
        </a:defPPr>
      </a:lstStyle>
    </a:txDef>
  </a:objectDefaults>
  <a:extraClrSchemeLst/>
</a:theme>
</file>

<file path=docProps/app.xml><?xml version="1.0" encoding="utf-8"?>
<Properties xmlns="http://schemas.openxmlformats.org/officeDocument/2006/extended-properties" xmlns:vt="http://schemas.openxmlformats.org/officeDocument/2006/docPropsVTypes">
  <TotalTime>3240</TotalTime>
  <Words>1567</Words>
  <Application>Microsoft Office PowerPoint</Application>
  <PresentationFormat>Widescreen</PresentationFormat>
  <Paragraphs>178</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Script MT Bold</vt:lpstr>
      <vt:lpstr>Tahoma</vt:lpstr>
      <vt:lpstr>Times New Roman</vt:lpstr>
      <vt:lpstr>Office Theme</vt:lpstr>
      <vt:lpstr>His Majesty the King requests the pleasure of your company at the marriage supper of the Lamb  Formal attire is mandatory  A guided tour of the Palace will precede the supper         </vt:lpstr>
      <vt:lpstr>God’s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lpstr>God’ Throne in Heaven Revelation 4:1-11; Isaiah 6:1-7</vt:lpstr>
      <vt:lpstr>God’s Throne in Heaven Revelation 4:1-11; Isaiah 6:1-7</vt:lpstr>
      <vt:lpstr>God’s Throne in Heaven Revelation 4:1-11; Isaiah 6:1-7</vt:lpstr>
      <vt:lpstr>God’s Throne in Heaven Revelation 4:1-11; Isaiah 6:1-7</vt:lpstr>
      <vt:lpstr>God’s Throne in Heaven Revelation 4:1-11; Isaiah 6:1-7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Colin Howells</dc:creator>
  <cp:lastModifiedBy>Colin Howells</cp:lastModifiedBy>
  <cp:revision>160</cp:revision>
  <dcterms:created xsi:type="dcterms:W3CDTF">2010-11-27T16:09:08Z</dcterms:created>
  <dcterms:modified xsi:type="dcterms:W3CDTF">2024-07-14T08:02:04Z</dcterms:modified>
</cp:coreProperties>
</file>